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0" r:id="rId5"/>
  </p:sldMasterIdLst>
  <p:notesMasterIdLst>
    <p:notesMasterId r:id="rId19"/>
  </p:notesMasterIdLst>
  <p:sldIdLst>
    <p:sldId id="258" r:id="rId6"/>
    <p:sldId id="257" r:id="rId7"/>
    <p:sldId id="281" r:id="rId8"/>
    <p:sldId id="282" r:id="rId9"/>
    <p:sldId id="260" r:id="rId10"/>
    <p:sldId id="259" r:id="rId11"/>
    <p:sldId id="261" r:id="rId12"/>
    <p:sldId id="262" r:id="rId13"/>
    <p:sldId id="274" r:id="rId14"/>
    <p:sldId id="264" r:id="rId15"/>
    <p:sldId id="348" r:id="rId16"/>
    <p:sldId id="280" r:id="rId17"/>
    <p:sldId id="283" r:id="rId18"/>
  </p:sldIdLst>
  <p:sldSz cx="12192000" cy="6858000"/>
  <p:notesSz cx="6858000" cy="9144000"/>
  <p:embeddedFontLst>
    <p:embeddedFont>
      <p:font typeface="Segoe UI" panose="020B0502040204020203"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20708A-5BF2-2D00-047B-8FB7C4C47040}" name="Lauri Lidstone" initials="LL" userId="S::llidstone@fcm.ca::e1a96d40-fe5d-4914-9abf-8bcea94754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440"/>
    <a:srgbClr val="434358"/>
    <a:srgbClr val="8600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66890-B53B-ECF4-304F-67E4231A0FE2}" v="1" dt="2024-04-24T13:44:33.689"/>
    <p1510:client id="{86099256-06CE-9C0D-61E7-08333B6E9743}" v="189" dt="2024-04-23T19:45:23.908"/>
    <p1510:client id="{B84C5035-8A55-A9A1-18A9-12B0A295DF7E}" v="3" dt="2024-04-24T13:06:06.940"/>
    <p1510:client id="{F94D4899-8FD8-9AA9-D375-F1CDA5C03A46}" v="224" dt="2024-04-23T15:57:29.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6B7BCD-51EB-4723-AF83-0902DC3D534A}" type="doc">
      <dgm:prSet loTypeId="urn:microsoft.com/office/officeart/2005/8/layout/process1" loCatId="process" qsTypeId="urn:microsoft.com/office/officeart/2005/8/quickstyle/simple1" qsCatId="simple" csTypeId="urn:microsoft.com/office/officeart/2005/8/colors/colorful2" csCatId="colorful" phldr="1"/>
      <dgm:spPr/>
    </dgm:pt>
    <dgm:pt modelId="{47E1F899-3AA8-4E76-BDB1-3BB3A518914A}">
      <dgm:prSet phldrT="[Text]" phldr="0"/>
      <dgm:spPr/>
      <dgm:t>
        <a:bodyPr/>
        <a:lstStyle/>
        <a:p>
          <a:pPr rtl="0"/>
          <a:r>
            <a:rPr lang="en-US">
              <a:latin typeface="Calibri" panose="020F0502020204030204"/>
            </a:rPr>
            <a:t> About FCM</a:t>
          </a:r>
          <a:endParaRPr lang="en-US"/>
        </a:p>
      </dgm:t>
    </dgm:pt>
    <dgm:pt modelId="{A8B5A6D9-2902-45A8-A3B1-B95FF4492A00}" type="parTrans" cxnId="{ADAFAA5B-3A6A-4912-94BE-B6094545FDDA}">
      <dgm:prSet/>
      <dgm:spPr/>
    </dgm:pt>
    <dgm:pt modelId="{D53F67E7-0D01-4168-B9FF-D7239A9156D2}" type="sibTrans" cxnId="{ADAFAA5B-3A6A-4912-94BE-B6094545FDDA}">
      <dgm:prSet/>
      <dgm:spPr/>
      <dgm:t>
        <a:bodyPr/>
        <a:lstStyle/>
        <a:p>
          <a:endParaRPr lang="en-US"/>
        </a:p>
      </dgm:t>
    </dgm:pt>
    <dgm:pt modelId="{CA58B46F-7056-4E88-B48B-C78A33820825}">
      <dgm:prSet phldrT="[Text]" phldr="0"/>
      <dgm:spPr/>
      <dgm:t>
        <a:bodyPr/>
        <a:lstStyle/>
        <a:p>
          <a:pPr rtl="0"/>
          <a:r>
            <a:rPr lang="en-US">
              <a:latin typeface="Calibri" panose="020F0502020204030204"/>
            </a:rPr>
            <a:t> About the MGF</a:t>
          </a:r>
          <a:endParaRPr lang="en-US"/>
        </a:p>
      </dgm:t>
    </dgm:pt>
    <dgm:pt modelId="{EDA6F1F3-FF8A-4AF4-9438-CA75544E867F}" type="parTrans" cxnId="{D7B5D0EA-5B0F-482C-9A21-459AD70B1168}">
      <dgm:prSet/>
      <dgm:spPr/>
    </dgm:pt>
    <dgm:pt modelId="{45C6390B-51B8-4EC7-87C4-8447BAE28322}" type="sibTrans" cxnId="{D7B5D0EA-5B0F-482C-9A21-459AD70B1168}">
      <dgm:prSet/>
      <dgm:spPr/>
      <dgm:t>
        <a:bodyPr/>
        <a:lstStyle/>
        <a:p>
          <a:endParaRPr lang="en-US"/>
        </a:p>
      </dgm:t>
    </dgm:pt>
    <dgm:pt modelId="{28AF4EEC-23A4-4E8F-9DED-031C30083229}">
      <dgm:prSet phldrT="[Text]" phldr="0"/>
      <dgm:spPr/>
      <dgm:t>
        <a:bodyPr/>
        <a:lstStyle/>
        <a:p>
          <a:pPr rtl="0"/>
          <a:r>
            <a:rPr lang="en-US">
              <a:latin typeface="Calibri" panose="020F0502020204030204"/>
            </a:rPr>
            <a:t> Questions</a:t>
          </a:r>
          <a:endParaRPr lang="en-US"/>
        </a:p>
      </dgm:t>
    </dgm:pt>
    <dgm:pt modelId="{CB1B6E24-6186-4C5C-9EB8-41FF97408D23}" type="parTrans" cxnId="{D96E0FD1-D160-45C2-BE29-A556844777D9}">
      <dgm:prSet/>
      <dgm:spPr/>
    </dgm:pt>
    <dgm:pt modelId="{5EB7B66B-08AD-40D0-8058-0D77C3AEB300}" type="sibTrans" cxnId="{D96E0FD1-D160-45C2-BE29-A556844777D9}">
      <dgm:prSet/>
      <dgm:spPr/>
    </dgm:pt>
    <dgm:pt modelId="{7DAA1CEE-B248-44CE-AF36-EF51478C3120}" type="pres">
      <dgm:prSet presAssocID="{DB6B7BCD-51EB-4723-AF83-0902DC3D534A}" presName="Name0" presStyleCnt="0">
        <dgm:presLayoutVars>
          <dgm:dir/>
          <dgm:resizeHandles val="exact"/>
        </dgm:presLayoutVars>
      </dgm:prSet>
      <dgm:spPr/>
    </dgm:pt>
    <dgm:pt modelId="{734209AC-AC93-4DCD-96FD-1A3CE5C217A5}" type="pres">
      <dgm:prSet presAssocID="{47E1F899-3AA8-4E76-BDB1-3BB3A518914A}" presName="node" presStyleLbl="node1" presStyleIdx="0" presStyleCnt="3">
        <dgm:presLayoutVars>
          <dgm:bulletEnabled val="1"/>
        </dgm:presLayoutVars>
      </dgm:prSet>
      <dgm:spPr>
        <a:solidFill>
          <a:srgbClr val="860038"/>
        </a:solidFill>
      </dgm:spPr>
    </dgm:pt>
    <dgm:pt modelId="{C8F8735E-1423-418B-B018-205250E7E096}" type="pres">
      <dgm:prSet presAssocID="{D53F67E7-0D01-4168-B9FF-D7239A9156D2}" presName="sibTrans" presStyleLbl="sibTrans2D1" presStyleIdx="0" presStyleCnt="2"/>
      <dgm:spPr>
        <a:solidFill>
          <a:srgbClr val="867269"/>
        </a:solidFill>
      </dgm:spPr>
    </dgm:pt>
    <dgm:pt modelId="{B0A893B6-249A-42EA-AC1D-DABFA2933BEE}" type="pres">
      <dgm:prSet presAssocID="{D53F67E7-0D01-4168-B9FF-D7239A9156D2}" presName="connectorText" presStyleLbl="sibTrans2D1" presStyleIdx="0" presStyleCnt="2"/>
      <dgm:spPr/>
    </dgm:pt>
    <dgm:pt modelId="{923EB0F6-D8B0-420D-8118-5453527BA3E0}" type="pres">
      <dgm:prSet presAssocID="{CA58B46F-7056-4E88-B48B-C78A33820825}" presName="node" presStyleLbl="node1" presStyleIdx="1" presStyleCnt="3">
        <dgm:presLayoutVars>
          <dgm:bulletEnabled val="1"/>
        </dgm:presLayoutVars>
      </dgm:prSet>
      <dgm:spPr>
        <a:solidFill>
          <a:srgbClr val="860038"/>
        </a:solidFill>
      </dgm:spPr>
    </dgm:pt>
    <dgm:pt modelId="{9378504C-998B-4445-A1AF-17E35122F662}" type="pres">
      <dgm:prSet presAssocID="{45C6390B-51B8-4EC7-87C4-8447BAE28322}" presName="sibTrans" presStyleLbl="sibTrans2D1" presStyleIdx="1" presStyleCnt="2"/>
      <dgm:spPr>
        <a:solidFill>
          <a:srgbClr val="867269"/>
        </a:solidFill>
      </dgm:spPr>
    </dgm:pt>
    <dgm:pt modelId="{94A73FF6-B7F2-491E-8D4E-8E402D8B3996}" type="pres">
      <dgm:prSet presAssocID="{45C6390B-51B8-4EC7-87C4-8447BAE28322}" presName="connectorText" presStyleLbl="sibTrans2D1" presStyleIdx="1" presStyleCnt="2"/>
      <dgm:spPr/>
    </dgm:pt>
    <dgm:pt modelId="{F4792F7C-D3AF-4801-8738-82BB8D0CBA26}" type="pres">
      <dgm:prSet presAssocID="{28AF4EEC-23A4-4E8F-9DED-031C30083229}" presName="node" presStyleLbl="node1" presStyleIdx="2" presStyleCnt="3">
        <dgm:presLayoutVars>
          <dgm:bulletEnabled val="1"/>
        </dgm:presLayoutVars>
      </dgm:prSet>
      <dgm:spPr>
        <a:solidFill>
          <a:srgbClr val="860038"/>
        </a:solidFill>
      </dgm:spPr>
    </dgm:pt>
  </dgm:ptLst>
  <dgm:cxnLst>
    <dgm:cxn modelId="{28FEF208-8BC7-41E5-B707-E6207ED28F15}" type="presOf" srcId="{28AF4EEC-23A4-4E8F-9DED-031C30083229}" destId="{F4792F7C-D3AF-4801-8738-82BB8D0CBA26}" srcOrd="0" destOrd="0" presId="urn:microsoft.com/office/officeart/2005/8/layout/process1"/>
    <dgm:cxn modelId="{DB85D334-F0B2-4020-83A4-3D7516C7E4B9}" type="presOf" srcId="{CA58B46F-7056-4E88-B48B-C78A33820825}" destId="{923EB0F6-D8B0-420D-8118-5453527BA3E0}" srcOrd="0" destOrd="0" presId="urn:microsoft.com/office/officeart/2005/8/layout/process1"/>
    <dgm:cxn modelId="{9DFE283C-9015-4F92-8696-7BE1E0C13716}" type="presOf" srcId="{45C6390B-51B8-4EC7-87C4-8447BAE28322}" destId="{94A73FF6-B7F2-491E-8D4E-8E402D8B3996}" srcOrd="1" destOrd="0" presId="urn:microsoft.com/office/officeart/2005/8/layout/process1"/>
    <dgm:cxn modelId="{ADAFAA5B-3A6A-4912-94BE-B6094545FDDA}" srcId="{DB6B7BCD-51EB-4723-AF83-0902DC3D534A}" destId="{47E1F899-3AA8-4E76-BDB1-3BB3A518914A}" srcOrd="0" destOrd="0" parTransId="{A8B5A6D9-2902-45A8-A3B1-B95FF4492A00}" sibTransId="{D53F67E7-0D01-4168-B9FF-D7239A9156D2}"/>
    <dgm:cxn modelId="{F9891542-36BF-43C1-8170-E956890EBFDB}" type="presOf" srcId="{45C6390B-51B8-4EC7-87C4-8447BAE28322}" destId="{9378504C-998B-4445-A1AF-17E35122F662}" srcOrd="0" destOrd="0" presId="urn:microsoft.com/office/officeart/2005/8/layout/process1"/>
    <dgm:cxn modelId="{7E6EDC83-008F-4919-9D01-6151FD8D78FA}" type="presOf" srcId="{D53F67E7-0D01-4168-B9FF-D7239A9156D2}" destId="{C8F8735E-1423-418B-B018-205250E7E096}" srcOrd="0" destOrd="0" presId="urn:microsoft.com/office/officeart/2005/8/layout/process1"/>
    <dgm:cxn modelId="{588E808E-58C9-4FC3-85CF-4D546A2E29F7}" type="presOf" srcId="{DB6B7BCD-51EB-4723-AF83-0902DC3D534A}" destId="{7DAA1CEE-B248-44CE-AF36-EF51478C3120}" srcOrd="0" destOrd="0" presId="urn:microsoft.com/office/officeart/2005/8/layout/process1"/>
    <dgm:cxn modelId="{3BBFD08F-AC45-4B3C-9C78-A568C5647A9A}" type="presOf" srcId="{47E1F899-3AA8-4E76-BDB1-3BB3A518914A}" destId="{734209AC-AC93-4DCD-96FD-1A3CE5C217A5}" srcOrd="0" destOrd="0" presId="urn:microsoft.com/office/officeart/2005/8/layout/process1"/>
    <dgm:cxn modelId="{D96E0FD1-D160-45C2-BE29-A556844777D9}" srcId="{DB6B7BCD-51EB-4723-AF83-0902DC3D534A}" destId="{28AF4EEC-23A4-4E8F-9DED-031C30083229}" srcOrd="2" destOrd="0" parTransId="{CB1B6E24-6186-4C5C-9EB8-41FF97408D23}" sibTransId="{5EB7B66B-08AD-40D0-8058-0D77C3AEB300}"/>
    <dgm:cxn modelId="{7EE3F7E7-8DE2-4798-8DC0-DDF8595B40A3}" type="presOf" srcId="{D53F67E7-0D01-4168-B9FF-D7239A9156D2}" destId="{B0A893B6-249A-42EA-AC1D-DABFA2933BEE}" srcOrd="1" destOrd="0" presId="urn:microsoft.com/office/officeart/2005/8/layout/process1"/>
    <dgm:cxn modelId="{D7B5D0EA-5B0F-482C-9A21-459AD70B1168}" srcId="{DB6B7BCD-51EB-4723-AF83-0902DC3D534A}" destId="{CA58B46F-7056-4E88-B48B-C78A33820825}" srcOrd="1" destOrd="0" parTransId="{EDA6F1F3-FF8A-4AF4-9438-CA75544E867F}" sibTransId="{45C6390B-51B8-4EC7-87C4-8447BAE28322}"/>
    <dgm:cxn modelId="{4B9A21F5-FEC3-459B-A9D9-E1404C2E8F77}" type="presParOf" srcId="{7DAA1CEE-B248-44CE-AF36-EF51478C3120}" destId="{734209AC-AC93-4DCD-96FD-1A3CE5C217A5}" srcOrd="0" destOrd="0" presId="urn:microsoft.com/office/officeart/2005/8/layout/process1"/>
    <dgm:cxn modelId="{62BE3AB1-539F-471E-B9DB-A56C4C357079}" type="presParOf" srcId="{7DAA1CEE-B248-44CE-AF36-EF51478C3120}" destId="{C8F8735E-1423-418B-B018-205250E7E096}" srcOrd="1" destOrd="0" presId="urn:microsoft.com/office/officeart/2005/8/layout/process1"/>
    <dgm:cxn modelId="{8E65C3E8-97BD-469E-8055-AA4462C10E68}" type="presParOf" srcId="{C8F8735E-1423-418B-B018-205250E7E096}" destId="{B0A893B6-249A-42EA-AC1D-DABFA2933BEE}" srcOrd="0" destOrd="0" presId="urn:microsoft.com/office/officeart/2005/8/layout/process1"/>
    <dgm:cxn modelId="{F5ECDA25-D47A-4B6E-A354-066D5CBFC316}" type="presParOf" srcId="{7DAA1CEE-B248-44CE-AF36-EF51478C3120}" destId="{923EB0F6-D8B0-420D-8118-5453527BA3E0}" srcOrd="2" destOrd="0" presId="urn:microsoft.com/office/officeart/2005/8/layout/process1"/>
    <dgm:cxn modelId="{6C22E39A-AF64-4F6F-9364-141B848017EE}" type="presParOf" srcId="{7DAA1CEE-B248-44CE-AF36-EF51478C3120}" destId="{9378504C-998B-4445-A1AF-17E35122F662}" srcOrd="3" destOrd="0" presId="urn:microsoft.com/office/officeart/2005/8/layout/process1"/>
    <dgm:cxn modelId="{41A19441-DF42-4BD1-A8EE-B22A4E019764}" type="presParOf" srcId="{9378504C-998B-4445-A1AF-17E35122F662}" destId="{94A73FF6-B7F2-491E-8D4E-8E402D8B3996}" srcOrd="0" destOrd="0" presId="urn:microsoft.com/office/officeart/2005/8/layout/process1"/>
    <dgm:cxn modelId="{F2D578A8-A0F6-4504-A45F-2511A26E548F}" type="presParOf" srcId="{7DAA1CEE-B248-44CE-AF36-EF51478C3120}" destId="{F4792F7C-D3AF-4801-8738-82BB8D0CBA2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A00394-658E-474B-867F-6EAF11BADD1B}"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ED33326F-8E7B-4168-9E38-17E99AFABC69}">
      <dgm:prSet phldrT="[Text]" phldr="0"/>
      <dgm:spPr/>
      <dgm:t>
        <a:bodyPr/>
        <a:lstStyle/>
        <a:p>
          <a:pPr rtl="0"/>
          <a:r>
            <a:rPr lang="en-US" b="1">
              <a:latin typeface="Calibri" panose="020F0502020204030204"/>
            </a:rPr>
            <a:t>Municipal Finance Reform</a:t>
          </a:r>
          <a:endParaRPr lang="en-US" b="1"/>
        </a:p>
      </dgm:t>
    </dgm:pt>
    <dgm:pt modelId="{70503503-B34C-473A-9DF7-889DFFF735FB}" type="parTrans" cxnId="{881B1C32-E014-4E6C-979D-9D9AF6E45419}">
      <dgm:prSet/>
      <dgm:spPr/>
    </dgm:pt>
    <dgm:pt modelId="{2F7AD1B2-D9A8-4AFA-BAFC-5A2593A42C31}" type="sibTrans" cxnId="{881B1C32-E014-4E6C-979D-9D9AF6E45419}">
      <dgm:prSet/>
      <dgm:spPr/>
      <dgm:t>
        <a:bodyPr/>
        <a:lstStyle/>
        <a:p>
          <a:endParaRPr lang="en-US"/>
        </a:p>
      </dgm:t>
    </dgm:pt>
    <dgm:pt modelId="{940894D6-B597-4667-828B-3AB91E9A75FD}">
      <dgm:prSet phldrT="[Text]" phldr="0"/>
      <dgm:spPr/>
      <dgm:t>
        <a:bodyPr/>
        <a:lstStyle/>
        <a:p>
          <a:pPr rtl="0"/>
          <a:r>
            <a:rPr lang="en-US" b="1">
              <a:latin typeface="Calibri" panose="020F0502020204030204"/>
            </a:rPr>
            <a:t>Comprehensive Plan to End Chronic Homelessness</a:t>
          </a:r>
          <a:endParaRPr lang="en-US" b="1"/>
        </a:p>
      </dgm:t>
    </dgm:pt>
    <dgm:pt modelId="{6E5452F4-D823-4F64-A369-79ADE03AC0E5}" type="parTrans" cxnId="{35DA8E68-494A-4C1A-B0F1-3950053E0C2B}">
      <dgm:prSet/>
      <dgm:spPr/>
    </dgm:pt>
    <dgm:pt modelId="{513D23FE-7650-4821-933F-A8A53521BE3A}" type="sibTrans" cxnId="{35DA8E68-494A-4C1A-B0F1-3950053E0C2B}">
      <dgm:prSet/>
      <dgm:spPr/>
      <dgm:t>
        <a:bodyPr/>
        <a:lstStyle/>
        <a:p>
          <a:endParaRPr lang="en-US"/>
        </a:p>
      </dgm:t>
    </dgm:pt>
    <dgm:pt modelId="{D9C76648-D6E0-4E31-A89F-29CD997C117C}">
      <dgm:prSet phldrT="[Text]" phldr="0"/>
      <dgm:spPr/>
      <dgm:t>
        <a:bodyPr/>
        <a:lstStyle/>
        <a:p>
          <a:pPr rtl="0"/>
          <a:r>
            <a:rPr lang="en-US" b="1">
              <a:latin typeface="Calibri" panose="020F0502020204030204"/>
            </a:rPr>
            <a:t>New Municipal Growth Framework</a:t>
          </a:r>
          <a:endParaRPr lang="en-US" b="1"/>
        </a:p>
      </dgm:t>
    </dgm:pt>
    <dgm:pt modelId="{CADA0858-B131-4ABD-AF3C-CB9E67ECF5BA}" type="parTrans" cxnId="{21F70C3A-3EB1-4079-A026-2B661EB84D75}">
      <dgm:prSet/>
      <dgm:spPr/>
    </dgm:pt>
    <dgm:pt modelId="{F8FE3BCA-008B-4084-9D1B-B2D41BBB2D56}" type="sibTrans" cxnId="{21F70C3A-3EB1-4079-A026-2B661EB84D75}">
      <dgm:prSet/>
      <dgm:spPr/>
    </dgm:pt>
    <dgm:pt modelId="{7470A6AD-BD1C-492D-B9A1-0DBCE2924BFD}" type="pres">
      <dgm:prSet presAssocID="{88A00394-658E-474B-867F-6EAF11BADD1B}" presName="linearFlow" presStyleCnt="0">
        <dgm:presLayoutVars>
          <dgm:dir/>
          <dgm:resizeHandles val="exact"/>
        </dgm:presLayoutVars>
      </dgm:prSet>
      <dgm:spPr/>
    </dgm:pt>
    <dgm:pt modelId="{DC26B819-1D28-4BAE-BF0C-7E3B84D09C21}" type="pres">
      <dgm:prSet presAssocID="{ED33326F-8E7B-4168-9E38-17E99AFABC69}" presName="node" presStyleLbl="node1" presStyleIdx="0" presStyleCnt="3">
        <dgm:presLayoutVars>
          <dgm:bulletEnabled val="1"/>
        </dgm:presLayoutVars>
      </dgm:prSet>
      <dgm:spPr>
        <a:solidFill>
          <a:srgbClr val="860038"/>
        </a:solidFill>
      </dgm:spPr>
    </dgm:pt>
    <dgm:pt modelId="{A7F6C9E6-7AD7-47F7-99A9-8EC2559F2CDF}" type="pres">
      <dgm:prSet presAssocID="{2F7AD1B2-D9A8-4AFA-BAFC-5A2593A42C31}" presName="spacerL" presStyleCnt="0"/>
      <dgm:spPr/>
    </dgm:pt>
    <dgm:pt modelId="{0EC20D74-E204-4F4D-AC3D-E01EBA9AAC14}" type="pres">
      <dgm:prSet presAssocID="{2F7AD1B2-D9A8-4AFA-BAFC-5A2593A42C31}" presName="sibTrans" presStyleLbl="sibTrans2D1" presStyleIdx="0" presStyleCnt="2"/>
      <dgm:spPr/>
    </dgm:pt>
    <dgm:pt modelId="{4E8D5603-3D64-4282-9A8B-995D4A1FB8DE}" type="pres">
      <dgm:prSet presAssocID="{2F7AD1B2-D9A8-4AFA-BAFC-5A2593A42C31}" presName="spacerR" presStyleCnt="0"/>
      <dgm:spPr/>
    </dgm:pt>
    <dgm:pt modelId="{2DE2484A-EB5D-4BF0-9FD3-AC761D79182D}" type="pres">
      <dgm:prSet presAssocID="{940894D6-B597-4667-828B-3AB91E9A75FD}" presName="node" presStyleLbl="node1" presStyleIdx="1" presStyleCnt="3">
        <dgm:presLayoutVars>
          <dgm:bulletEnabled val="1"/>
        </dgm:presLayoutVars>
      </dgm:prSet>
      <dgm:spPr>
        <a:solidFill>
          <a:srgbClr val="860038"/>
        </a:solidFill>
      </dgm:spPr>
    </dgm:pt>
    <dgm:pt modelId="{0982FE6B-17A2-4D53-A847-B648BDE469BB}" type="pres">
      <dgm:prSet presAssocID="{513D23FE-7650-4821-933F-A8A53521BE3A}" presName="spacerL" presStyleCnt="0"/>
      <dgm:spPr/>
    </dgm:pt>
    <dgm:pt modelId="{0D212F21-6386-4692-8302-2A073D8B2D60}" type="pres">
      <dgm:prSet presAssocID="{513D23FE-7650-4821-933F-A8A53521BE3A}" presName="sibTrans" presStyleLbl="sibTrans2D1" presStyleIdx="1" presStyleCnt="2"/>
      <dgm:spPr/>
    </dgm:pt>
    <dgm:pt modelId="{F756783F-BF62-4458-ACF0-7468EE825113}" type="pres">
      <dgm:prSet presAssocID="{513D23FE-7650-4821-933F-A8A53521BE3A}" presName="spacerR" presStyleCnt="0"/>
      <dgm:spPr/>
    </dgm:pt>
    <dgm:pt modelId="{53FF494C-4F8C-43E8-8412-CA3AE23B47F6}" type="pres">
      <dgm:prSet presAssocID="{D9C76648-D6E0-4E31-A89F-29CD997C117C}" presName="node" presStyleLbl="node1" presStyleIdx="2" presStyleCnt="3">
        <dgm:presLayoutVars>
          <dgm:bulletEnabled val="1"/>
        </dgm:presLayoutVars>
      </dgm:prSet>
      <dgm:spPr>
        <a:solidFill>
          <a:srgbClr val="822440"/>
        </a:solidFill>
      </dgm:spPr>
    </dgm:pt>
  </dgm:ptLst>
  <dgm:cxnLst>
    <dgm:cxn modelId="{F2DE8708-3ED3-4097-BE23-0EFD31C2B2B3}" type="presOf" srcId="{940894D6-B597-4667-828B-3AB91E9A75FD}" destId="{2DE2484A-EB5D-4BF0-9FD3-AC761D79182D}" srcOrd="0" destOrd="0" presId="urn:microsoft.com/office/officeart/2005/8/layout/equation1"/>
    <dgm:cxn modelId="{F9B1B831-194A-4F5F-BB9D-493186AF0279}" type="presOf" srcId="{513D23FE-7650-4821-933F-A8A53521BE3A}" destId="{0D212F21-6386-4692-8302-2A073D8B2D60}" srcOrd="0" destOrd="0" presId="urn:microsoft.com/office/officeart/2005/8/layout/equation1"/>
    <dgm:cxn modelId="{DE9FF831-F945-4198-BD61-5925E76C3D5D}" type="presOf" srcId="{2F7AD1B2-D9A8-4AFA-BAFC-5A2593A42C31}" destId="{0EC20D74-E204-4F4D-AC3D-E01EBA9AAC14}" srcOrd="0" destOrd="0" presId="urn:microsoft.com/office/officeart/2005/8/layout/equation1"/>
    <dgm:cxn modelId="{881B1C32-E014-4E6C-979D-9D9AF6E45419}" srcId="{88A00394-658E-474B-867F-6EAF11BADD1B}" destId="{ED33326F-8E7B-4168-9E38-17E99AFABC69}" srcOrd="0" destOrd="0" parTransId="{70503503-B34C-473A-9DF7-889DFFF735FB}" sibTransId="{2F7AD1B2-D9A8-4AFA-BAFC-5A2593A42C31}"/>
    <dgm:cxn modelId="{21F70C3A-3EB1-4079-A026-2B661EB84D75}" srcId="{88A00394-658E-474B-867F-6EAF11BADD1B}" destId="{D9C76648-D6E0-4E31-A89F-29CD997C117C}" srcOrd="2" destOrd="0" parTransId="{CADA0858-B131-4ABD-AF3C-CB9E67ECF5BA}" sibTransId="{F8FE3BCA-008B-4084-9D1B-B2D41BBB2D56}"/>
    <dgm:cxn modelId="{35DA8E68-494A-4C1A-B0F1-3950053E0C2B}" srcId="{88A00394-658E-474B-867F-6EAF11BADD1B}" destId="{940894D6-B597-4667-828B-3AB91E9A75FD}" srcOrd="1" destOrd="0" parTransId="{6E5452F4-D823-4F64-A369-79ADE03AC0E5}" sibTransId="{513D23FE-7650-4821-933F-A8A53521BE3A}"/>
    <dgm:cxn modelId="{A9B86553-09CA-48BE-8003-3B75617C0ADD}" type="presOf" srcId="{88A00394-658E-474B-867F-6EAF11BADD1B}" destId="{7470A6AD-BD1C-492D-B9A1-0DBCE2924BFD}" srcOrd="0" destOrd="0" presId="urn:microsoft.com/office/officeart/2005/8/layout/equation1"/>
    <dgm:cxn modelId="{F5E107AB-A92C-49B1-B22C-E1169E1BB372}" type="presOf" srcId="{ED33326F-8E7B-4168-9E38-17E99AFABC69}" destId="{DC26B819-1D28-4BAE-BF0C-7E3B84D09C21}" srcOrd="0" destOrd="0" presId="urn:microsoft.com/office/officeart/2005/8/layout/equation1"/>
    <dgm:cxn modelId="{B9667BAF-A69D-47E4-B15B-2686F1B87F1C}" type="presOf" srcId="{D9C76648-D6E0-4E31-A89F-29CD997C117C}" destId="{53FF494C-4F8C-43E8-8412-CA3AE23B47F6}" srcOrd="0" destOrd="0" presId="urn:microsoft.com/office/officeart/2005/8/layout/equation1"/>
    <dgm:cxn modelId="{6FB08801-98F7-43CD-9D9A-51D6B194F749}" type="presParOf" srcId="{7470A6AD-BD1C-492D-B9A1-0DBCE2924BFD}" destId="{DC26B819-1D28-4BAE-BF0C-7E3B84D09C21}" srcOrd="0" destOrd="0" presId="urn:microsoft.com/office/officeart/2005/8/layout/equation1"/>
    <dgm:cxn modelId="{750A227D-58AF-49E7-9AA9-A7AA67A334B3}" type="presParOf" srcId="{7470A6AD-BD1C-492D-B9A1-0DBCE2924BFD}" destId="{A7F6C9E6-7AD7-47F7-99A9-8EC2559F2CDF}" srcOrd="1" destOrd="0" presId="urn:microsoft.com/office/officeart/2005/8/layout/equation1"/>
    <dgm:cxn modelId="{0611BD7F-F2C0-4ED7-8E47-1E4D7A49B187}" type="presParOf" srcId="{7470A6AD-BD1C-492D-B9A1-0DBCE2924BFD}" destId="{0EC20D74-E204-4F4D-AC3D-E01EBA9AAC14}" srcOrd="2" destOrd="0" presId="urn:microsoft.com/office/officeart/2005/8/layout/equation1"/>
    <dgm:cxn modelId="{883F759E-418A-4DEB-85BA-4637F6A3D5B8}" type="presParOf" srcId="{7470A6AD-BD1C-492D-B9A1-0DBCE2924BFD}" destId="{4E8D5603-3D64-4282-9A8B-995D4A1FB8DE}" srcOrd="3" destOrd="0" presId="urn:microsoft.com/office/officeart/2005/8/layout/equation1"/>
    <dgm:cxn modelId="{7B069F65-16E5-4ACA-AB51-4EB932A5C49F}" type="presParOf" srcId="{7470A6AD-BD1C-492D-B9A1-0DBCE2924BFD}" destId="{2DE2484A-EB5D-4BF0-9FD3-AC761D79182D}" srcOrd="4" destOrd="0" presId="urn:microsoft.com/office/officeart/2005/8/layout/equation1"/>
    <dgm:cxn modelId="{046817B7-4864-463D-93BD-C608236380F1}" type="presParOf" srcId="{7470A6AD-BD1C-492D-B9A1-0DBCE2924BFD}" destId="{0982FE6B-17A2-4D53-A847-B648BDE469BB}" srcOrd="5" destOrd="0" presId="urn:microsoft.com/office/officeart/2005/8/layout/equation1"/>
    <dgm:cxn modelId="{5CE357FE-63A9-404C-8B04-312B14DA3EF6}" type="presParOf" srcId="{7470A6AD-BD1C-492D-B9A1-0DBCE2924BFD}" destId="{0D212F21-6386-4692-8302-2A073D8B2D60}" srcOrd="6" destOrd="0" presId="urn:microsoft.com/office/officeart/2005/8/layout/equation1"/>
    <dgm:cxn modelId="{D1576F82-B56F-41CB-B665-D703D8221252}" type="presParOf" srcId="{7470A6AD-BD1C-492D-B9A1-0DBCE2924BFD}" destId="{F756783F-BF62-4458-ACF0-7468EE825113}" srcOrd="7" destOrd="0" presId="urn:microsoft.com/office/officeart/2005/8/layout/equation1"/>
    <dgm:cxn modelId="{26951D40-E5C5-47D4-9EFD-3382064DD7BB}" type="presParOf" srcId="{7470A6AD-BD1C-492D-B9A1-0DBCE2924BFD}" destId="{53FF494C-4F8C-43E8-8412-CA3AE23B47F6}"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209AC-AC93-4DCD-96FD-1A3CE5C217A5}">
      <dsp:nvSpPr>
        <dsp:cNvPr id="0" name=""/>
        <dsp:cNvSpPr/>
      </dsp:nvSpPr>
      <dsp:spPr>
        <a:xfrm>
          <a:off x="7531" y="2189528"/>
          <a:ext cx="2251077" cy="1350646"/>
        </a:xfrm>
        <a:prstGeom prst="roundRect">
          <a:avLst>
            <a:gd name="adj" fmla="val 10000"/>
          </a:avLst>
        </a:prstGeom>
        <a:solidFill>
          <a:srgbClr val="860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panose="020F0502020204030204"/>
            </a:rPr>
            <a:t> About FCM</a:t>
          </a:r>
          <a:endParaRPr lang="en-US" sz="3400" kern="1200"/>
        </a:p>
      </dsp:txBody>
      <dsp:txXfrm>
        <a:off x="47090" y="2229087"/>
        <a:ext cx="2171959" cy="1271528"/>
      </dsp:txXfrm>
    </dsp:sp>
    <dsp:sp modelId="{C8F8735E-1423-418B-B018-205250E7E096}">
      <dsp:nvSpPr>
        <dsp:cNvPr id="0" name=""/>
        <dsp:cNvSpPr/>
      </dsp:nvSpPr>
      <dsp:spPr>
        <a:xfrm>
          <a:off x="2483716" y="2585718"/>
          <a:ext cx="477228" cy="558267"/>
        </a:xfrm>
        <a:prstGeom prst="rightArrow">
          <a:avLst>
            <a:gd name="adj1" fmla="val 60000"/>
            <a:gd name="adj2" fmla="val 50000"/>
          </a:avLst>
        </a:prstGeom>
        <a:solidFill>
          <a:srgbClr val="8672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83716" y="2697371"/>
        <a:ext cx="334060" cy="334961"/>
      </dsp:txXfrm>
    </dsp:sp>
    <dsp:sp modelId="{923EB0F6-D8B0-420D-8118-5453527BA3E0}">
      <dsp:nvSpPr>
        <dsp:cNvPr id="0" name=""/>
        <dsp:cNvSpPr/>
      </dsp:nvSpPr>
      <dsp:spPr>
        <a:xfrm>
          <a:off x="3159039" y="2189528"/>
          <a:ext cx="2251077" cy="1350646"/>
        </a:xfrm>
        <a:prstGeom prst="roundRect">
          <a:avLst>
            <a:gd name="adj" fmla="val 10000"/>
          </a:avLst>
        </a:prstGeom>
        <a:solidFill>
          <a:srgbClr val="860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panose="020F0502020204030204"/>
            </a:rPr>
            <a:t> About the MGF</a:t>
          </a:r>
          <a:endParaRPr lang="en-US" sz="3400" kern="1200"/>
        </a:p>
      </dsp:txBody>
      <dsp:txXfrm>
        <a:off x="3198598" y="2229087"/>
        <a:ext cx="2171959" cy="1271528"/>
      </dsp:txXfrm>
    </dsp:sp>
    <dsp:sp modelId="{9378504C-998B-4445-A1AF-17E35122F662}">
      <dsp:nvSpPr>
        <dsp:cNvPr id="0" name=""/>
        <dsp:cNvSpPr/>
      </dsp:nvSpPr>
      <dsp:spPr>
        <a:xfrm>
          <a:off x="5635224" y="2585718"/>
          <a:ext cx="477228" cy="558267"/>
        </a:xfrm>
        <a:prstGeom prst="rightArrow">
          <a:avLst>
            <a:gd name="adj1" fmla="val 60000"/>
            <a:gd name="adj2" fmla="val 50000"/>
          </a:avLst>
        </a:prstGeom>
        <a:solidFill>
          <a:srgbClr val="8672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635224" y="2697371"/>
        <a:ext cx="334060" cy="334961"/>
      </dsp:txXfrm>
    </dsp:sp>
    <dsp:sp modelId="{F4792F7C-D3AF-4801-8738-82BB8D0CBA26}">
      <dsp:nvSpPr>
        <dsp:cNvPr id="0" name=""/>
        <dsp:cNvSpPr/>
      </dsp:nvSpPr>
      <dsp:spPr>
        <a:xfrm>
          <a:off x="6310548" y="2189528"/>
          <a:ext cx="2251077" cy="1350646"/>
        </a:xfrm>
        <a:prstGeom prst="roundRect">
          <a:avLst>
            <a:gd name="adj" fmla="val 10000"/>
          </a:avLst>
        </a:prstGeom>
        <a:solidFill>
          <a:srgbClr val="860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panose="020F0502020204030204"/>
            </a:rPr>
            <a:t> Questions</a:t>
          </a:r>
          <a:endParaRPr lang="en-US" sz="3400" kern="1200"/>
        </a:p>
      </dsp:txBody>
      <dsp:txXfrm>
        <a:off x="6350107" y="2229087"/>
        <a:ext cx="2171959" cy="1271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6B819-1D28-4BAE-BF0C-7E3B84D09C21}">
      <dsp:nvSpPr>
        <dsp:cNvPr id="0" name=""/>
        <dsp:cNvSpPr/>
      </dsp:nvSpPr>
      <dsp:spPr>
        <a:xfrm>
          <a:off x="1834" y="2867776"/>
          <a:ext cx="2431415" cy="2431415"/>
        </a:xfrm>
        <a:prstGeom prst="ellipse">
          <a:avLst/>
        </a:prstGeom>
        <a:solidFill>
          <a:srgbClr val="860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libri" panose="020F0502020204030204"/>
            </a:rPr>
            <a:t>Municipal Finance Reform</a:t>
          </a:r>
          <a:endParaRPr lang="en-US" sz="2000" b="1" kern="1200"/>
        </a:p>
      </dsp:txBody>
      <dsp:txXfrm>
        <a:off x="357906" y="3223848"/>
        <a:ext cx="1719271" cy="1719271"/>
      </dsp:txXfrm>
    </dsp:sp>
    <dsp:sp modelId="{0EC20D74-E204-4F4D-AC3D-E01EBA9AAC14}">
      <dsp:nvSpPr>
        <dsp:cNvPr id="0" name=""/>
        <dsp:cNvSpPr/>
      </dsp:nvSpPr>
      <dsp:spPr>
        <a:xfrm>
          <a:off x="2630680" y="3378374"/>
          <a:ext cx="1410220" cy="141022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817605" y="3917642"/>
        <a:ext cx="1036370" cy="331684"/>
      </dsp:txXfrm>
    </dsp:sp>
    <dsp:sp modelId="{2DE2484A-EB5D-4BF0-9FD3-AC761D79182D}">
      <dsp:nvSpPr>
        <dsp:cNvPr id="0" name=""/>
        <dsp:cNvSpPr/>
      </dsp:nvSpPr>
      <dsp:spPr>
        <a:xfrm>
          <a:off x="4238332" y="2867776"/>
          <a:ext cx="2431415" cy="2431415"/>
        </a:xfrm>
        <a:prstGeom prst="ellipse">
          <a:avLst/>
        </a:prstGeom>
        <a:solidFill>
          <a:srgbClr val="860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libri" panose="020F0502020204030204"/>
            </a:rPr>
            <a:t>Comprehensive Plan to End Chronic Homelessness</a:t>
          </a:r>
          <a:endParaRPr lang="en-US" sz="2000" b="1" kern="1200"/>
        </a:p>
      </dsp:txBody>
      <dsp:txXfrm>
        <a:off x="4594404" y="3223848"/>
        <a:ext cx="1719271" cy="1719271"/>
      </dsp:txXfrm>
    </dsp:sp>
    <dsp:sp modelId="{0D212F21-6386-4692-8302-2A073D8B2D60}">
      <dsp:nvSpPr>
        <dsp:cNvPr id="0" name=""/>
        <dsp:cNvSpPr/>
      </dsp:nvSpPr>
      <dsp:spPr>
        <a:xfrm>
          <a:off x="6867179" y="3378374"/>
          <a:ext cx="1410220" cy="141022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054104" y="3668879"/>
        <a:ext cx="1036370" cy="829210"/>
      </dsp:txXfrm>
    </dsp:sp>
    <dsp:sp modelId="{53FF494C-4F8C-43E8-8412-CA3AE23B47F6}">
      <dsp:nvSpPr>
        <dsp:cNvPr id="0" name=""/>
        <dsp:cNvSpPr/>
      </dsp:nvSpPr>
      <dsp:spPr>
        <a:xfrm>
          <a:off x="8474831" y="2867776"/>
          <a:ext cx="2431415" cy="2431415"/>
        </a:xfrm>
        <a:prstGeom prst="ellipse">
          <a:avLst/>
        </a:prstGeom>
        <a:solidFill>
          <a:srgbClr val="8224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libri" panose="020F0502020204030204"/>
            </a:rPr>
            <a:t>New Municipal Growth Framework</a:t>
          </a:r>
          <a:endParaRPr lang="en-US" sz="2000" b="1" kern="1200"/>
        </a:p>
      </dsp:txBody>
      <dsp:txXfrm>
        <a:off x="8830903" y="3223848"/>
        <a:ext cx="1719271" cy="17192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B2C36-D080-3744-98D4-1879527F47D3}"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F71F2-F679-244E-AD47-706192BC8F07}" type="slidenum">
              <a:rPr lang="en-US" smtClean="0"/>
              <a:t>‹#›</a:t>
            </a:fld>
            <a:endParaRPr lang="en-US"/>
          </a:p>
        </p:txBody>
      </p:sp>
    </p:spTree>
    <p:extLst>
      <p:ext uri="{BB962C8B-B14F-4D97-AF65-F5344CB8AC3E}">
        <p14:creationId xmlns:p14="http://schemas.microsoft.com/office/powerpoint/2010/main" val="313780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1</a:t>
            </a:fld>
            <a:endParaRPr lang="en-US"/>
          </a:p>
        </p:txBody>
      </p:sp>
    </p:spTree>
    <p:extLst>
      <p:ext uri="{BB962C8B-B14F-4D97-AF65-F5344CB8AC3E}">
        <p14:creationId xmlns:p14="http://schemas.microsoft.com/office/powerpoint/2010/main" val="107258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10</a:t>
            </a:fld>
            <a:endParaRPr lang="en-US"/>
          </a:p>
        </p:txBody>
      </p:sp>
    </p:spTree>
    <p:extLst>
      <p:ext uri="{BB962C8B-B14F-4D97-AF65-F5344CB8AC3E}">
        <p14:creationId xmlns:p14="http://schemas.microsoft.com/office/powerpoint/2010/main" val="370187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mn-l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4D6F12D-53A1-41F5-8474-DE1804CA6FF8}" type="slidenum">
              <a:rPr lang="en-CA" smtClean="0"/>
              <a:t>11</a:t>
            </a:fld>
            <a:endParaRPr lang="en-CA"/>
          </a:p>
        </p:txBody>
      </p:sp>
    </p:spTree>
    <p:extLst>
      <p:ext uri="{BB962C8B-B14F-4D97-AF65-F5344CB8AC3E}">
        <p14:creationId xmlns:p14="http://schemas.microsoft.com/office/powerpoint/2010/main" val="423472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12</a:t>
            </a:fld>
            <a:endParaRPr lang="en-US"/>
          </a:p>
        </p:txBody>
      </p:sp>
    </p:spTree>
    <p:extLst>
      <p:ext uri="{BB962C8B-B14F-4D97-AF65-F5344CB8AC3E}">
        <p14:creationId xmlns:p14="http://schemas.microsoft.com/office/powerpoint/2010/main" val="128184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13</a:t>
            </a:fld>
            <a:endParaRPr lang="en-US"/>
          </a:p>
        </p:txBody>
      </p:sp>
    </p:spTree>
    <p:extLst>
      <p:ext uri="{BB962C8B-B14F-4D97-AF65-F5344CB8AC3E}">
        <p14:creationId xmlns:p14="http://schemas.microsoft.com/office/powerpoint/2010/main" val="396915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2</a:t>
            </a:fld>
            <a:endParaRPr lang="en-US"/>
          </a:p>
        </p:txBody>
      </p:sp>
    </p:spTree>
    <p:extLst>
      <p:ext uri="{BB962C8B-B14F-4D97-AF65-F5344CB8AC3E}">
        <p14:creationId xmlns:p14="http://schemas.microsoft.com/office/powerpoint/2010/main" val="108494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85750">
              <a:spcBef>
                <a:spcPts val="600"/>
              </a:spcBef>
              <a:spcAft>
                <a:spcPts val="400"/>
              </a:spcAft>
              <a:buFont typeface="Arial,Sans-Serif"/>
              <a:buChar char="•"/>
            </a:pPr>
            <a:endParaRPr lang="en-CA" dirty="0">
              <a:cs typeface="+mn-lt"/>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3</a:t>
            </a:fld>
            <a:endParaRPr lang="en-US"/>
          </a:p>
        </p:txBody>
      </p:sp>
    </p:spTree>
    <p:extLst>
      <p:ext uri="{BB962C8B-B14F-4D97-AF65-F5344CB8AC3E}">
        <p14:creationId xmlns:p14="http://schemas.microsoft.com/office/powerpoint/2010/main" val="174221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mn-lt"/>
            </a:endParaRPr>
          </a:p>
          <a:p>
            <a:pPr marL="171450" indent="-171450">
              <a:buFont typeface="Arial,Sans-Serif"/>
              <a:buChar char="•"/>
            </a:pPr>
            <a:endParaRPr lang="en-CA"/>
          </a:p>
          <a:p>
            <a:pPr marL="171450">
              <a:spcBef>
                <a:spcPts val="600"/>
              </a:spcBef>
              <a:spcAft>
                <a:spcPts val="400"/>
              </a:spcAft>
            </a:pPr>
            <a:endParaRPr lang="en-CA"/>
          </a:p>
          <a:p>
            <a:endParaRPr lang="en-US">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4</a:t>
            </a:fld>
            <a:endParaRPr lang="en-US"/>
          </a:p>
        </p:txBody>
      </p:sp>
    </p:spTree>
    <p:extLst>
      <p:ext uri="{BB962C8B-B14F-4D97-AF65-F5344CB8AC3E}">
        <p14:creationId xmlns:p14="http://schemas.microsoft.com/office/powerpoint/2010/main" val="70382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5</a:t>
            </a:fld>
            <a:endParaRPr lang="en-US"/>
          </a:p>
        </p:txBody>
      </p:sp>
    </p:spTree>
    <p:extLst>
      <p:ext uri="{BB962C8B-B14F-4D97-AF65-F5344CB8AC3E}">
        <p14:creationId xmlns:p14="http://schemas.microsoft.com/office/powerpoint/2010/main" val="291426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6</a:t>
            </a:fld>
            <a:endParaRPr lang="en-US"/>
          </a:p>
        </p:txBody>
      </p:sp>
    </p:spTree>
    <p:extLst>
      <p:ext uri="{BB962C8B-B14F-4D97-AF65-F5344CB8AC3E}">
        <p14:creationId xmlns:p14="http://schemas.microsoft.com/office/powerpoint/2010/main" val="4210526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7</a:t>
            </a:fld>
            <a:endParaRPr lang="en-US"/>
          </a:p>
        </p:txBody>
      </p:sp>
    </p:spTree>
    <p:extLst>
      <p:ext uri="{BB962C8B-B14F-4D97-AF65-F5344CB8AC3E}">
        <p14:creationId xmlns:p14="http://schemas.microsoft.com/office/powerpoint/2010/main" val="303678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ptos,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8</a:t>
            </a:fld>
            <a:endParaRPr lang="en-US"/>
          </a:p>
        </p:txBody>
      </p:sp>
    </p:spTree>
    <p:extLst>
      <p:ext uri="{BB962C8B-B14F-4D97-AF65-F5344CB8AC3E}">
        <p14:creationId xmlns:p14="http://schemas.microsoft.com/office/powerpoint/2010/main" val="318658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DBF71F2-F679-244E-AD47-706192BC8F07}" type="slidenum">
              <a:rPr lang="en-US" smtClean="0"/>
              <a:t>9</a:t>
            </a:fld>
            <a:endParaRPr lang="en-US"/>
          </a:p>
        </p:txBody>
      </p:sp>
    </p:spTree>
    <p:extLst>
      <p:ext uri="{BB962C8B-B14F-4D97-AF65-F5344CB8AC3E}">
        <p14:creationId xmlns:p14="http://schemas.microsoft.com/office/powerpoint/2010/main" val="33797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BE4-BEC4-9548-ACEF-069736484C54}"/>
              </a:ext>
            </a:extLst>
          </p:cNvPr>
          <p:cNvSpPr>
            <a:spLocks noGrp="1"/>
          </p:cNvSpPr>
          <p:nvPr>
            <p:ph type="ctrTitle" hasCustomPrompt="1"/>
          </p:nvPr>
        </p:nvSpPr>
        <p:spPr>
          <a:xfrm>
            <a:off x="1524000" y="1041400"/>
            <a:ext cx="9144000" cy="2387600"/>
          </a:xfrm>
        </p:spPr>
        <p:txBody>
          <a:bodyPr anchor="b">
            <a:normAutofit/>
          </a:bodyPr>
          <a:lstStyle>
            <a:lvl1pPr algn="ctr">
              <a:defRPr sz="3600" b="1" i="0">
                <a:solidFill>
                  <a:srgbClr val="860038"/>
                </a:solidFill>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C43FF1D-0421-BE47-8B51-C2EBB38DFAC3}"/>
              </a:ext>
            </a:extLst>
          </p:cNvPr>
          <p:cNvSpPr>
            <a:spLocks noGrp="1"/>
          </p:cNvSpPr>
          <p:nvPr>
            <p:ph type="subTitle" idx="1"/>
          </p:nvPr>
        </p:nvSpPr>
        <p:spPr>
          <a:xfrm>
            <a:off x="1524000" y="3429000"/>
            <a:ext cx="9144000" cy="1655762"/>
          </a:xfrm>
        </p:spPr>
        <p:txBody>
          <a:bodyPr/>
          <a:lstStyle>
            <a:lvl1pPr marL="0" indent="0" algn="ctr">
              <a:buNone/>
              <a:defRPr sz="2400" b="0" i="0">
                <a:solidFill>
                  <a:srgbClr val="434358"/>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708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EE44-76E3-0A42-B996-C979A282CB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55618B-57D9-EA42-A97C-D4027EBF1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F90762-F1A5-1E46-99D0-8188EAF23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0799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 - One-column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92603"/>
            <a:ext cx="10784080" cy="592715"/>
          </a:xfrm>
          <a:prstGeom prst="rect">
            <a:avLst/>
          </a:prstGeom>
        </p:spPr>
        <p:txBody>
          <a:bodyPr/>
          <a:lstStyle>
            <a:lvl1pPr algn="l">
              <a:defRPr sz="4400" b="1" baseline="0">
                <a:solidFill>
                  <a:srgbClr val="860038"/>
                </a:solidFill>
                <a:latin typeface="Calibri" panose="020F0502020204030204" pitchFamily="34" charset="0"/>
                <a:cs typeface="Calibri" panose="020F0502020204030204" pitchFamily="34" charset="0"/>
              </a:defRPr>
            </a:lvl1pPr>
          </a:lstStyle>
          <a:p>
            <a:r>
              <a:rPr lang="en-US"/>
              <a:t>This is a regular layout with 1 bullet level</a:t>
            </a:r>
            <a:endParaRPr lang="en-CA"/>
          </a:p>
        </p:txBody>
      </p:sp>
      <p:sp>
        <p:nvSpPr>
          <p:cNvPr id="6" name="Text Placeholder 2"/>
          <p:cNvSpPr>
            <a:spLocks noGrp="1"/>
          </p:cNvSpPr>
          <p:nvPr>
            <p:ph type="body" idx="1" hasCustomPrompt="1"/>
          </p:nvPr>
        </p:nvSpPr>
        <p:spPr>
          <a:xfrm>
            <a:off x="839418" y="1531939"/>
            <a:ext cx="10395452" cy="3367295"/>
          </a:xfrm>
          <a:prstGeom prst="rect">
            <a:avLst/>
          </a:prstGeom>
        </p:spPr>
        <p:txBody>
          <a:bodyPr anchor="t" anchorCtr="0"/>
          <a:lstStyle>
            <a:lvl1pPr marL="255600" indent="-255600">
              <a:spcBef>
                <a:spcPts val="2400"/>
              </a:spcBef>
              <a:buFont typeface="Arial" panose="020B0604020202020204" pitchFamily="34" charset="0"/>
              <a:buChar char="•"/>
              <a:defRPr sz="3000" b="0" i="0" baseline="0">
                <a:solidFill>
                  <a:schemeClr val="tx1">
                    <a:lumMod val="65000"/>
                    <a:lumOff val="35000"/>
                  </a:schemeClr>
                </a:solidFill>
                <a:latin typeface="+mj-lt"/>
                <a:ea typeface="Gotham-Medium" charset="0"/>
                <a:cs typeface="Gotham-Medium" charset="0"/>
              </a:defRPr>
            </a:lvl1pPr>
            <a:lvl2pPr marL="628650" indent="-285750">
              <a:buFont typeface="Arial" panose="020B0604020202020204" pitchFamily="34" charset="0"/>
              <a:buChar char="•"/>
              <a:defRPr sz="2400" b="0">
                <a:solidFill>
                  <a:schemeClr val="tx1">
                    <a:lumMod val="65000"/>
                    <a:lumOff val="35000"/>
                  </a:schemeClr>
                </a:solidFill>
              </a:defRPr>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This is the first bullet</a:t>
            </a:r>
          </a:p>
          <a:p>
            <a:pPr lvl="1"/>
            <a:r>
              <a:rPr lang="en-US"/>
              <a:t>This is a sub-bullet</a:t>
            </a:r>
          </a:p>
          <a:p>
            <a:pPr lvl="0"/>
            <a:r>
              <a:rPr lang="en-US"/>
              <a:t>This is the second bullet</a:t>
            </a:r>
          </a:p>
          <a:p>
            <a:pPr lvl="0"/>
            <a:r>
              <a:rPr lang="en-US"/>
              <a:t>This is the third bullet </a:t>
            </a:r>
          </a:p>
        </p:txBody>
      </p:sp>
    </p:spTree>
    <p:extLst>
      <p:ext uri="{BB962C8B-B14F-4D97-AF65-F5344CB8AC3E}">
        <p14:creationId xmlns:p14="http://schemas.microsoft.com/office/powerpoint/2010/main" val="1660394570"/>
      </p:ext>
    </p:extLst>
  </p:cSld>
  <p:clrMapOvr>
    <a:masterClrMapping/>
  </p:clrMapOvr>
  <p:extLst>
    <p:ext uri="{DCECCB84-F9BA-43D5-87BE-67443E8EF086}">
      <p15:sldGuideLst xmlns:p15="http://schemas.microsoft.com/office/powerpoint/2012/main">
        <p15:guide id="1" pos="513" userDrawn="1">
          <p15:clr>
            <a:srgbClr val="FBAE40"/>
          </p15:clr>
        </p15:guide>
        <p15:guide id="2" orient="horz" pos="8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2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8931-4EF1-084C-95F1-E28EE13AC7FE}"/>
              </a:ext>
            </a:extLst>
          </p:cNvPr>
          <p:cNvSpPr>
            <a:spLocks noGrp="1"/>
          </p:cNvSpPr>
          <p:nvPr>
            <p:ph type="title" hasCustomPrompt="1"/>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AB3FAAC-3848-A24E-9CC9-3FFAF209BEEA}"/>
              </a:ext>
            </a:extLst>
          </p:cNvPr>
          <p:cNvSpPr>
            <a:spLocks noGrp="1"/>
          </p:cNvSpPr>
          <p:nvPr>
            <p:ph idx="1"/>
          </p:nvPr>
        </p:nvSpPr>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8A134052-3E2B-9E25-F60F-42F9B164D887}"/>
              </a:ext>
            </a:extLst>
          </p:cNvPr>
          <p:cNvSpPr txBox="1">
            <a:spLocks/>
          </p:cNvSpPr>
          <p:nvPr userDrawn="1"/>
        </p:nvSpPr>
        <p:spPr>
          <a:xfrm>
            <a:off x="479425" y="5984105"/>
            <a:ext cx="11233150" cy="10991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860038"/>
                </a:solidFill>
                <a:latin typeface="Gotham HTF" pitchFamily="2" charset="77"/>
                <a:ea typeface="+mj-ea"/>
                <a:cs typeface="+mj-cs"/>
              </a:defRPr>
            </a:lvl1pPr>
          </a:lstStyle>
          <a:p>
            <a:r>
              <a:rPr lang="en-US" sz="1600" b="0" i="0">
                <a:latin typeface="Arial" panose="020B0604020202020204" pitchFamily="34" charset="0"/>
                <a:cs typeface="Arial" panose="020B0604020202020204" pitchFamily="34" charset="0"/>
              </a:rPr>
              <a:t>MUNICIPAL GROWTH FRAMEWORK DISCUSSION PAPER</a:t>
            </a:r>
          </a:p>
        </p:txBody>
      </p:sp>
    </p:spTree>
    <p:extLst>
      <p:ext uri="{BB962C8B-B14F-4D97-AF65-F5344CB8AC3E}">
        <p14:creationId xmlns:p14="http://schemas.microsoft.com/office/powerpoint/2010/main" val="35399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8931-4EF1-084C-95F1-E28EE13AC7FE}"/>
              </a:ext>
            </a:extLst>
          </p:cNvPr>
          <p:cNvSpPr>
            <a:spLocks noGrp="1"/>
          </p:cNvSpPr>
          <p:nvPr>
            <p:ph type="title" hasCustomPrompt="1"/>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AB3FAAC-3848-A24E-9CC9-3FFAF209BEEA}"/>
              </a:ext>
            </a:extLst>
          </p:cNvPr>
          <p:cNvSpPr>
            <a:spLocks noGrp="1"/>
          </p:cNvSpPr>
          <p:nvPr>
            <p:ph idx="1"/>
          </p:nvPr>
        </p:nvSpPr>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8A134052-3E2B-9E25-F60F-42F9B164D887}"/>
              </a:ext>
            </a:extLst>
          </p:cNvPr>
          <p:cNvSpPr txBox="1">
            <a:spLocks/>
          </p:cNvSpPr>
          <p:nvPr userDrawn="1"/>
        </p:nvSpPr>
        <p:spPr>
          <a:xfrm>
            <a:off x="479425" y="5984105"/>
            <a:ext cx="11233150" cy="10991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860038"/>
                </a:solidFill>
                <a:latin typeface="Gotham HTF" pitchFamily="2" charset="77"/>
                <a:ea typeface="+mj-ea"/>
                <a:cs typeface="+mj-cs"/>
              </a:defRPr>
            </a:lvl1pPr>
          </a:lstStyle>
          <a:p>
            <a:r>
              <a:rPr lang="en-US" sz="1600" b="0" i="0">
                <a:latin typeface="Arial" panose="020B0604020202020204" pitchFamily="34" charset="0"/>
                <a:cs typeface="Arial" panose="020B0604020202020204" pitchFamily="34" charset="0"/>
              </a:rPr>
              <a:t>MUNICIPAL GROWTH FRAMEWORK DISCUSSION PAPER</a:t>
            </a:r>
          </a:p>
        </p:txBody>
      </p:sp>
    </p:spTree>
    <p:extLst>
      <p:ext uri="{BB962C8B-B14F-4D97-AF65-F5344CB8AC3E}">
        <p14:creationId xmlns:p14="http://schemas.microsoft.com/office/powerpoint/2010/main" val="52859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DA9686-8052-248C-BE09-6131DA89EED5}"/>
              </a:ext>
            </a:extLst>
          </p:cNvPr>
          <p:cNvSpPr/>
          <p:nvPr userDrawn="1"/>
        </p:nvSpPr>
        <p:spPr>
          <a:xfrm>
            <a:off x="1" y="339969"/>
            <a:ext cx="12192000" cy="5849816"/>
          </a:xfrm>
          <a:prstGeom prst="rect">
            <a:avLst/>
          </a:prstGeom>
          <a:solidFill>
            <a:srgbClr val="860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DE156-77E3-7A47-979C-EE2DE2AB0135}"/>
              </a:ext>
            </a:extLst>
          </p:cNvPr>
          <p:cNvSpPr>
            <a:spLocks noGrp="1"/>
          </p:cNvSpPr>
          <p:nvPr>
            <p:ph type="title" hasCustomPrompt="1"/>
          </p:nvPr>
        </p:nvSpPr>
        <p:spPr>
          <a:xfrm>
            <a:off x="831850" y="1709738"/>
            <a:ext cx="10515600" cy="2852737"/>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DA908672-65C4-8D40-AA44-A080E33EE621}"/>
              </a:ext>
            </a:extLst>
          </p:cNvPr>
          <p:cNvSpPr>
            <a:spLocks noGrp="1"/>
          </p:cNvSpPr>
          <p:nvPr>
            <p:ph type="body" idx="1"/>
          </p:nvPr>
        </p:nvSpPr>
        <p:spPr>
          <a:xfrm>
            <a:off x="831850" y="4589463"/>
            <a:ext cx="10515600" cy="1500187"/>
          </a:xfrm>
        </p:spPr>
        <p:txBody>
          <a:bodyPr/>
          <a:lstStyle>
            <a:lvl1pPr marL="0" indent="0">
              <a:buNone/>
              <a:defRPr sz="2400" b="0" i="0">
                <a:solidFill>
                  <a:srgbClr val="434358"/>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230CBF98-5B6D-5B15-7A48-AE4E1F192164}"/>
              </a:ext>
            </a:extLst>
          </p:cNvPr>
          <p:cNvSpPr txBox="1">
            <a:spLocks/>
          </p:cNvSpPr>
          <p:nvPr userDrawn="1"/>
        </p:nvSpPr>
        <p:spPr>
          <a:xfrm>
            <a:off x="479425" y="5984105"/>
            <a:ext cx="11233150" cy="10991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860038"/>
                </a:solidFill>
                <a:latin typeface="Gotham HTF" pitchFamily="2" charset="77"/>
                <a:ea typeface="+mj-ea"/>
                <a:cs typeface="+mj-cs"/>
              </a:defRPr>
            </a:lvl1pPr>
          </a:lstStyle>
          <a:p>
            <a:r>
              <a:rPr lang="en-US" sz="1600" b="0" i="0">
                <a:latin typeface="Arial" panose="020B0604020202020204" pitchFamily="34" charset="0"/>
                <a:cs typeface="Arial" panose="020B0604020202020204" pitchFamily="34" charset="0"/>
              </a:rPr>
              <a:t>MUNICIPAL GROWTH FRAMEWORK DISCUSSION PAPER</a:t>
            </a:r>
          </a:p>
        </p:txBody>
      </p:sp>
    </p:spTree>
    <p:extLst>
      <p:ext uri="{BB962C8B-B14F-4D97-AF65-F5344CB8AC3E}">
        <p14:creationId xmlns:p14="http://schemas.microsoft.com/office/powerpoint/2010/main" val="647802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5519-6DD4-DF43-A58D-155E72CB0581}"/>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D30D2-A2BE-E448-A13F-D31550DFE5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1A7D1A-00F5-534A-BD74-4CB784EB00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30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E6FF-26F3-5F48-AF70-A2A6273DBE96}"/>
              </a:ext>
            </a:extLst>
          </p:cNvPr>
          <p:cNvSpPr>
            <a:spLocks noGrp="1"/>
          </p:cNvSpPr>
          <p:nvPr>
            <p:ph type="title" hasCustomPrompt="1"/>
          </p:nvPr>
        </p:nvSpPr>
        <p:spPr>
          <a:xfrm>
            <a:off x="839788" y="668336"/>
            <a:ext cx="10515600" cy="1022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4063C8-569D-E641-B908-957670368533}"/>
              </a:ext>
            </a:extLst>
          </p:cNvPr>
          <p:cNvSpPr>
            <a:spLocks noGrp="1"/>
          </p:cNvSpPr>
          <p:nvPr>
            <p:ph type="body" idx="1" hasCustomPrompt="1"/>
          </p:nvPr>
        </p:nvSpPr>
        <p:spPr>
          <a:xfrm>
            <a:off x="839788" y="1681163"/>
            <a:ext cx="5157787" cy="823912"/>
          </a:xfrm>
        </p:spPr>
        <p:txBody>
          <a:bodyPr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A21C7D-E3D6-2A44-AA71-64E9DC66C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116349-ED06-2649-B730-A9C5272AD925}"/>
              </a:ext>
            </a:extLst>
          </p:cNvPr>
          <p:cNvSpPr>
            <a:spLocks noGrp="1"/>
          </p:cNvSpPr>
          <p:nvPr>
            <p:ph type="body" sz="quarter" idx="3"/>
          </p:nvPr>
        </p:nvSpPr>
        <p:spPr>
          <a:xfrm>
            <a:off x="6172200" y="1681163"/>
            <a:ext cx="5183188" cy="823912"/>
          </a:xfrm>
        </p:spPr>
        <p:txBody>
          <a:bodyPr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02083-1632-C74F-AE46-4B000994F6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0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FB4F-FF06-F045-ADF6-33889BB0654D}"/>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50612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85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7F6-EA48-914F-AFFB-DD9A68150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24EF00-9F67-7B4D-9F45-55E0CC5960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423BC-C442-BD42-9722-875CBD2C0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2087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690EC-0548-FE4B-AE12-B1EED2A1D8AC}"/>
              </a:ext>
            </a:extLst>
          </p:cNvPr>
          <p:cNvSpPr>
            <a:spLocks noGrp="1"/>
          </p:cNvSpPr>
          <p:nvPr>
            <p:ph type="title"/>
          </p:nvPr>
        </p:nvSpPr>
        <p:spPr>
          <a:xfrm>
            <a:off x="479425" y="591490"/>
            <a:ext cx="11233150" cy="10991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556236-7137-FA4B-8AFB-A8081A1DD3F9}"/>
              </a:ext>
            </a:extLst>
          </p:cNvPr>
          <p:cNvSpPr>
            <a:spLocks noGrp="1"/>
          </p:cNvSpPr>
          <p:nvPr>
            <p:ph type="body" idx="1"/>
          </p:nvPr>
        </p:nvSpPr>
        <p:spPr>
          <a:xfrm>
            <a:off x="479425" y="1901837"/>
            <a:ext cx="11233150" cy="4275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4909326-36FA-414E-82E5-3D59786C5F92}"/>
              </a:ext>
            </a:extLst>
          </p:cNvPr>
          <p:cNvSpPr/>
          <p:nvPr userDrawn="1"/>
        </p:nvSpPr>
        <p:spPr>
          <a:xfrm>
            <a:off x="0" y="287613"/>
            <a:ext cx="12192000" cy="92727"/>
          </a:xfrm>
          <a:prstGeom prst="rect">
            <a:avLst/>
          </a:prstGeom>
          <a:solidFill>
            <a:srgbClr val="822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71C4874-E17C-1244-86AD-84054C92A4BB}"/>
              </a:ext>
            </a:extLst>
          </p:cNvPr>
          <p:cNvPicPr>
            <a:picLocks noChangeAspect="1"/>
          </p:cNvPicPr>
          <p:nvPr userDrawn="1"/>
        </p:nvPicPr>
        <p:blipFill>
          <a:blip r:embed="rId14"/>
          <a:stretch>
            <a:fillRect/>
          </a:stretch>
        </p:blipFill>
        <p:spPr>
          <a:xfrm>
            <a:off x="10818044" y="6375687"/>
            <a:ext cx="894531" cy="323025"/>
          </a:xfrm>
          <a:prstGeom prst="rect">
            <a:avLst/>
          </a:prstGeom>
        </p:spPr>
      </p:pic>
    </p:spTree>
    <p:extLst>
      <p:ext uri="{BB962C8B-B14F-4D97-AF65-F5344CB8AC3E}">
        <p14:creationId xmlns:p14="http://schemas.microsoft.com/office/powerpoint/2010/main" val="2671744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74" r:id="rId11"/>
  </p:sldLayoutIdLst>
  <p:txStyles>
    <p:titleStyle>
      <a:lvl1pPr algn="l" defTabSz="914400" rtl="0" eaLnBrk="1" latinLnBrk="0" hangingPunct="1">
        <a:lnSpc>
          <a:spcPct val="90000"/>
        </a:lnSpc>
        <a:spcBef>
          <a:spcPct val="0"/>
        </a:spcBef>
        <a:buNone/>
        <a:defRPr sz="3200" b="1" i="0" kern="1200">
          <a:solidFill>
            <a:srgbClr val="86003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34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34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34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34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34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guide id="5" orient="horz" pos="232" userDrawn="1">
          <p15:clr>
            <a:srgbClr val="F26B43"/>
          </p15:clr>
        </p15:guide>
        <p15:guide id="6"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D675E-1048-AF41-B2D2-B3B6D30D1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FA30F4-CEAD-6341-9926-8F89EAF324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56CC1-FCD7-8344-90A1-4A180631E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8E0F-6F76-0D4F-A3D5-3DB8EA97B33A}" type="datetimeFigureOut">
              <a:rPr lang="en-US" smtClean="0"/>
              <a:t>4/24/2024</a:t>
            </a:fld>
            <a:endParaRPr lang="en-US"/>
          </a:p>
        </p:txBody>
      </p:sp>
      <p:sp>
        <p:nvSpPr>
          <p:cNvPr id="5" name="Footer Placeholder 4">
            <a:extLst>
              <a:ext uri="{FF2B5EF4-FFF2-40B4-BE49-F238E27FC236}">
                <a16:creationId xmlns:a16="http://schemas.microsoft.com/office/drawing/2014/main" id="{D91169F3-BC6E-904C-91ED-92D96C967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93536D-408A-E443-84E3-CB699A1B2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A3C4A-39F1-734A-A404-51960C6BB959}" type="slidenum">
              <a:rPr lang="en-US" smtClean="0"/>
              <a:t>‹#›</a:t>
            </a:fld>
            <a:endParaRPr lang="en-US"/>
          </a:p>
        </p:txBody>
      </p:sp>
    </p:spTree>
    <p:extLst>
      <p:ext uri="{BB962C8B-B14F-4D97-AF65-F5344CB8AC3E}">
        <p14:creationId xmlns:p14="http://schemas.microsoft.com/office/powerpoint/2010/main" val="357396130"/>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E755C-5A34-ED85-50DF-AEF12A5AA5E2}"/>
              </a:ext>
            </a:extLst>
          </p:cNvPr>
          <p:cNvSpPr/>
          <p:nvPr/>
        </p:nvSpPr>
        <p:spPr>
          <a:xfrm>
            <a:off x="320938" y="2684190"/>
            <a:ext cx="4983646" cy="10783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397B31-3751-211B-EE42-7DF6D77E6769}"/>
              </a:ext>
            </a:extLst>
          </p:cNvPr>
          <p:cNvSpPr txBox="1"/>
          <p:nvPr/>
        </p:nvSpPr>
        <p:spPr>
          <a:xfrm>
            <a:off x="638436" y="2947489"/>
            <a:ext cx="46646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822440"/>
                </a:solidFill>
                <a:latin typeface="Arial"/>
                <a:cs typeface="Calibri"/>
              </a:rPr>
              <a:t>The Municipal Growth </a:t>
            </a:r>
            <a:endParaRPr lang="en-US" sz="2800" b="1">
              <a:solidFill>
                <a:srgbClr val="822440"/>
              </a:solidFill>
              <a:latin typeface="Arial"/>
              <a:cs typeface="Arial"/>
            </a:endParaRPr>
          </a:p>
          <a:p>
            <a:pPr algn="ctr"/>
            <a:r>
              <a:rPr lang="en-US" sz="2800" b="1">
                <a:solidFill>
                  <a:srgbClr val="822440"/>
                </a:solidFill>
                <a:latin typeface="Arial"/>
                <a:cs typeface="Calibri"/>
              </a:rPr>
              <a:t>Framework </a:t>
            </a:r>
            <a:endParaRPr lang="en-US" sz="2000" b="1">
              <a:solidFill>
                <a:srgbClr val="822440"/>
              </a:solidFill>
              <a:latin typeface="Arial"/>
              <a:cs typeface="Arial"/>
            </a:endParaRPr>
          </a:p>
        </p:txBody>
      </p:sp>
      <p:sp>
        <p:nvSpPr>
          <p:cNvPr id="4" name="TextBox 3">
            <a:extLst>
              <a:ext uri="{FF2B5EF4-FFF2-40B4-BE49-F238E27FC236}">
                <a16:creationId xmlns:a16="http://schemas.microsoft.com/office/drawing/2014/main" id="{E2885436-B885-4146-77DA-30202F04E6CA}"/>
              </a:ext>
            </a:extLst>
          </p:cNvPr>
          <p:cNvSpPr txBox="1"/>
          <p:nvPr/>
        </p:nvSpPr>
        <p:spPr>
          <a:xfrm>
            <a:off x="-4175" y="5069416"/>
            <a:ext cx="3095906"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solidFill>
                  <a:srgbClr val="595959"/>
                </a:solidFill>
                <a:cs typeface="Segoe UI"/>
              </a:rPr>
              <a:t>Rachel Rizzuto, Rural and Northern Policy Officer </a:t>
            </a:r>
            <a:r>
              <a:rPr lang="en-CA">
                <a:cs typeface="Segoe UI"/>
              </a:rPr>
              <a:t>​</a:t>
            </a:r>
            <a:br>
              <a:rPr lang="en-CA">
                <a:cs typeface="Segoe UI"/>
              </a:rPr>
            </a:br>
            <a:endParaRPr lang="en-CA">
              <a:ea typeface="Calibri"/>
              <a:cs typeface="Segoe UI"/>
            </a:endParaRPr>
          </a:p>
          <a:p>
            <a:r>
              <a:rPr lang="en-CA">
                <a:solidFill>
                  <a:srgbClr val="595959"/>
                </a:solidFill>
                <a:cs typeface="Segoe UI"/>
              </a:rPr>
              <a:t>Northwestern Ontario Municipal Association </a:t>
            </a:r>
            <a:r>
              <a:rPr lang="en-CA">
                <a:cs typeface="Segoe UI"/>
              </a:rPr>
              <a:t>​</a:t>
            </a:r>
            <a:endParaRPr lang="en-CA">
              <a:ea typeface="Calibri"/>
              <a:cs typeface="Segoe UI"/>
            </a:endParaRPr>
          </a:p>
          <a:p>
            <a:r>
              <a:rPr lang="en-CA">
                <a:solidFill>
                  <a:srgbClr val="595959"/>
                </a:solidFill>
                <a:cs typeface="Segoe UI"/>
              </a:rPr>
              <a:t>April 2024</a:t>
            </a:r>
            <a:endParaRPr lang="en-CA" sz="1600">
              <a:solidFill>
                <a:srgbClr val="595959"/>
              </a:solidFill>
              <a:ea typeface="Calibri"/>
              <a:cs typeface="Segoe UI"/>
            </a:endParaRPr>
          </a:p>
        </p:txBody>
      </p:sp>
    </p:spTree>
    <p:extLst>
      <p:ext uri="{BB962C8B-B14F-4D97-AF65-F5344CB8AC3E}">
        <p14:creationId xmlns:p14="http://schemas.microsoft.com/office/powerpoint/2010/main" val="119598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DDC6-86C1-5C00-B590-A9CB360E9E41}"/>
              </a:ext>
            </a:extLst>
          </p:cNvPr>
          <p:cNvSpPr>
            <a:spLocks noGrp="1"/>
          </p:cNvSpPr>
          <p:nvPr>
            <p:ph type="title"/>
          </p:nvPr>
        </p:nvSpPr>
        <p:spPr>
          <a:xfrm>
            <a:off x="479425" y="591490"/>
            <a:ext cx="7396414" cy="1112565"/>
          </a:xfrm>
        </p:spPr>
        <p:txBody>
          <a:bodyPr/>
          <a:lstStyle/>
          <a:p>
            <a:r>
              <a:rPr lang="en-US">
                <a:latin typeface="Arial"/>
                <a:cs typeface="Arial"/>
              </a:rPr>
              <a:t>Housing, infrastructure and homelessness</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DB17B68-77B7-6B5B-3AB3-DF8B12959074}"/>
              </a:ext>
            </a:extLst>
          </p:cNvPr>
          <p:cNvSpPr>
            <a:spLocks noGrp="1"/>
          </p:cNvSpPr>
          <p:nvPr>
            <p:ph idx="1"/>
          </p:nvPr>
        </p:nvSpPr>
        <p:spPr>
          <a:xfrm>
            <a:off x="479426" y="1901837"/>
            <a:ext cx="7396213" cy="4275125"/>
          </a:xfrm>
        </p:spPr>
        <p:txBody>
          <a:bodyPr vert="horz" lIns="91440" tIns="45720" rIns="91440" bIns="45720" rtlCol="0" anchor="t">
            <a:normAutofit/>
          </a:bodyPr>
          <a:lstStyle/>
          <a:p>
            <a:pPr marL="457200" indent="-457200">
              <a:lnSpc>
                <a:spcPct val="95000"/>
              </a:lnSpc>
              <a:spcBef>
                <a:spcPts val="2400"/>
              </a:spcBef>
            </a:pPr>
            <a:r>
              <a:rPr lang="en-US">
                <a:latin typeface="Calibri"/>
                <a:ea typeface="Calibri"/>
                <a:cs typeface="Calibri"/>
              </a:rPr>
              <a:t>We cannot build housing without the supporting </a:t>
            </a:r>
            <a:r>
              <a:rPr lang="en-US">
                <a:effectLst/>
                <a:latin typeface="Calibri"/>
                <a:ea typeface="Calibri"/>
                <a:cs typeface="Calibri"/>
              </a:rPr>
              <a:t>infrastructure.</a:t>
            </a:r>
            <a:endParaRPr lang="en-US"/>
          </a:p>
          <a:p>
            <a:pPr marL="457200" indent="-457200">
              <a:lnSpc>
                <a:spcPct val="95000"/>
              </a:lnSpc>
              <a:spcBef>
                <a:spcPts val="2400"/>
              </a:spcBef>
            </a:pPr>
            <a:r>
              <a:rPr lang="en-US">
                <a:latin typeface="Calibri"/>
                <a:ea typeface="Calibri"/>
                <a:cs typeface="Calibri"/>
              </a:rPr>
              <a:t>FCM determined</a:t>
            </a:r>
            <a:r>
              <a:rPr lang="en-US">
                <a:effectLst/>
                <a:latin typeface="Calibri"/>
                <a:ea typeface="Calibri"/>
                <a:cs typeface="Calibri"/>
              </a:rPr>
              <a:t> that </a:t>
            </a:r>
            <a:r>
              <a:rPr lang="en-US">
                <a:latin typeface="Calibri"/>
                <a:ea typeface="Calibri"/>
                <a:cs typeface="Calibri"/>
              </a:rPr>
              <a:t>a housing unit requires an average investment </a:t>
            </a:r>
            <a:r>
              <a:rPr lang="en-US">
                <a:effectLst/>
                <a:latin typeface="Calibri"/>
                <a:ea typeface="Calibri"/>
                <a:cs typeface="Calibri"/>
              </a:rPr>
              <a:t>of </a:t>
            </a:r>
            <a:r>
              <a:rPr lang="en-US">
                <a:latin typeface="Calibri"/>
                <a:ea typeface="Calibri"/>
                <a:cs typeface="Calibri"/>
              </a:rPr>
              <a:t>around </a:t>
            </a:r>
            <a:r>
              <a:rPr lang="en-US">
                <a:effectLst/>
                <a:latin typeface="Calibri"/>
                <a:ea typeface="Calibri"/>
                <a:cs typeface="Calibri"/>
              </a:rPr>
              <a:t>$</a:t>
            </a:r>
            <a:r>
              <a:rPr lang="en-US">
                <a:latin typeface="Calibri"/>
                <a:ea typeface="Calibri"/>
                <a:cs typeface="Calibri"/>
              </a:rPr>
              <a:t>107,000 </a:t>
            </a:r>
            <a:r>
              <a:rPr lang="en-US">
                <a:effectLst/>
                <a:latin typeface="Calibri"/>
                <a:ea typeface="Calibri"/>
                <a:cs typeface="Calibri"/>
              </a:rPr>
              <a:t>in </a:t>
            </a:r>
            <a:r>
              <a:rPr lang="en-US">
                <a:latin typeface="Calibri"/>
                <a:ea typeface="Calibri"/>
                <a:cs typeface="Calibri"/>
              </a:rPr>
              <a:t>municipally owned capital assets. </a:t>
            </a:r>
          </a:p>
          <a:p>
            <a:pPr marL="457200" indent="-457200">
              <a:lnSpc>
                <a:spcPct val="95000"/>
              </a:lnSpc>
              <a:spcBef>
                <a:spcPts val="2400"/>
              </a:spcBef>
            </a:pPr>
            <a:r>
              <a:rPr lang="en-US">
                <a:latin typeface="Calibri"/>
                <a:ea typeface="Calibri"/>
                <a:cs typeface="Calibri"/>
              </a:rPr>
              <a:t>We need an all orders of government approach to tackle chronic homelessness</a:t>
            </a:r>
            <a:r>
              <a:rPr lang="en-US">
                <a:effectLst/>
                <a:latin typeface="Calibri"/>
                <a:ea typeface="Calibri"/>
                <a:cs typeface="Calibri"/>
              </a:rPr>
              <a:t>.</a:t>
            </a:r>
            <a:r>
              <a:rPr lang="en-US">
                <a:latin typeface="Calibri"/>
                <a:ea typeface="Calibri"/>
                <a:cs typeface="Calibri"/>
              </a:rPr>
              <a:t> </a:t>
            </a:r>
          </a:p>
          <a:p>
            <a:pPr marL="0" indent="0" algn="l">
              <a:lnSpc>
                <a:spcPct val="100000"/>
              </a:lnSpc>
              <a:buNone/>
            </a:pPr>
            <a:endParaRPr lang="en-CA" sz="2600">
              <a:effectLst/>
              <a:latin typeface="Arial"/>
              <a:cs typeface="Arial"/>
            </a:endParaRPr>
          </a:p>
        </p:txBody>
      </p:sp>
      <p:pic>
        <p:nvPicPr>
          <p:cNvPr id="5" name="Picture 4">
            <a:extLst>
              <a:ext uri="{FF2B5EF4-FFF2-40B4-BE49-F238E27FC236}">
                <a16:creationId xmlns:a16="http://schemas.microsoft.com/office/drawing/2014/main" id="{E7851101-324B-F394-74DB-79DC8DF6A236}"/>
              </a:ext>
            </a:extLst>
          </p:cNvPr>
          <p:cNvPicPr>
            <a:picLocks noChangeAspect="1"/>
          </p:cNvPicPr>
          <p:nvPr/>
        </p:nvPicPr>
        <p:blipFill>
          <a:blip r:embed="rId3"/>
          <a:srcRect l="24249" r="24249"/>
          <a:stretch/>
        </p:blipFill>
        <p:spPr>
          <a:xfrm>
            <a:off x="7920000" y="375138"/>
            <a:ext cx="4320000" cy="5591908"/>
          </a:xfrm>
          <a:prstGeom prst="rect">
            <a:avLst/>
          </a:prstGeom>
        </p:spPr>
      </p:pic>
    </p:spTree>
    <p:extLst>
      <p:ext uri="{BB962C8B-B14F-4D97-AF65-F5344CB8AC3E}">
        <p14:creationId xmlns:p14="http://schemas.microsoft.com/office/powerpoint/2010/main" val="413741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946E-EE2D-B5E2-8004-33DA3F5AD1FB}"/>
              </a:ext>
            </a:extLst>
          </p:cNvPr>
          <p:cNvSpPr>
            <a:spLocks noGrp="1"/>
          </p:cNvSpPr>
          <p:nvPr>
            <p:ph type="title"/>
          </p:nvPr>
        </p:nvSpPr>
        <p:spPr/>
        <p:txBody>
          <a:bodyPr lIns="91440" tIns="45720" rIns="91440" bIns="45720" anchor="t"/>
          <a:lstStyle/>
          <a:p>
            <a:r>
              <a:rPr lang="en-US">
                <a:cs typeface="Calibri"/>
              </a:rPr>
              <a:t>Recommendations </a:t>
            </a:r>
            <a:endParaRPr lang="en-US"/>
          </a:p>
        </p:txBody>
      </p:sp>
      <p:graphicFrame>
        <p:nvGraphicFramePr>
          <p:cNvPr id="188" name="Diagram 187">
            <a:extLst>
              <a:ext uri="{FF2B5EF4-FFF2-40B4-BE49-F238E27FC236}">
                <a16:creationId xmlns:a16="http://schemas.microsoft.com/office/drawing/2014/main" id="{60EDB3EF-E440-8529-50A7-F1740E4A077C}"/>
              </a:ext>
            </a:extLst>
          </p:cNvPr>
          <p:cNvGraphicFramePr/>
          <p:nvPr>
            <p:extLst>
              <p:ext uri="{D42A27DB-BD31-4B8C-83A1-F6EECF244321}">
                <p14:modId xmlns:p14="http://schemas.microsoft.com/office/powerpoint/2010/main" val="3233349197"/>
              </p:ext>
            </p:extLst>
          </p:nvPr>
        </p:nvGraphicFramePr>
        <p:xfrm>
          <a:off x="771732" y="-160474"/>
          <a:ext cx="10908081" cy="8166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21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EC60-0535-49A0-AFDC-606FA5EBDB2A}"/>
              </a:ext>
            </a:extLst>
          </p:cNvPr>
          <p:cNvSpPr>
            <a:spLocks noGrp="1"/>
          </p:cNvSpPr>
          <p:nvPr>
            <p:ph type="title"/>
          </p:nvPr>
        </p:nvSpPr>
        <p:spPr>
          <a:xfrm>
            <a:off x="831850" y="1267070"/>
            <a:ext cx="6711950" cy="5095630"/>
          </a:xfrm>
        </p:spPr>
        <p:txBody>
          <a:bodyPr anchor="t">
            <a:noAutofit/>
          </a:bodyPr>
          <a:lstStyle/>
          <a:p>
            <a:pPr>
              <a:lnSpc>
                <a:spcPct val="100000"/>
              </a:lnSpc>
            </a:pPr>
            <a:r>
              <a:rPr lang="en-CA" sz="3000" b="0">
                <a:solidFill>
                  <a:schemeClr val="bg1"/>
                </a:solidFill>
                <a:effectLst/>
                <a:latin typeface="Arial" panose="020B0604020202020204" pitchFamily="34" charset="0"/>
                <a:cs typeface="Arial" panose="020B0604020202020204" pitchFamily="34" charset="0"/>
              </a:rPr>
              <a:t>Our country’s successful growth is intrinsically linked with our cities, towns and communities. That’s why Canada’s municipalities, through FCM, are calling for a new Municipal Growth Framework that empowers local governments with revenue tools that grow with Canada’s national population and economy.</a:t>
            </a:r>
            <a:endParaRPr lang="en-US" sz="3000" b="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F949559-C7D2-D09A-FF55-F43C1AA7C950}"/>
              </a:ext>
            </a:extLst>
          </p:cNvPr>
          <p:cNvPicPr>
            <a:picLocks noChangeAspect="1"/>
          </p:cNvPicPr>
          <p:nvPr/>
        </p:nvPicPr>
        <p:blipFill>
          <a:blip r:embed="rId3"/>
          <a:srcRect l="25273" r="25273"/>
          <a:stretch/>
        </p:blipFill>
        <p:spPr>
          <a:xfrm>
            <a:off x="7902700" y="363636"/>
            <a:ext cx="4320000" cy="5826370"/>
          </a:xfrm>
          <a:prstGeom prst="rect">
            <a:avLst/>
          </a:prstGeom>
        </p:spPr>
      </p:pic>
    </p:spTree>
    <p:extLst>
      <p:ext uri="{BB962C8B-B14F-4D97-AF65-F5344CB8AC3E}">
        <p14:creationId xmlns:p14="http://schemas.microsoft.com/office/powerpoint/2010/main" val="1989169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17B68-77B7-6B5B-3AB3-DF8B12959074}"/>
              </a:ext>
            </a:extLst>
          </p:cNvPr>
          <p:cNvSpPr>
            <a:spLocks noGrp="1"/>
          </p:cNvSpPr>
          <p:nvPr>
            <p:ph idx="1"/>
          </p:nvPr>
        </p:nvSpPr>
        <p:spPr>
          <a:xfrm>
            <a:off x="479425" y="1741802"/>
            <a:ext cx="11348953" cy="4684397"/>
          </a:xfrm>
        </p:spPr>
        <p:txBody>
          <a:bodyPr vert="horz" lIns="91440" tIns="45720" rIns="91440" bIns="45720" rtlCol="0" anchor="t">
            <a:normAutofit/>
          </a:bodyPr>
          <a:lstStyle/>
          <a:p>
            <a:pPr algn="ctr">
              <a:buNone/>
            </a:pPr>
            <a:r>
              <a:rPr lang="en-CA" sz="6600" b="1">
                <a:solidFill>
                  <a:srgbClr val="860038"/>
                </a:solidFill>
                <a:latin typeface="Calibri"/>
                <a:ea typeface="Calibri"/>
                <a:cs typeface="Calibri"/>
              </a:rPr>
              <a:t>Thank you / Merci </a:t>
            </a:r>
            <a:br>
              <a:rPr lang="en-CA" sz="6600" b="1">
                <a:solidFill>
                  <a:srgbClr val="860038"/>
                </a:solidFill>
                <a:latin typeface="Calibri"/>
                <a:ea typeface="Calibri"/>
                <a:cs typeface="Calibri"/>
              </a:rPr>
            </a:br>
            <a:br>
              <a:rPr lang="en-CA" sz="6600" b="1">
                <a:solidFill>
                  <a:srgbClr val="860038"/>
                </a:solidFill>
                <a:latin typeface="Calibri"/>
                <a:ea typeface="Calibri"/>
                <a:cs typeface="Calibri"/>
              </a:rPr>
            </a:br>
            <a:r>
              <a:rPr lang="en-CA" sz="4800" b="1">
                <a:solidFill>
                  <a:srgbClr val="860038"/>
                </a:solidFill>
                <a:latin typeface="Calibri"/>
                <a:ea typeface="Calibri"/>
                <a:cs typeface="Calibri"/>
              </a:rPr>
              <a:t>Email: rrizzuto@fcm.ca</a:t>
            </a:r>
            <a:br>
              <a:rPr lang="en-CA" sz="4800" b="1">
                <a:latin typeface="Calibri"/>
                <a:ea typeface="Calibri"/>
                <a:cs typeface="Calibri"/>
              </a:rPr>
            </a:br>
            <a:r>
              <a:rPr lang="en-CA" sz="4800" b="1">
                <a:solidFill>
                  <a:srgbClr val="860038"/>
                </a:solidFill>
                <a:latin typeface="Calibri"/>
                <a:ea typeface="Calibri"/>
                <a:cs typeface="Calibri"/>
              </a:rPr>
              <a:t>Phone: 343-655-1998</a:t>
            </a:r>
            <a:endParaRPr lang="en-CA" sz="4800">
              <a:solidFill>
                <a:srgbClr val="000000"/>
              </a:solidFill>
              <a:latin typeface="Calibri"/>
              <a:ea typeface="Calibri"/>
              <a:cs typeface="Calibri"/>
            </a:endParaRPr>
          </a:p>
          <a:p>
            <a:pPr marL="0" indent="0" algn="l">
              <a:lnSpc>
                <a:spcPct val="100000"/>
              </a:lnSpc>
              <a:buNone/>
            </a:pPr>
            <a:endParaRPr lang="en-CA">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867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3A9B-AB44-4D44-A3E3-BF9377C3068F}"/>
              </a:ext>
            </a:extLst>
          </p:cNvPr>
          <p:cNvSpPr>
            <a:spLocks noGrp="1"/>
          </p:cNvSpPr>
          <p:nvPr>
            <p:ph type="title"/>
          </p:nvPr>
        </p:nvSpPr>
        <p:spPr>
          <a:xfrm>
            <a:off x="479425" y="464490"/>
            <a:ext cx="11233150" cy="1099197"/>
          </a:xfrm>
        </p:spPr>
        <p:txBody>
          <a:bodyPr/>
          <a:lstStyle/>
          <a:p>
            <a:r>
              <a:rPr lang="en-US">
                <a:latin typeface="Arial" panose="020B0604020202020204" pitchFamily="34" charset="0"/>
                <a:cs typeface="Arial" panose="020B0604020202020204" pitchFamily="34" charset="0"/>
              </a:rPr>
              <a:t>Outline</a:t>
            </a:r>
          </a:p>
        </p:txBody>
      </p:sp>
      <p:graphicFrame>
        <p:nvGraphicFramePr>
          <p:cNvPr id="4" name="Diagram 3">
            <a:extLst>
              <a:ext uri="{FF2B5EF4-FFF2-40B4-BE49-F238E27FC236}">
                <a16:creationId xmlns:a16="http://schemas.microsoft.com/office/drawing/2014/main" id="{D25B4645-A069-0DBF-7CED-5B0F5625A4D6}"/>
              </a:ext>
            </a:extLst>
          </p:cNvPr>
          <p:cNvGraphicFramePr/>
          <p:nvPr/>
        </p:nvGraphicFramePr>
        <p:xfrm>
          <a:off x="1815175" y="490622"/>
          <a:ext cx="8569157" cy="5729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04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4CC7-3F01-1D68-2830-2A1B9D87AEAB}"/>
              </a:ext>
            </a:extLst>
          </p:cNvPr>
          <p:cNvSpPr>
            <a:spLocks noGrp="1"/>
          </p:cNvSpPr>
          <p:nvPr>
            <p:ph type="title"/>
          </p:nvPr>
        </p:nvSpPr>
        <p:spPr/>
        <p:txBody>
          <a:bodyPr/>
          <a:lstStyle/>
          <a:p>
            <a:r>
              <a:rPr lang="en-US">
                <a:latin typeface="Arial"/>
                <a:cs typeface="Arial"/>
              </a:rPr>
              <a:t>FCM: Who We Are </a:t>
            </a:r>
            <a:endParaRPr lang="en-US"/>
          </a:p>
        </p:txBody>
      </p:sp>
      <p:sp>
        <p:nvSpPr>
          <p:cNvPr id="3" name="Content Placeholder 2">
            <a:extLst>
              <a:ext uri="{FF2B5EF4-FFF2-40B4-BE49-F238E27FC236}">
                <a16:creationId xmlns:a16="http://schemas.microsoft.com/office/drawing/2014/main" id="{C5EFB5DE-2C2C-8A0F-7EEA-5A7DD5FE4152}"/>
              </a:ext>
            </a:extLst>
          </p:cNvPr>
          <p:cNvSpPr>
            <a:spLocks noGrp="1"/>
          </p:cNvSpPr>
          <p:nvPr>
            <p:ph idx="1"/>
          </p:nvPr>
        </p:nvSpPr>
        <p:spPr>
          <a:xfrm>
            <a:off x="479425" y="1901837"/>
            <a:ext cx="6527466" cy="4275125"/>
          </a:xfrm>
        </p:spPr>
        <p:txBody>
          <a:bodyPr vert="horz" lIns="91440" tIns="45720" rIns="91440" bIns="45720" rtlCol="0" anchor="t">
            <a:normAutofit/>
          </a:bodyPr>
          <a:lstStyle/>
          <a:p>
            <a:pPr>
              <a:lnSpc>
                <a:spcPct val="100000"/>
              </a:lnSpc>
              <a:spcBef>
                <a:spcPts val="600"/>
              </a:spcBef>
            </a:pPr>
            <a:r>
              <a:rPr lang="en-CA" sz="3000">
                <a:solidFill>
                  <a:srgbClr val="595959"/>
                </a:solidFill>
                <a:latin typeface="Calibri"/>
                <a:cs typeface="Calibri"/>
              </a:rPr>
              <a:t>The national voice of Canada’s local order of government</a:t>
            </a:r>
            <a:endParaRPr lang="en-US" sz="3000">
              <a:solidFill>
                <a:srgbClr val="000000"/>
              </a:solidFill>
              <a:latin typeface="Calibri"/>
              <a:ea typeface="Calibri"/>
              <a:cs typeface="Calibri"/>
            </a:endParaRPr>
          </a:p>
          <a:p>
            <a:pPr marL="255270" indent="-255270">
              <a:lnSpc>
                <a:spcPct val="95000"/>
              </a:lnSpc>
              <a:spcBef>
                <a:spcPts val="2100"/>
              </a:spcBef>
            </a:pPr>
            <a:r>
              <a:rPr lang="en-CA" sz="3000">
                <a:solidFill>
                  <a:srgbClr val="595959"/>
                </a:solidFill>
                <a:latin typeface="Calibri"/>
                <a:cs typeface="Calibri"/>
              </a:rPr>
              <a:t>Nearly</a:t>
            </a:r>
            <a:r>
              <a:rPr lang="en-CA" sz="3000" b="1">
                <a:solidFill>
                  <a:srgbClr val="595959"/>
                </a:solidFill>
                <a:latin typeface="Calibri"/>
                <a:cs typeface="Calibri"/>
              </a:rPr>
              <a:t> 2,100 member municipalities </a:t>
            </a:r>
            <a:r>
              <a:rPr lang="en-CA" sz="3000">
                <a:solidFill>
                  <a:srgbClr val="595959"/>
                </a:solidFill>
                <a:latin typeface="Calibri"/>
                <a:cs typeface="Calibri"/>
              </a:rPr>
              <a:t>in every part of Canada</a:t>
            </a:r>
            <a:endParaRPr lang="en-US" sz="3000">
              <a:solidFill>
                <a:srgbClr val="000000"/>
              </a:solidFill>
              <a:latin typeface="Calibri"/>
              <a:ea typeface="Calibri"/>
              <a:cs typeface="Calibri"/>
            </a:endParaRPr>
          </a:p>
          <a:p>
            <a:pPr marL="255270" indent="-255270">
              <a:lnSpc>
                <a:spcPct val="95000"/>
              </a:lnSpc>
              <a:spcBef>
                <a:spcPts val="2100"/>
              </a:spcBef>
            </a:pPr>
            <a:r>
              <a:rPr lang="en-CA" sz="3000">
                <a:solidFill>
                  <a:srgbClr val="595959"/>
                </a:solidFill>
                <a:latin typeface="Calibri"/>
                <a:cs typeface="Calibri"/>
              </a:rPr>
              <a:t>60% are </a:t>
            </a:r>
            <a:r>
              <a:rPr lang="en-CA" sz="3000" b="1">
                <a:solidFill>
                  <a:srgbClr val="595959"/>
                </a:solidFill>
                <a:latin typeface="Calibri"/>
                <a:cs typeface="Calibri"/>
              </a:rPr>
              <a:t>rural, remote and/or northern communities</a:t>
            </a:r>
            <a:r>
              <a:rPr lang="en-CA" sz="3000">
                <a:solidFill>
                  <a:srgbClr val="595959"/>
                </a:solidFill>
                <a:latin typeface="Calibri"/>
                <a:cs typeface="Calibri"/>
              </a:rPr>
              <a:t> </a:t>
            </a:r>
            <a:endParaRPr lang="en-US" sz="3000">
              <a:solidFill>
                <a:srgbClr val="000000"/>
              </a:solidFill>
              <a:latin typeface="Calibri"/>
              <a:ea typeface="Calibri"/>
              <a:cs typeface="Calibri"/>
            </a:endParaRPr>
          </a:p>
          <a:p>
            <a:pPr>
              <a:lnSpc>
                <a:spcPct val="100000"/>
              </a:lnSpc>
              <a:spcBef>
                <a:spcPts val="600"/>
              </a:spcBef>
            </a:pPr>
            <a:endParaRPr lang="en-CA" sz="3000">
              <a:solidFill>
                <a:srgbClr val="595959"/>
              </a:solidFill>
              <a:latin typeface="Calibri"/>
              <a:ea typeface="Calibri"/>
              <a:cs typeface="Calibri"/>
            </a:endParaRPr>
          </a:p>
        </p:txBody>
      </p:sp>
      <p:pic>
        <p:nvPicPr>
          <p:cNvPr id="5" name="Picture 4" descr="Looking up view of tall buildings&#10;&#10;Description automatically generated">
            <a:extLst>
              <a:ext uri="{FF2B5EF4-FFF2-40B4-BE49-F238E27FC236}">
                <a16:creationId xmlns:a16="http://schemas.microsoft.com/office/drawing/2014/main" id="{1BDC13E9-E8B4-5C59-9BE9-8CCEC139A608}"/>
              </a:ext>
            </a:extLst>
          </p:cNvPr>
          <p:cNvPicPr>
            <a:picLocks noChangeAspect="1"/>
          </p:cNvPicPr>
          <p:nvPr/>
        </p:nvPicPr>
        <p:blipFill>
          <a:blip r:embed="rId3"/>
          <a:stretch>
            <a:fillRect/>
          </a:stretch>
        </p:blipFill>
        <p:spPr>
          <a:xfrm>
            <a:off x="8024812" y="3426403"/>
            <a:ext cx="3457575" cy="2914650"/>
          </a:xfrm>
          <a:prstGeom prst="rect">
            <a:avLst/>
          </a:prstGeom>
        </p:spPr>
      </p:pic>
      <p:pic>
        <p:nvPicPr>
          <p:cNvPr id="6" name="Picture 5" descr="An aerial view of a city&#10;&#10;Description automatically generated">
            <a:extLst>
              <a:ext uri="{FF2B5EF4-FFF2-40B4-BE49-F238E27FC236}">
                <a16:creationId xmlns:a16="http://schemas.microsoft.com/office/drawing/2014/main" id="{B52CF0D4-9B32-18B5-30C7-182C54972BDA}"/>
              </a:ext>
            </a:extLst>
          </p:cNvPr>
          <p:cNvPicPr>
            <a:picLocks noChangeAspect="1"/>
          </p:cNvPicPr>
          <p:nvPr/>
        </p:nvPicPr>
        <p:blipFill>
          <a:blip r:embed="rId4"/>
          <a:stretch>
            <a:fillRect/>
          </a:stretch>
        </p:blipFill>
        <p:spPr>
          <a:xfrm>
            <a:off x="7999268" y="580159"/>
            <a:ext cx="3467101" cy="2621973"/>
          </a:xfrm>
          <a:prstGeom prst="rect">
            <a:avLst/>
          </a:prstGeom>
        </p:spPr>
      </p:pic>
    </p:spTree>
    <p:extLst>
      <p:ext uri="{BB962C8B-B14F-4D97-AF65-F5344CB8AC3E}">
        <p14:creationId xmlns:p14="http://schemas.microsoft.com/office/powerpoint/2010/main" val="110974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2C49-37B5-1F10-484D-20BC7E20D3B1}"/>
              </a:ext>
            </a:extLst>
          </p:cNvPr>
          <p:cNvSpPr>
            <a:spLocks noGrp="1"/>
          </p:cNvSpPr>
          <p:nvPr>
            <p:ph type="title"/>
          </p:nvPr>
        </p:nvSpPr>
        <p:spPr/>
        <p:txBody>
          <a:bodyPr/>
          <a:lstStyle/>
          <a:p>
            <a:r>
              <a:rPr lang="en-US">
                <a:latin typeface="Arial"/>
                <a:cs typeface="Arial"/>
              </a:rPr>
              <a:t>FCM: What We Do </a:t>
            </a:r>
            <a:endParaRPr lang="en-US"/>
          </a:p>
        </p:txBody>
      </p:sp>
      <p:sp>
        <p:nvSpPr>
          <p:cNvPr id="3" name="Content Placeholder 2">
            <a:extLst>
              <a:ext uri="{FF2B5EF4-FFF2-40B4-BE49-F238E27FC236}">
                <a16:creationId xmlns:a16="http://schemas.microsoft.com/office/drawing/2014/main" id="{B4E3ED9A-A033-B98B-AF0D-88696391EB5C}"/>
              </a:ext>
            </a:extLst>
          </p:cNvPr>
          <p:cNvSpPr>
            <a:spLocks noGrp="1"/>
          </p:cNvSpPr>
          <p:nvPr>
            <p:ph idx="1"/>
          </p:nvPr>
        </p:nvSpPr>
        <p:spPr>
          <a:xfrm>
            <a:off x="479425" y="1901837"/>
            <a:ext cx="5591677" cy="4275125"/>
          </a:xfrm>
        </p:spPr>
        <p:txBody>
          <a:bodyPr vert="horz" lIns="91440" tIns="45720" rIns="91440" bIns="45720" rtlCol="0" anchor="t">
            <a:normAutofit/>
          </a:bodyPr>
          <a:lstStyle/>
          <a:p>
            <a:pPr marL="748665" lvl="1" indent="-457200">
              <a:lnSpc>
                <a:spcPct val="95000"/>
              </a:lnSpc>
              <a:spcBef>
                <a:spcPts val="1200"/>
              </a:spcBef>
              <a:spcAft>
                <a:spcPts val="600"/>
              </a:spcAft>
              <a:buAutoNum type="arabicPeriod"/>
            </a:pPr>
            <a:r>
              <a:rPr lang="en-CA" sz="3200">
                <a:solidFill>
                  <a:srgbClr val="595959"/>
                </a:solidFill>
                <a:latin typeface="Calibri"/>
                <a:ea typeface="Calibri"/>
                <a:cs typeface="Calibri"/>
              </a:rPr>
              <a:t>Unite local governments of all sizes</a:t>
            </a:r>
            <a:endParaRPr lang="en-CA" sz="3200">
              <a:solidFill>
                <a:srgbClr val="000000"/>
              </a:solidFill>
              <a:latin typeface="Calibri"/>
              <a:ea typeface="Calibri"/>
              <a:cs typeface="Calibri"/>
            </a:endParaRPr>
          </a:p>
          <a:p>
            <a:pPr marL="748665" lvl="1" indent="-457200">
              <a:lnSpc>
                <a:spcPct val="95000"/>
              </a:lnSpc>
              <a:spcBef>
                <a:spcPts val="1200"/>
              </a:spcBef>
              <a:spcAft>
                <a:spcPts val="600"/>
              </a:spcAft>
              <a:buAutoNum type="arabicPeriod"/>
            </a:pPr>
            <a:r>
              <a:rPr lang="en-CA" sz="3200">
                <a:solidFill>
                  <a:srgbClr val="595959"/>
                </a:solidFill>
                <a:latin typeface="Calibri"/>
                <a:ea typeface="Calibri"/>
                <a:cs typeface="Calibri"/>
              </a:rPr>
              <a:t>Represent municipal interests</a:t>
            </a:r>
            <a:endParaRPr lang="en-CA" sz="3200">
              <a:solidFill>
                <a:srgbClr val="000000"/>
              </a:solidFill>
              <a:latin typeface="Calibri"/>
              <a:ea typeface="Calibri"/>
              <a:cs typeface="Calibri"/>
            </a:endParaRPr>
          </a:p>
          <a:p>
            <a:pPr marL="748665" lvl="1" indent="-457200">
              <a:lnSpc>
                <a:spcPct val="95000"/>
              </a:lnSpc>
              <a:spcBef>
                <a:spcPts val="1200"/>
              </a:spcBef>
              <a:spcAft>
                <a:spcPts val="600"/>
              </a:spcAft>
              <a:buAutoNum type="arabicPeriod"/>
            </a:pPr>
            <a:r>
              <a:rPr lang="en-CA" sz="3200">
                <a:solidFill>
                  <a:srgbClr val="595959"/>
                </a:solidFill>
                <a:latin typeface="Calibri"/>
                <a:ea typeface="Calibri"/>
                <a:cs typeface="Calibri"/>
              </a:rPr>
              <a:t>Connect local leaders</a:t>
            </a:r>
            <a:endParaRPr lang="en-CA" sz="3200">
              <a:solidFill>
                <a:srgbClr val="000000"/>
              </a:solidFill>
              <a:latin typeface="Calibri"/>
              <a:ea typeface="Calibri"/>
              <a:cs typeface="Calibri"/>
            </a:endParaRPr>
          </a:p>
          <a:p>
            <a:pPr marL="748665" lvl="1" indent="-457200">
              <a:lnSpc>
                <a:spcPct val="95000"/>
              </a:lnSpc>
              <a:spcBef>
                <a:spcPts val="1200"/>
              </a:spcBef>
              <a:spcAft>
                <a:spcPts val="600"/>
              </a:spcAft>
              <a:buAutoNum type="arabicPeriod"/>
            </a:pPr>
            <a:r>
              <a:rPr lang="en-CA" sz="3200">
                <a:solidFill>
                  <a:srgbClr val="595959"/>
                </a:solidFill>
                <a:latin typeface="Calibri"/>
                <a:ea typeface="Calibri"/>
                <a:cs typeface="Calibri"/>
              </a:rPr>
              <a:t>Build local capacity</a:t>
            </a:r>
            <a:endParaRPr lang="en-CA" sz="3200">
              <a:solidFill>
                <a:srgbClr val="000000"/>
              </a:solidFill>
              <a:latin typeface="Calibri"/>
              <a:ea typeface="Calibri"/>
              <a:cs typeface="Calibri"/>
            </a:endParaRPr>
          </a:p>
          <a:p>
            <a:pPr marL="685800">
              <a:lnSpc>
                <a:spcPct val="95000"/>
              </a:lnSpc>
              <a:spcBef>
                <a:spcPts val="2400"/>
              </a:spcBef>
            </a:pPr>
            <a:endParaRPr lang="en-CA">
              <a:solidFill>
                <a:srgbClr val="000000"/>
              </a:solidFill>
              <a:latin typeface="Calibri"/>
              <a:ea typeface="Calibri"/>
              <a:cs typeface="Calibri"/>
            </a:endParaRPr>
          </a:p>
          <a:p>
            <a:endParaRPr lang="en-US"/>
          </a:p>
        </p:txBody>
      </p:sp>
      <p:pic>
        <p:nvPicPr>
          <p:cNvPr id="4" name="Picture 3" descr="A group of people sitting on a stage&#10;&#10;Description automatically generated">
            <a:extLst>
              <a:ext uri="{FF2B5EF4-FFF2-40B4-BE49-F238E27FC236}">
                <a16:creationId xmlns:a16="http://schemas.microsoft.com/office/drawing/2014/main" id="{516C724C-0BE0-85B7-D6E8-E4C86EFE1379}"/>
              </a:ext>
            </a:extLst>
          </p:cNvPr>
          <p:cNvPicPr>
            <a:picLocks noChangeAspect="1"/>
          </p:cNvPicPr>
          <p:nvPr/>
        </p:nvPicPr>
        <p:blipFill>
          <a:blip r:embed="rId3"/>
          <a:stretch>
            <a:fillRect/>
          </a:stretch>
        </p:blipFill>
        <p:spPr>
          <a:xfrm>
            <a:off x="5882105" y="1400175"/>
            <a:ext cx="6096000" cy="4057650"/>
          </a:xfrm>
          <a:prstGeom prst="rect">
            <a:avLst/>
          </a:prstGeom>
        </p:spPr>
      </p:pic>
      <p:sp>
        <p:nvSpPr>
          <p:cNvPr id="5" name="TextBox 4">
            <a:extLst>
              <a:ext uri="{FF2B5EF4-FFF2-40B4-BE49-F238E27FC236}">
                <a16:creationId xmlns:a16="http://schemas.microsoft.com/office/drawing/2014/main" id="{93B4E267-FCEA-2DB2-353C-B3DAE0EE53AF}"/>
              </a:ext>
            </a:extLst>
          </p:cNvPr>
          <p:cNvSpPr txBox="1"/>
          <p:nvPr/>
        </p:nvSpPr>
        <p:spPr>
          <a:xfrm>
            <a:off x="6114716" y="5473032"/>
            <a:ext cx="561741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860038"/>
                </a:solidFill>
              </a:rPr>
              <a:t>Rural Plenary during the 2023 Annual Conference in Toronto </a:t>
            </a:r>
            <a:r>
              <a:rPr lang="en-US" sz="2000">
                <a:ea typeface="Calibri"/>
                <a:cs typeface="Calibri"/>
              </a:rPr>
              <a:t>​</a:t>
            </a:r>
            <a:endParaRPr lang="en-US">
              <a:ea typeface="Calibri" panose="020F0502020204030204"/>
              <a:cs typeface="Calibri" panose="020F0502020204030204"/>
            </a:endParaRPr>
          </a:p>
        </p:txBody>
      </p:sp>
    </p:spTree>
    <p:extLst>
      <p:ext uri="{BB962C8B-B14F-4D97-AF65-F5344CB8AC3E}">
        <p14:creationId xmlns:p14="http://schemas.microsoft.com/office/powerpoint/2010/main" val="1685243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map of a city&#10;&#10;Description automatically generated">
            <a:extLst>
              <a:ext uri="{FF2B5EF4-FFF2-40B4-BE49-F238E27FC236}">
                <a16:creationId xmlns:a16="http://schemas.microsoft.com/office/drawing/2014/main" id="{D8394531-2196-4D98-EAD2-2BB62EDD8958}"/>
              </a:ext>
            </a:extLst>
          </p:cNvPr>
          <p:cNvPicPr>
            <a:picLocks noGrp="1" noChangeAspect="1"/>
          </p:cNvPicPr>
          <p:nvPr>
            <p:ph idx="1"/>
          </p:nvPr>
        </p:nvPicPr>
        <p:blipFill>
          <a:blip r:embed="rId3"/>
          <a:stretch>
            <a:fillRect/>
          </a:stretch>
        </p:blipFill>
        <p:spPr>
          <a:xfrm>
            <a:off x="2404595" y="464410"/>
            <a:ext cx="6930479" cy="5780723"/>
          </a:xfrm>
        </p:spPr>
      </p:pic>
    </p:spTree>
    <p:extLst>
      <p:ext uri="{BB962C8B-B14F-4D97-AF65-F5344CB8AC3E}">
        <p14:creationId xmlns:p14="http://schemas.microsoft.com/office/powerpoint/2010/main" val="300939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EA51-E280-34C0-39CE-C1C340A83D9E}"/>
              </a:ext>
            </a:extLst>
          </p:cNvPr>
          <p:cNvSpPr>
            <a:spLocks noGrp="1"/>
          </p:cNvSpPr>
          <p:nvPr>
            <p:ph type="title"/>
          </p:nvPr>
        </p:nvSpPr>
        <p:spPr/>
        <p:txBody>
          <a:bodyPr/>
          <a:lstStyle/>
          <a:p>
            <a:r>
              <a:rPr lang="en-CA">
                <a:solidFill>
                  <a:srgbClr val="75001E"/>
                </a:solidFill>
                <a:effectLst/>
                <a:latin typeface="Arial" panose="020B0604020202020204" pitchFamily="34" charset="0"/>
                <a:cs typeface="Arial" panose="020B0604020202020204" pitchFamily="34" charset="0"/>
              </a:rPr>
              <a:t>The problem: An outdated fiscal framework</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550BCB7-7E9B-B551-5B49-E3FC5ADC2C07}"/>
              </a:ext>
            </a:extLst>
          </p:cNvPr>
          <p:cNvSpPr>
            <a:spLocks noGrp="1"/>
          </p:cNvSpPr>
          <p:nvPr>
            <p:ph idx="1"/>
          </p:nvPr>
        </p:nvSpPr>
        <p:spPr>
          <a:xfrm>
            <a:off x="479425" y="1901837"/>
            <a:ext cx="7221855" cy="4275125"/>
          </a:xfrm>
        </p:spPr>
        <p:txBody>
          <a:bodyPr>
            <a:normAutofit/>
          </a:bodyPr>
          <a:lstStyle/>
          <a:p>
            <a:pPr marL="0" indent="0">
              <a:lnSpc>
                <a:spcPct val="100000"/>
              </a:lnSpc>
              <a:buNone/>
            </a:pPr>
            <a:r>
              <a:rPr lang="en-US" sz="3200">
                <a:latin typeface="Arial" panose="020B0604020202020204" pitchFamily="34" charset="0"/>
                <a:cs typeface="Arial" panose="020B0604020202020204" pitchFamily="34" charset="0"/>
              </a:rPr>
              <a:t>The main issue with the current municipal fiscal framework is that while the responsibilities of all orders of government and especially municipalities have expanded significantly since 1867, municipal revenue has not.</a:t>
            </a:r>
          </a:p>
        </p:txBody>
      </p:sp>
      <p:grpSp>
        <p:nvGrpSpPr>
          <p:cNvPr id="4" name="Group 3">
            <a:extLst>
              <a:ext uri="{FF2B5EF4-FFF2-40B4-BE49-F238E27FC236}">
                <a16:creationId xmlns:a16="http://schemas.microsoft.com/office/drawing/2014/main" id="{84388C58-6516-60CE-AF35-219C07999691}"/>
              </a:ext>
            </a:extLst>
          </p:cNvPr>
          <p:cNvGrpSpPr/>
          <p:nvPr/>
        </p:nvGrpSpPr>
        <p:grpSpPr>
          <a:xfrm>
            <a:off x="7912100" y="1670074"/>
            <a:ext cx="3677223" cy="4358988"/>
            <a:chOff x="8241323" y="1873274"/>
            <a:chExt cx="3348000" cy="3968726"/>
          </a:xfrm>
        </p:grpSpPr>
        <p:pic>
          <p:nvPicPr>
            <p:cNvPr id="8" name="Picture 7" descr="A person in a dress holding a fan&#10;&#10;Description automatically generated">
              <a:extLst>
                <a:ext uri="{FF2B5EF4-FFF2-40B4-BE49-F238E27FC236}">
                  <a16:creationId xmlns:a16="http://schemas.microsoft.com/office/drawing/2014/main" id="{2BFF5AAC-0303-5DEA-3D74-8B356AF13E4B}"/>
                </a:ext>
              </a:extLst>
            </p:cNvPr>
            <p:cNvPicPr>
              <a:picLocks noChangeAspect="1"/>
            </p:cNvPicPr>
            <p:nvPr/>
          </p:nvPicPr>
          <p:blipFill rotWithShape="1">
            <a:blip r:embed="rId3"/>
            <a:srcRect l="8181" t="8841" r="7273" b="24825"/>
            <a:stretch/>
          </p:blipFill>
          <p:spPr>
            <a:xfrm>
              <a:off x="8241323" y="1873274"/>
              <a:ext cx="3348000" cy="3240000"/>
            </a:xfrm>
            <a:prstGeom prst="rect">
              <a:avLst/>
            </a:prstGeom>
          </p:spPr>
        </p:pic>
        <p:sp>
          <p:nvSpPr>
            <p:cNvPr id="6" name="Rectangle 5">
              <a:extLst>
                <a:ext uri="{FF2B5EF4-FFF2-40B4-BE49-F238E27FC236}">
                  <a16:creationId xmlns:a16="http://schemas.microsoft.com/office/drawing/2014/main" id="{90149C88-672F-7E85-2E70-CE9FA3C38DE6}"/>
                </a:ext>
              </a:extLst>
            </p:cNvPr>
            <p:cNvSpPr/>
            <p:nvPr/>
          </p:nvSpPr>
          <p:spPr>
            <a:xfrm>
              <a:off x="8241323" y="4470400"/>
              <a:ext cx="3348000" cy="1371600"/>
            </a:xfrm>
            <a:prstGeom prst="rect">
              <a:avLst/>
            </a:prstGeom>
            <a:solidFill>
              <a:srgbClr val="860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58E82D-D8B1-0C12-E0EC-761A8B4E5FB6}"/>
                </a:ext>
              </a:extLst>
            </p:cNvPr>
            <p:cNvSpPr txBox="1"/>
            <p:nvPr/>
          </p:nvSpPr>
          <p:spPr>
            <a:xfrm>
              <a:off x="8473440" y="4632960"/>
              <a:ext cx="2966720" cy="1092863"/>
            </a:xfrm>
            <a:prstGeom prst="rect">
              <a:avLst/>
            </a:prstGeom>
            <a:noFill/>
          </p:spPr>
          <p:txBody>
            <a:bodyPr wrap="square" rtlCol="0">
              <a:spAutoFit/>
            </a:bodyPr>
            <a:lstStyle/>
            <a:p>
              <a:r>
                <a:rPr lang="en-CA" i="1">
                  <a:solidFill>
                    <a:schemeClr val="bg1"/>
                  </a:solidFill>
                  <a:effectLst/>
                  <a:latin typeface="Arial" panose="020B0604020202020204" pitchFamily="34" charset="0"/>
                  <a:cs typeface="Arial" panose="020B0604020202020204" pitchFamily="34" charset="0"/>
                </a:rPr>
                <a:t>The current framework governing municipal funding has not been updated since the reign of Queen Victoria.</a:t>
              </a:r>
            </a:p>
          </p:txBody>
        </p:sp>
      </p:grpSp>
    </p:spTree>
    <p:extLst>
      <p:ext uri="{BB962C8B-B14F-4D97-AF65-F5344CB8AC3E}">
        <p14:creationId xmlns:p14="http://schemas.microsoft.com/office/powerpoint/2010/main" val="427483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FF5AAC-0303-5DEA-3D74-8B356AF13E4B}"/>
              </a:ext>
            </a:extLst>
          </p:cNvPr>
          <p:cNvPicPr>
            <a:picLocks noChangeAspect="1"/>
          </p:cNvPicPr>
          <p:nvPr/>
        </p:nvPicPr>
        <p:blipFill rotWithShape="1">
          <a:blip r:embed="rId3"/>
          <a:srcRect l="15599" t="889" r="33960" b="1183"/>
          <a:stretch/>
        </p:blipFill>
        <p:spPr>
          <a:xfrm>
            <a:off x="7996200" y="375138"/>
            <a:ext cx="4320000" cy="5591908"/>
          </a:xfrm>
          <a:prstGeom prst="rect">
            <a:avLst/>
          </a:prstGeom>
        </p:spPr>
      </p:pic>
      <p:sp>
        <p:nvSpPr>
          <p:cNvPr id="2" name="Title 1">
            <a:extLst>
              <a:ext uri="{FF2B5EF4-FFF2-40B4-BE49-F238E27FC236}">
                <a16:creationId xmlns:a16="http://schemas.microsoft.com/office/drawing/2014/main" id="{9894EA51-E280-34C0-39CE-C1C340A83D9E}"/>
              </a:ext>
            </a:extLst>
          </p:cNvPr>
          <p:cNvSpPr>
            <a:spLocks noGrp="1"/>
          </p:cNvSpPr>
          <p:nvPr>
            <p:ph type="title"/>
          </p:nvPr>
        </p:nvSpPr>
        <p:spPr>
          <a:xfrm>
            <a:off x="479425" y="591490"/>
            <a:ext cx="7221855" cy="1099197"/>
          </a:xfrm>
        </p:spPr>
        <p:txBody>
          <a:bodyPr>
            <a:normAutofit/>
          </a:bodyPr>
          <a:lstStyle/>
          <a:p>
            <a:r>
              <a:rPr lang="en-CA">
                <a:solidFill>
                  <a:srgbClr val="75001E"/>
                </a:solidFill>
                <a:effectLst/>
                <a:latin typeface="Arial" panose="020B0604020202020204" pitchFamily="34" charset="0"/>
                <a:cs typeface="Arial" panose="020B0604020202020204" pitchFamily="34" charset="0"/>
              </a:rPr>
              <a:t>The root of the problem: Over‑reliance on the property tax</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550BCB7-7E9B-B551-5B49-E3FC5ADC2C07}"/>
              </a:ext>
            </a:extLst>
          </p:cNvPr>
          <p:cNvSpPr>
            <a:spLocks noGrp="1"/>
          </p:cNvSpPr>
          <p:nvPr>
            <p:ph idx="1"/>
          </p:nvPr>
        </p:nvSpPr>
        <p:spPr>
          <a:xfrm>
            <a:off x="479425" y="1901837"/>
            <a:ext cx="7038975" cy="4478643"/>
          </a:xfrm>
        </p:spPr>
        <p:txBody>
          <a:bodyPr vert="horz" lIns="91440" tIns="45720" rIns="91440" bIns="45720" rtlCol="0" anchor="t">
            <a:noAutofit/>
          </a:bodyPr>
          <a:lstStyle/>
          <a:p>
            <a:pPr marL="0" indent="0">
              <a:buNone/>
            </a:pPr>
            <a:r>
              <a:rPr lang="en-CA" dirty="0">
                <a:effectLst/>
                <a:latin typeface="Arial"/>
                <a:cs typeface="Arial"/>
              </a:rPr>
              <a:t>In Canada, property taxes generally account for around half of all municipal revenue and nearly 90% of revenue derived from taxation.</a:t>
            </a:r>
          </a:p>
          <a:p>
            <a:pPr marL="0" indent="0">
              <a:buNone/>
            </a:pPr>
            <a:r>
              <a:rPr lang="en-CA" dirty="0">
                <a:effectLst/>
                <a:latin typeface="Arial"/>
                <a:cs typeface="Arial"/>
              </a:rPr>
              <a:t>Among OECD members, Canada has one of the highest </a:t>
            </a:r>
            <a:r>
              <a:rPr lang="en-CA" dirty="0">
                <a:latin typeface="Arial"/>
                <a:cs typeface="Arial"/>
              </a:rPr>
              <a:t>dependencies</a:t>
            </a:r>
            <a:r>
              <a:rPr lang="en-CA" dirty="0">
                <a:effectLst/>
                <a:latin typeface="Arial"/>
                <a:cs typeface="Arial"/>
              </a:rPr>
              <a:t> on property tax as a share of all public sector taxation revenue (10.5%, fifth highest in 2022) and as a share of gross domestic product.</a:t>
            </a:r>
          </a:p>
        </p:txBody>
      </p:sp>
    </p:spTree>
    <p:extLst>
      <p:ext uri="{BB962C8B-B14F-4D97-AF65-F5344CB8AC3E}">
        <p14:creationId xmlns:p14="http://schemas.microsoft.com/office/powerpoint/2010/main" val="3556699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798184D-BF9E-6FA4-D3B0-0F06DCD4E595}"/>
              </a:ext>
            </a:extLst>
          </p:cNvPr>
          <p:cNvPicPr>
            <a:picLocks noGrp="1" noChangeAspect="1"/>
          </p:cNvPicPr>
          <p:nvPr>
            <p:ph idx="1"/>
          </p:nvPr>
        </p:nvPicPr>
        <p:blipFill>
          <a:blip r:embed="rId3"/>
          <a:srcRect/>
          <a:stretch/>
        </p:blipFill>
        <p:spPr>
          <a:xfrm>
            <a:off x="1221380" y="1619675"/>
            <a:ext cx="9749240" cy="4433145"/>
          </a:xfrm>
        </p:spPr>
      </p:pic>
      <p:sp>
        <p:nvSpPr>
          <p:cNvPr id="2" name="Title 1">
            <a:extLst>
              <a:ext uri="{FF2B5EF4-FFF2-40B4-BE49-F238E27FC236}">
                <a16:creationId xmlns:a16="http://schemas.microsoft.com/office/drawing/2014/main" id="{9894EA51-E280-34C0-39CE-C1C340A83D9E}"/>
              </a:ext>
            </a:extLst>
          </p:cNvPr>
          <p:cNvSpPr>
            <a:spLocks noGrp="1"/>
          </p:cNvSpPr>
          <p:nvPr>
            <p:ph type="title"/>
          </p:nvPr>
        </p:nvSpPr>
        <p:spPr>
          <a:xfrm>
            <a:off x="479425" y="764210"/>
            <a:ext cx="11233150" cy="1099197"/>
          </a:xfrm>
        </p:spPr>
        <p:txBody>
          <a:bodyPr>
            <a:normAutofit/>
          </a:bodyPr>
          <a:lstStyle/>
          <a:p>
            <a:r>
              <a:rPr lang="en-CA">
                <a:solidFill>
                  <a:srgbClr val="75001E"/>
                </a:solidFill>
                <a:effectLst/>
                <a:latin typeface="Arial" panose="020B0604020202020204" pitchFamily="34" charset="0"/>
                <a:cs typeface="Arial" panose="020B0604020202020204" pitchFamily="34" charset="0"/>
              </a:rPr>
              <a:t>Year-over-year change in revenue from selected revenue sources, adjusted for inflation, 2009 to 2022</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321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301895-5832-D42B-67EE-BF4EE2D8878B}"/>
              </a:ext>
            </a:extLst>
          </p:cNvPr>
          <p:cNvSpPr>
            <a:spLocks noGrp="1"/>
          </p:cNvSpPr>
          <p:nvPr>
            <p:ph type="title"/>
          </p:nvPr>
        </p:nvSpPr>
        <p:spPr/>
        <p:txBody>
          <a:bodyPr/>
          <a:lstStyle/>
          <a:p>
            <a:r>
              <a:rPr lang="en-US">
                <a:latin typeface="Arial"/>
                <a:cs typeface="Arial"/>
              </a:rPr>
              <a:t>Rural and Northern</a:t>
            </a:r>
            <a:endParaRPr lang="en-US"/>
          </a:p>
        </p:txBody>
      </p:sp>
      <p:sp>
        <p:nvSpPr>
          <p:cNvPr id="3" name="Content Placeholder 2">
            <a:extLst>
              <a:ext uri="{FF2B5EF4-FFF2-40B4-BE49-F238E27FC236}">
                <a16:creationId xmlns:a16="http://schemas.microsoft.com/office/drawing/2014/main" id="{6DB17B68-77B7-6B5B-3AB3-DF8B12959074}"/>
              </a:ext>
            </a:extLst>
          </p:cNvPr>
          <p:cNvSpPr>
            <a:spLocks noGrp="1"/>
          </p:cNvSpPr>
          <p:nvPr>
            <p:ph idx="1"/>
          </p:nvPr>
        </p:nvSpPr>
        <p:spPr>
          <a:xfrm>
            <a:off x="479425" y="1901837"/>
            <a:ext cx="7222624" cy="4275125"/>
          </a:xfrm>
        </p:spPr>
        <p:txBody>
          <a:bodyPr vert="horz" lIns="91440" tIns="45720" rIns="91440" bIns="45720" rtlCol="0" anchor="t">
            <a:normAutofit/>
          </a:bodyPr>
          <a:lstStyle/>
          <a:p>
            <a:pPr>
              <a:lnSpc>
                <a:spcPct val="100000"/>
              </a:lnSpc>
            </a:pPr>
            <a:r>
              <a:rPr lang="en-CA" sz="2400" b="1">
                <a:latin typeface="Arial"/>
                <a:cs typeface="Arial"/>
              </a:rPr>
              <a:t>Rural and northern communities are major contributors to Canada’s GDP</a:t>
            </a:r>
            <a:r>
              <a:rPr lang="en-CA" sz="2400">
                <a:latin typeface="Arial"/>
                <a:cs typeface="Arial"/>
              </a:rPr>
              <a:t>. </a:t>
            </a:r>
            <a:endParaRPr lang="en-CA" sz="2400"/>
          </a:p>
          <a:p>
            <a:pPr>
              <a:lnSpc>
                <a:spcPct val="100000"/>
              </a:lnSpc>
            </a:pPr>
            <a:r>
              <a:rPr lang="en-CA" sz="2400">
                <a:latin typeface="Arial"/>
                <a:cs typeface="Arial"/>
              </a:rPr>
              <a:t>Infrastructure assets help support the economic and social well-being of our communities, but some are in poor condition. </a:t>
            </a:r>
          </a:p>
          <a:p>
            <a:pPr>
              <a:lnSpc>
                <a:spcPct val="100000"/>
              </a:lnSpc>
            </a:pPr>
            <a:r>
              <a:rPr lang="en-CA" sz="2400" b="1">
                <a:latin typeface="Arial"/>
                <a:cs typeface="Arial"/>
              </a:rPr>
              <a:t>Rural and northern Canada are experiencing rapid change</a:t>
            </a:r>
            <a:r>
              <a:rPr lang="en-CA" sz="2400">
                <a:latin typeface="Arial"/>
                <a:cs typeface="Arial"/>
              </a:rPr>
              <a:t>: impacts from climate change, demographic shifts, etc.</a:t>
            </a:r>
          </a:p>
          <a:p>
            <a:pPr marL="0" indent="0">
              <a:lnSpc>
                <a:spcPct val="100000"/>
              </a:lnSpc>
              <a:buNone/>
            </a:pPr>
            <a:endParaRPr lang="en-CA" sz="2400">
              <a:latin typeface="Arial"/>
              <a:cs typeface="Arial"/>
            </a:endParaRPr>
          </a:p>
        </p:txBody>
      </p:sp>
      <p:pic>
        <p:nvPicPr>
          <p:cNvPr id="2" name="Picture 1">
            <a:extLst>
              <a:ext uri="{FF2B5EF4-FFF2-40B4-BE49-F238E27FC236}">
                <a16:creationId xmlns:a16="http://schemas.microsoft.com/office/drawing/2014/main" id="{134A8C49-28F5-71A6-766F-0C482F8F0CA8}"/>
              </a:ext>
            </a:extLst>
          </p:cNvPr>
          <p:cNvPicPr>
            <a:picLocks noChangeAspect="1"/>
          </p:cNvPicPr>
          <p:nvPr/>
        </p:nvPicPr>
        <p:blipFill>
          <a:blip r:embed="rId3"/>
          <a:srcRect l="24209" r="24209"/>
          <a:stretch/>
        </p:blipFill>
        <p:spPr>
          <a:xfrm>
            <a:off x="8072399" y="375138"/>
            <a:ext cx="4320000" cy="5591908"/>
          </a:xfrm>
          <a:prstGeom prst="rect">
            <a:avLst/>
          </a:prstGeom>
        </p:spPr>
      </p:pic>
    </p:spTree>
    <p:extLst>
      <p:ext uri="{BB962C8B-B14F-4D97-AF65-F5344CB8AC3E}">
        <p14:creationId xmlns:p14="http://schemas.microsoft.com/office/powerpoint/2010/main" val="686229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9724F29FC61742AF1570B2E742F55B" ma:contentTypeVersion="18" ma:contentTypeDescription="Create a new document." ma:contentTypeScope="" ma:versionID="ff64c92fa61b95bbfd34e79a5873337a">
  <xsd:schema xmlns:xsd="http://www.w3.org/2001/XMLSchema" xmlns:xs="http://www.w3.org/2001/XMLSchema" xmlns:p="http://schemas.microsoft.com/office/2006/metadata/properties" xmlns:ns2="385a1d54-0299-4849-bcde-018a1b397deb" xmlns:ns3="5d0341ba-9b37-4996-b7f1-9dc22e672da9" targetNamespace="http://schemas.microsoft.com/office/2006/metadata/properties" ma:root="true" ma:fieldsID="3900a9f51507a45d15380407ef5f9067" ns2:_="" ns3:_="">
    <xsd:import namespace="385a1d54-0299-4849-bcde-018a1b397deb"/>
    <xsd:import namespace="5d0341ba-9b37-4996-b7f1-9dc22e672d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a1d54-0299-4849-bcde-018a1b397d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ba914-f169-47ff-a93b-9f4ea1b730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0341ba-9b37-4996-b7f1-9dc22e672d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c73e98-344e-40e1-8e5e-12cc5b9be5c4}" ma:internalName="TaxCatchAll" ma:showField="CatchAllData" ma:web="5d0341ba-9b37-4996-b7f1-9dc22e672d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5a1d54-0299-4849-bcde-018a1b397deb">
      <Terms xmlns="http://schemas.microsoft.com/office/infopath/2007/PartnerControls"/>
    </lcf76f155ced4ddcb4097134ff3c332f>
    <TaxCatchAll xmlns="5d0341ba-9b37-4996-b7f1-9dc22e672da9" xsi:nil="true"/>
  </documentManagement>
</p:properties>
</file>

<file path=customXml/itemProps1.xml><?xml version="1.0" encoding="utf-8"?>
<ds:datastoreItem xmlns:ds="http://schemas.openxmlformats.org/officeDocument/2006/customXml" ds:itemID="{B1D7400C-D18F-4D91-8B74-D0235496DFCC}">
  <ds:schemaRefs>
    <ds:schemaRef ds:uri="385a1d54-0299-4849-bcde-018a1b397deb"/>
    <ds:schemaRef ds:uri="5d0341ba-9b37-4996-b7f1-9dc22e672d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17474A-D40E-4257-8D7B-C76738F33817}">
  <ds:schemaRefs>
    <ds:schemaRef ds:uri="http://schemas.microsoft.com/sharepoint/v3/contenttype/forms"/>
  </ds:schemaRefs>
</ds:datastoreItem>
</file>

<file path=customXml/itemProps3.xml><?xml version="1.0" encoding="utf-8"?>
<ds:datastoreItem xmlns:ds="http://schemas.openxmlformats.org/officeDocument/2006/customXml" ds:itemID="{3262284E-77CB-4CF7-945C-05F05BE09A9E}">
  <ds:schemaRefs>
    <ds:schemaRef ds:uri="385a1d54-0299-4849-bcde-018a1b397deb"/>
    <ds:schemaRef ds:uri="5d0341ba-9b37-4996-b7f1-9dc22e672da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Custom Design</vt:lpstr>
      <vt:lpstr>PowerPoint Presentation</vt:lpstr>
      <vt:lpstr>Outline</vt:lpstr>
      <vt:lpstr>FCM: Who We Are </vt:lpstr>
      <vt:lpstr>FCM: What We Do </vt:lpstr>
      <vt:lpstr>PowerPoint Presentation</vt:lpstr>
      <vt:lpstr>The problem: An outdated fiscal framework</vt:lpstr>
      <vt:lpstr>The root of the problem: Over‑reliance on the property tax</vt:lpstr>
      <vt:lpstr>Year-over-year change in revenue from selected revenue sources, adjusted for inflation, 2009 to 2022</vt:lpstr>
      <vt:lpstr>Rural and Northern</vt:lpstr>
      <vt:lpstr>Housing, infrastructure and homelessness</vt:lpstr>
      <vt:lpstr>Recommendations </vt:lpstr>
      <vt:lpstr>Our country’s successful growth is intrinsically linked with our cities, towns and communities. That’s why Canada’s municipalities, through FCM, are calling for a new Municipal Growth Framework that empowers local governments with revenue tools that grow with Canada’s national population and economy.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Chelle Lorenzen</dc:creator>
  <cp:keywords/>
  <dc:description/>
  <cp:revision>15</cp:revision>
  <dcterms:created xsi:type="dcterms:W3CDTF">2024-02-23T15:47:11Z</dcterms:created>
  <dcterms:modified xsi:type="dcterms:W3CDTF">2024-04-24T13:45:11Z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0x010100C49724F29FC61742AF1570B2E742F55B</vt:lpwstr>
  </property>
  <property fmtid="{D5CDD505-2E9C-101B-9397-08002B2CF9AE}" pid="3" name="MediaServiceImageTags">
    <vt:lpwstr/>
  </property>
</Properties>
</file>