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3"/>
    <p:sldMasterId id="2147483648" r:id="rId4"/>
  </p:sldMasterIdLst>
  <p:notesMasterIdLst>
    <p:notesMasterId r:id="rId21"/>
  </p:notesMasterIdLst>
  <p:sldIdLst>
    <p:sldId id="256" r:id="rId5"/>
    <p:sldId id="257" r:id="rId6"/>
    <p:sldId id="262" r:id="rId7"/>
    <p:sldId id="258" r:id="rId8"/>
    <p:sldId id="400" r:id="rId9"/>
    <p:sldId id="420" r:id="rId10"/>
    <p:sldId id="421" r:id="rId11"/>
    <p:sldId id="422" r:id="rId12"/>
    <p:sldId id="423" r:id="rId13"/>
    <p:sldId id="427" r:id="rId14"/>
    <p:sldId id="396" r:id="rId15"/>
    <p:sldId id="424" r:id="rId16"/>
    <p:sldId id="425" r:id="rId17"/>
    <p:sldId id="426" r:id="rId18"/>
    <p:sldId id="260" r:id="rId19"/>
    <p:sldId id="419"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66" autoAdjust="0"/>
  </p:normalViewPr>
  <p:slideViewPr>
    <p:cSldViewPr snapToGrid="0">
      <p:cViewPr varScale="1">
        <p:scale>
          <a:sx n="56" d="100"/>
          <a:sy n="56" d="100"/>
        </p:scale>
        <p:origin x="106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F3946CE-DC31-4732-92B1-461E8AE18376}" type="datetimeFigureOut">
              <a:rPr lang="en-CA" smtClean="0"/>
              <a:t>2023-05-17</a:t>
            </a:fld>
            <a:endParaRPr lang="en-CA"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CA"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DE0FA02-E8DC-40E6-8B19-45FB05D78444}" type="slidenum">
              <a:rPr lang="en-CA" smtClean="0"/>
              <a:t>‹#›</a:t>
            </a:fld>
            <a:endParaRPr lang="en-CA" dirty="0"/>
          </a:p>
        </p:txBody>
      </p:sp>
    </p:spTree>
    <p:extLst>
      <p:ext uri="{BB962C8B-B14F-4D97-AF65-F5344CB8AC3E}">
        <p14:creationId xmlns:p14="http://schemas.microsoft.com/office/powerpoint/2010/main" val="391660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DE0FA02-E8DC-40E6-8B19-45FB05D78444}" type="slidenum">
              <a:rPr lang="en-CA" smtClean="0"/>
              <a:t>1</a:t>
            </a:fld>
            <a:endParaRPr lang="en-CA" dirty="0"/>
          </a:p>
        </p:txBody>
      </p:sp>
    </p:spTree>
    <p:extLst>
      <p:ext uri="{BB962C8B-B14F-4D97-AF65-F5344CB8AC3E}">
        <p14:creationId xmlns:p14="http://schemas.microsoft.com/office/powerpoint/2010/main" val="248739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Tx/>
              <a:buChar char="-"/>
            </a:pPr>
            <a:r>
              <a:rPr lang="en-US" b="0" dirty="0"/>
              <a:t>NSWPB is one of 26 workforce planning boards across Ontario that provide local information and solutions related to the labour force</a:t>
            </a:r>
          </a:p>
          <a:p>
            <a:pPr marL="173422" indent="-173422">
              <a:buFontTx/>
              <a:buChar char="-"/>
            </a:pPr>
            <a:r>
              <a:rPr lang="en-US" b="0" dirty="0"/>
              <a:t>We i</a:t>
            </a:r>
            <a:r>
              <a:rPr lang="en-US" dirty="0"/>
              <a:t>dentify, assess and prioritize the skills and knowledge needs of our communities, employers, and individual participants/learners in the local labour market through a collaborative planning process</a:t>
            </a:r>
            <a:endParaRPr lang="en-US" b="0" dirty="0"/>
          </a:p>
          <a:p>
            <a:pPr marL="173422" indent="-173422">
              <a:buFontTx/>
              <a:buChar char="-"/>
            </a:pPr>
            <a:r>
              <a:rPr lang="en-US" b="0" dirty="0"/>
              <a:t>Accomplished through things like this presentation, conducting research, meeting with businesses, and service providers etc.</a:t>
            </a:r>
          </a:p>
          <a:p>
            <a:pPr marL="173422" indent="-173422">
              <a:buFontTx/>
              <a:buChar char="-"/>
            </a:pPr>
            <a:r>
              <a:rPr lang="en-US" b="0" dirty="0"/>
              <a:t>NSWPB service area in the orange</a:t>
            </a:r>
          </a:p>
          <a:p>
            <a:pPr marL="173422" indent="-173422">
              <a:buFontTx/>
              <a:buChar char="-"/>
            </a:pPr>
            <a:r>
              <a:rPr lang="en-US" b="0" dirty="0"/>
              <a:t>NTAB is basically everything to the west of that</a:t>
            </a:r>
          </a:p>
          <a:p>
            <a:pPr marL="173422" indent="-173422">
              <a:buFontTx/>
              <a:buChar char="-"/>
            </a:pPr>
            <a:r>
              <a:rPr lang="en-US" b="0" dirty="0"/>
              <a:t>We’re based in Thunder Bay, the traditional territory of the Anishinaabe of Fort William First Nation, and our region falls under the territories covered by Robinson-Superior Treaty, Treaty 3 and Treaty 9, as well as MNO region 2</a:t>
            </a:r>
          </a:p>
          <a:p>
            <a:pPr marL="173422" indent="-173422">
              <a:buFontTx/>
              <a:buChar char="-"/>
            </a:pPr>
            <a:r>
              <a:rPr lang="en-US" b="0" dirty="0"/>
              <a:t>Gives us the privilege of working with 19 First Nations and three distinct MNO communities in pursuit of sustainable and equitable development as part of our push towards meaningful reconciliation</a:t>
            </a:r>
          </a:p>
          <a:p>
            <a:pPr marL="173422" indent="-173422">
              <a:buFontTx/>
              <a:buChar char="-"/>
            </a:pPr>
            <a:r>
              <a:rPr lang="en-US" b="0" dirty="0"/>
              <a:t>Hopefully we can use some of the info today to take a step or two in that direction, by troubleshooting ways to improve the employment opportunities and outcomes for Indigenous peoples in NWONT</a:t>
            </a:r>
          </a:p>
          <a:p>
            <a:pPr marL="173422" indent="-173422">
              <a:buFontTx/>
              <a:buChar char="-"/>
            </a:pPr>
            <a:r>
              <a:rPr lang="en-US" b="0" dirty="0"/>
              <a:t>Almost all of our data is for the entire NSWPB region, or NWONT. I wish we could drill down, but it’s not possible due to small samples and privacy restrictions</a:t>
            </a:r>
          </a:p>
          <a:p>
            <a:endParaRPr lang="en-CA" dirty="0"/>
          </a:p>
        </p:txBody>
      </p:sp>
      <p:sp>
        <p:nvSpPr>
          <p:cNvPr id="4" name="Slide Number Placeholder 3"/>
          <p:cNvSpPr>
            <a:spLocks noGrp="1"/>
          </p:cNvSpPr>
          <p:nvPr>
            <p:ph type="sldNum" sz="quarter" idx="5"/>
          </p:nvPr>
        </p:nvSpPr>
        <p:spPr/>
        <p:txBody>
          <a:bodyPr/>
          <a:lstStyle/>
          <a:p>
            <a:fld id="{9DE0FA02-E8DC-40E6-8B19-45FB05D78444}" type="slidenum">
              <a:rPr lang="en-CA" smtClean="0"/>
              <a:t>2</a:t>
            </a:fld>
            <a:endParaRPr lang="en-CA" dirty="0"/>
          </a:p>
        </p:txBody>
      </p:sp>
    </p:spTree>
    <p:extLst>
      <p:ext uri="{BB962C8B-B14F-4D97-AF65-F5344CB8AC3E}">
        <p14:creationId xmlns:p14="http://schemas.microsoft.com/office/powerpoint/2010/main" val="182976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points:</a:t>
            </a:r>
          </a:p>
          <a:p>
            <a:pPr marL="171450" indent="-171450">
              <a:buFont typeface="Arial" panose="020B0604020202020204" pitchFamily="34" charset="0"/>
              <a:buChar char="•"/>
            </a:pPr>
            <a:r>
              <a:rPr lang="en-US" dirty="0"/>
              <a:t>Northwestern Ontario has many SMEs that don’t have high visibility in the community, meaning that newcomers in the area don’t know about many of the businesses and organizations doing the work that they are interested in.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Lack of online presence, and limited advertising means that job seekers aren’t aware of all the potential opportunities that may exist in the community.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70% of local employers prefer to hire through referrals, as opposed to posting on job boards.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all contribute to a disconnect between employers and new job seekers and that contributes to outmigration of talent.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CA" dirty="0"/>
              <a:t>The program works in 3 simple steps: match, connect, refer.</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The coordinator meets with  the Connectee, a job-seeking new graduate or newcomer to NWO  to determine their skills and background. The Coordinator then matches them to a local professional, a Connector, with similar skills and interests.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US" dirty="0"/>
              <a:t>The two meet, virtually or in person (depending on rules) and talk about the community, the local </a:t>
            </a:r>
            <a:r>
              <a:rPr lang="en-US" dirty="0" err="1"/>
              <a:t>labour</a:t>
            </a:r>
            <a:r>
              <a:rPr lang="en-US" dirty="0"/>
              <a:t> market, local businesses, etc. Its an opportunity for learning.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Following the meeting, the Connector then introduces the Connectee to several people they know, and the process happens </a:t>
            </a:r>
            <a:r>
              <a:rPr lang="en-US"/>
              <a:t>all over again.</a:t>
            </a:r>
            <a:endParaRPr lang="en-US" dirty="0"/>
          </a:p>
          <a:p>
            <a:endParaRPr lang="en-CA" dirty="0"/>
          </a:p>
        </p:txBody>
      </p:sp>
      <p:sp>
        <p:nvSpPr>
          <p:cNvPr id="4" name="Slide Number Placeholder 3"/>
          <p:cNvSpPr>
            <a:spLocks noGrp="1"/>
          </p:cNvSpPr>
          <p:nvPr>
            <p:ph type="sldNum" sz="quarter" idx="5"/>
          </p:nvPr>
        </p:nvSpPr>
        <p:spPr/>
        <p:txBody>
          <a:bodyPr/>
          <a:lstStyle/>
          <a:p>
            <a:fld id="{544D8817-B57C-4003-8429-90D9BBBFFD20}" type="slidenum">
              <a:rPr lang="en-CA" smtClean="0"/>
              <a:t>12</a:t>
            </a:fld>
            <a:endParaRPr lang="en-CA"/>
          </a:p>
        </p:txBody>
      </p:sp>
    </p:spTree>
    <p:extLst>
      <p:ext uri="{BB962C8B-B14F-4D97-AF65-F5344CB8AC3E}">
        <p14:creationId xmlns:p14="http://schemas.microsoft.com/office/powerpoint/2010/main" val="111286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sz="1200" dirty="0"/>
          </a:p>
          <a:p>
            <a:pPr marL="171450" indent="-171450">
              <a:buFont typeface="Arial" panose="020B0604020202020204" pitchFamily="34" charset="0"/>
              <a:buChar char="•"/>
            </a:pPr>
            <a:r>
              <a:rPr lang="en-US" dirty="0"/>
              <a:t>Northwest Connector is not about connecting people to job openings – there are already organizations and processes in place that focus on that.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Northwest Connector its about connecting people to people. People who connect through common interest or training naturally share knowledge about career pathways and job search strategy. Its about facilitating relationships that could lead to finding the right opportunity.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200" dirty="0"/>
              <a:t>Through conversation and direct referrals from Connectors, </a:t>
            </a:r>
            <a:r>
              <a:rPr lang="en-CA" altLang="en-US" sz="1200" dirty="0" err="1"/>
              <a:t>Connectees</a:t>
            </a:r>
            <a:r>
              <a:rPr lang="en-CA" altLang="en-US" sz="1200" dirty="0"/>
              <a:t> learn about the local job market and rapidly grow their professional network which increases their likelihood of finding a job and staying in Northwestern Ontario.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200" dirty="0"/>
              <a:t>Connectors benefit by gaining access to pre-qualified job seekers and helping to grow their industry and the local workforce.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It’s a win-win-win - for the Connector, the Connectee,</a:t>
            </a:r>
            <a:r>
              <a:rPr lang="en-CA" sz="1200" baseline="0" dirty="0"/>
              <a:t> and the economy. </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544D8817-B57C-4003-8429-90D9BBBFFD20}" type="slidenum">
              <a:rPr lang="en-CA" smtClean="0"/>
              <a:t>13</a:t>
            </a:fld>
            <a:endParaRPr lang="en-CA"/>
          </a:p>
        </p:txBody>
      </p:sp>
    </p:spTree>
    <p:extLst>
      <p:ext uri="{BB962C8B-B14F-4D97-AF65-F5344CB8AC3E}">
        <p14:creationId xmlns:p14="http://schemas.microsoft.com/office/powerpoint/2010/main" val="205018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393" indent="0" algn="just">
              <a:buFont typeface="Arial" panose="020B0604020202020204" pitchFamily="34" charset="0"/>
              <a:buNone/>
            </a:pPr>
            <a:r>
              <a:rPr lang="en-US" sz="1200" dirty="0">
                <a:latin typeface="Arial" panose="020B0604020202020204" pitchFamily="34" charset="0"/>
              </a:rPr>
              <a:t>The message:</a:t>
            </a:r>
          </a:p>
          <a:p>
            <a:pPr marL="0" marR="2393" indent="0" algn="just">
              <a:buFont typeface="Arial" panose="020B0604020202020204" pitchFamily="34" charset="0"/>
              <a:buNone/>
            </a:pPr>
            <a:endParaRPr lang="en-US" sz="1200" dirty="0">
              <a:latin typeface="Arial" panose="020B0604020202020204" pitchFamily="34" charset="0"/>
            </a:endParaRPr>
          </a:p>
          <a:p>
            <a:pPr marL="171450" marR="2393"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Despite programs to attract newcomers from all over to Northwestern Ontario, we are still seeing increasing need for skilled workers.  </a:t>
            </a:r>
          </a:p>
          <a:p>
            <a:pPr marL="0" marR="2393" indent="0" algn="just">
              <a:buFont typeface="Arial" panose="020B0604020202020204" pitchFamily="34" charset="0"/>
              <a:buNone/>
            </a:pPr>
            <a:endParaRPr lang="en-US" sz="1200" dirty="0">
              <a:latin typeface="Arial" panose="020B0604020202020204" pitchFamily="34" charset="0"/>
            </a:endParaRPr>
          </a:p>
          <a:p>
            <a:pPr marL="214313" marR="2393" indent="-214313" algn="just">
              <a:buFont typeface="Arial" panose="020B0604020202020204" pitchFamily="34" charset="0"/>
              <a:buChar char="•"/>
            </a:pPr>
            <a:r>
              <a:rPr lang="en-US" sz="1200" dirty="0">
                <a:latin typeface="Arial" panose="020B0604020202020204" pitchFamily="34" charset="0"/>
              </a:rPr>
              <a:t>If we want people to stay in Northwestern Ontario, we need to do a better job connecting them to the community – both for quality of life and to increase knowledge of the employment opportunities that exist here.</a:t>
            </a:r>
            <a:endParaRPr lang="en-US" sz="1800" dirty="0">
              <a:latin typeface="Arial" panose="020B0604020202020204" pitchFamily="34" charset="0"/>
            </a:endParaRPr>
          </a:p>
          <a:p>
            <a:endParaRPr lang="en-US" dirty="0"/>
          </a:p>
          <a:p>
            <a:r>
              <a:rPr lang="en-US" dirty="0"/>
              <a:t>Not only to people require the essential settlement services, but they need more opportunities to learn about and connect in their new communities.  And that has been made very difficult during Covid-19.</a:t>
            </a:r>
          </a:p>
          <a:p>
            <a:endParaRPr lang="en-US" dirty="0"/>
          </a:p>
          <a:p>
            <a:r>
              <a:rPr lang="en-US" dirty="0"/>
              <a:t>This connection can be learning about the local business community, volunteer opportunities or how to connect socially  with people with common interests. </a:t>
            </a:r>
          </a:p>
          <a:p>
            <a:endParaRPr lang="en-US" dirty="0"/>
          </a:p>
        </p:txBody>
      </p:sp>
      <p:sp>
        <p:nvSpPr>
          <p:cNvPr id="4" name="Slide Number Placeholder 3"/>
          <p:cNvSpPr>
            <a:spLocks noGrp="1"/>
          </p:cNvSpPr>
          <p:nvPr>
            <p:ph type="sldNum" sz="quarter" idx="5"/>
          </p:nvPr>
        </p:nvSpPr>
        <p:spPr/>
        <p:txBody>
          <a:bodyPr/>
          <a:lstStyle/>
          <a:p>
            <a:fld id="{544D8817-B57C-4003-8429-90D9BBBFFD20}" type="slidenum">
              <a:rPr lang="en-CA" smtClean="0"/>
              <a:t>14</a:t>
            </a:fld>
            <a:endParaRPr lang="en-CA"/>
          </a:p>
        </p:txBody>
      </p:sp>
    </p:spTree>
    <p:extLst>
      <p:ext uri="{BB962C8B-B14F-4D97-AF65-F5344CB8AC3E}">
        <p14:creationId xmlns:p14="http://schemas.microsoft.com/office/powerpoint/2010/main" val="2872565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9F377F56-AF58-5C4F-8053-B0D2D5F1BF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8B25C8-C46C-87D9-00B8-988FDDB6A652}"/>
              </a:ext>
            </a:extLst>
          </p:cNvPr>
          <p:cNvSpPr>
            <a:spLocks noGrp="1"/>
          </p:cNvSpPr>
          <p:nvPr>
            <p:ph type="ctrTitle"/>
          </p:nvPr>
        </p:nvSpPr>
        <p:spPr>
          <a:xfrm>
            <a:off x="1503285" y="1553310"/>
            <a:ext cx="9144000" cy="1946274"/>
          </a:xfrm>
        </p:spPr>
        <p:txBody>
          <a:bodyPr anchor="b"/>
          <a:lstStyle>
            <a:lvl1pPr algn="ctr">
              <a:defRPr sz="6000">
                <a:solidFill>
                  <a:schemeClr val="bg1"/>
                </a:solidFill>
              </a:defRPr>
            </a:lvl1pPr>
          </a:lstStyle>
          <a:p>
            <a:r>
              <a:rPr lang="en-US"/>
              <a:t>Click to edit Master title style</a:t>
            </a:r>
            <a:endParaRPr lang="en-CA" dirty="0"/>
          </a:p>
        </p:txBody>
      </p:sp>
      <p:sp>
        <p:nvSpPr>
          <p:cNvPr id="3" name="Subtitle 2">
            <a:extLst>
              <a:ext uri="{FF2B5EF4-FFF2-40B4-BE49-F238E27FC236}">
                <a16:creationId xmlns:a16="http://schemas.microsoft.com/office/drawing/2014/main" id="{83654D40-BD02-5C9C-8ECD-F63D0A73ECE4}"/>
              </a:ext>
            </a:extLst>
          </p:cNvPr>
          <p:cNvSpPr>
            <a:spLocks noGrp="1"/>
          </p:cNvSpPr>
          <p:nvPr>
            <p:ph type="subTitle" idx="1"/>
          </p:nvPr>
        </p:nvSpPr>
        <p:spPr>
          <a:xfrm>
            <a:off x="1503285" y="3677404"/>
            <a:ext cx="9144000" cy="5555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a:extLst>
              <a:ext uri="{FF2B5EF4-FFF2-40B4-BE49-F238E27FC236}">
                <a16:creationId xmlns:a16="http://schemas.microsoft.com/office/drawing/2014/main" id="{1D2432BB-C847-418C-9D6D-2245972200E5}"/>
              </a:ext>
            </a:extLst>
          </p:cNvPr>
          <p:cNvSpPr>
            <a:spLocks noGrp="1"/>
          </p:cNvSpPr>
          <p:nvPr>
            <p:ph type="dt" sz="half" idx="10"/>
          </p:nvPr>
        </p:nvSpPr>
        <p:spPr>
          <a:xfrm>
            <a:off x="278907" y="6254867"/>
            <a:ext cx="2743200" cy="365125"/>
          </a:xfrm>
        </p:spPr>
        <p:txBody>
          <a:bodyPr/>
          <a:lstStyle/>
          <a:p>
            <a:fld id="{5540EC6B-CB38-4A80-BB07-D17F377A9804}" type="datetimeFigureOut">
              <a:rPr lang="en-CA" smtClean="0"/>
              <a:t>2023-05-17</a:t>
            </a:fld>
            <a:endParaRPr lang="en-CA" dirty="0"/>
          </a:p>
        </p:txBody>
      </p:sp>
      <p:sp>
        <p:nvSpPr>
          <p:cNvPr id="5" name="Footer Placeholder 4">
            <a:extLst>
              <a:ext uri="{FF2B5EF4-FFF2-40B4-BE49-F238E27FC236}">
                <a16:creationId xmlns:a16="http://schemas.microsoft.com/office/drawing/2014/main" id="{AB1878F5-F573-5493-0821-A7D28F92752A}"/>
              </a:ext>
            </a:extLst>
          </p:cNvPr>
          <p:cNvSpPr>
            <a:spLocks noGrp="1"/>
          </p:cNvSpPr>
          <p:nvPr>
            <p:ph type="ftr" sz="quarter" idx="11"/>
          </p:nvPr>
        </p:nvSpPr>
        <p:spPr>
          <a:xfrm>
            <a:off x="3301014" y="6254866"/>
            <a:ext cx="4114800" cy="365125"/>
          </a:xfrm>
        </p:spPr>
        <p:txBody>
          <a:bodyPr/>
          <a:lstStyle/>
          <a:p>
            <a:endParaRPr lang="en-CA" dirty="0"/>
          </a:p>
        </p:txBody>
      </p:sp>
      <p:sp>
        <p:nvSpPr>
          <p:cNvPr id="6" name="Slide Number Placeholder 5">
            <a:extLst>
              <a:ext uri="{FF2B5EF4-FFF2-40B4-BE49-F238E27FC236}">
                <a16:creationId xmlns:a16="http://schemas.microsoft.com/office/drawing/2014/main" id="{1FF67503-B60B-9DA6-6AFD-AEEAA372974E}"/>
              </a:ext>
            </a:extLst>
          </p:cNvPr>
          <p:cNvSpPr>
            <a:spLocks noGrp="1"/>
          </p:cNvSpPr>
          <p:nvPr>
            <p:ph type="sldNum" sz="quarter" idx="12"/>
          </p:nvPr>
        </p:nvSpPr>
        <p:spPr>
          <a:xfrm>
            <a:off x="9143261" y="238008"/>
            <a:ext cx="2743200" cy="365125"/>
          </a:xfrm>
        </p:spPr>
        <p:txBody>
          <a:bodyPr/>
          <a:lstStyle/>
          <a:p>
            <a:fld id="{F6DA9852-40C3-48F0-9030-797AFCA31947}" type="slidenum">
              <a:rPr lang="en-CA" smtClean="0"/>
              <a:t>‹#›</a:t>
            </a:fld>
            <a:endParaRPr lang="en-CA" dirty="0"/>
          </a:p>
        </p:txBody>
      </p:sp>
    </p:spTree>
    <p:extLst>
      <p:ext uri="{BB962C8B-B14F-4D97-AF65-F5344CB8AC3E}">
        <p14:creationId xmlns:p14="http://schemas.microsoft.com/office/powerpoint/2010/main" val="123663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B67C-50D4-4C90-ADB2-26E6ED410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5E5CCF0-B46D-4DB0-81AF-1F45F4F6A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9B2F05D-B12D-4A29-A456-194CDCCA9242}"/>
              </a:ext>
            </a:extLst>
          </p:cNvPr>
          <p:cNvSpPr>
            <a:spLocks noGrp="1"/>
          </p:cNvSpPr>
          <p:nvPr>
            <p:ph type="dt" sz="half" idx="10"/>
          </p:nvPr>
        </p:nvSpPr>
        <p:spPr/>
        <p:txBody>
          <a:bodyPr/>
          <a:lstStyle/>
          <a:p>
            <a:fld id="{D5477D63-A320-44F5-8361-CB7287862E25}" type="datetimeFigureOut">
              <a:rPr lang="en-CA" smtClean="0"/>
              <a:t>2023-05-17</a:t>
            </a:fld>
            <a:endParaRPr lang="en-CA"/>
          </a:p>
        </p:txBody>
      </p:sp>
      <p:sp>
        <p:nvSpPr>
          <p:cNvPr id="5" name="Footer Placeholder 4">
            <a:extLst>
              <a:ext uri="{FF2B5EF4-FFF2-40B4-BE49-F238E27FC236}">
                <a16:creationId xmlns:a16="http://schemas.microsoft.com/office/drawing/2014/main" id="{769B2054-6441-42CA-803B-CF91228A76A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19BB27-B9EA-45D4-A713-BCC677F107CB}"/>
              </a:ext>
            </a:extLst>
          </p:cNvPr>
          <p:cNvSpPr>
            <a:spLocks noGrp="1"/>
          </p:cNvSpPr>
          <p:nvPr>
            <p:ph type="sldNum" sz="quarter" idx="12"/>
          </p:nvPr>
        </p:nvSpPr>
        <p:spPr/>
        <p:txBody>
          <a:bodyPr/>
          <a:lstStyle/>
          <a:p>
            <a:fld id="{9E5A59D2-15F4-4417-96AE-2F0F0CB1CF4F}" type="slidenum">
              <a:rPr lang="en-CA" smtClean="0"/>
              <a:t>‹#›</a:t>
            </a:fld>
            <a:endParaRPr lang="en-CA"/>
          </a:p>
        </p:txBody>
      </p:sp>
    </p:spTree>
    <p:extLst>
      <p:ext uri="{BB962C8B-B14F-4D97-AF65-F5344CB8AC3E}">
        <p14:creationId xmlns:p14="http://schemas.microsoft.com/office/powerpoint/2010/main" val="356098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F8E548A0-DC1E-862F-45CE-70CAFAC2E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FD848E-61AF-F816-EBA7-6BC159BF0C77}"/>
              </a:ext>
            </a:extLst>
          </p:cNvPr>
          <p:cNvSpPr>
            <a:spLocks noGrp="1"/>
          </p:cNvSpPr>
          <p:nvPr>
            <p:ph type="title"/>
          </p:nvPr>
        </p:nvSpPr>
        <p:spPr>
          <a:xfrm>
            <a:off x="1101201" y="261221"/>
            <a:ext cx="9986640" cy="1242460"/>
          </a:xfrm>
        </p:spPr>
        <p:txBody>
          <a:bodyP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6EB644B5-F48E-A6FA-7A4E-B91DF6C05459}"/>
              </a:ext>
            </a:extLst>
          </p:cNvPr>
          <p:cNvSpPr>
            <a:spLocks noGrp="1"/>
          </p:cNvSpPr>
          <p:nvPr>
            <p:ph idx="1"/>
          </p:nvPr>
        </p:nvSpPr>
        <p:spPr>
          <a:xfrm>
            <a:off x="1101200" y="1821918"/>
            <a:ext cx="9986639" cy="3837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54B597FA-211A-6A57-0137-6D58A962CD1F}"/>
              </a:ext>
            </a:extLst>
          </p:cNvPr>
          <p:cNvSpPr>
            <a:spLocks noGrp="1"/>
          </p:cNvSpPr>
          <p:nvPr>
            <p:ph type="dt" sz="half" idx="10"/>
          </p:nvPr>
        </p:nvSpPr>
        <p:spPr>
          <a:xfrm>
            <a:off x="457200" y="6173787"/>
            <a:ext cx="2743200" cy="365125"/>
          </a:xfrm>
        </p:spPr>
        <p:txBody>
          <a:bodyPr/>
          <a:lstStyle/>
          <a:p>
            <a:fld id="{5540EC6B-CB38-4A80-BB07-D17F377A9804}" type="datetimeFigureOut">
              <a:rPr lang="en-CA" smtClean="0"/>
              <a:t>2023-05-17</a:t>
            </a:fld>
            <a:endParaRPr lang="en-CA" dirty="0"/>
          </a:p>
        </p:txBody>
      </p:sp>
      <p:sp>
        <p:nvSpPr>
          <p:cNvPr id="5" name="Footer Placeholder 4">
            <a:extLst>
              <a:ext uri="{FF2B5EF4-FFF2-40B4-BE49-F238E27FC236}">
                <a16:creationId xmlns:a16="http://schemas.microsoft.com/office/drawing/2014/main" id="{9FD90CA7-9ED2-2B25-9B70-BFE2FEE67044}"/>
              </a:ext>
            </a:extLst>
          </p:cNvPr>
          <p:cNvSpPr>
            <a:spLocks noGrp="1"/>
          </p:cNvSpPr>
          <p:nvPr>
            <p:ph type="ftr" sz="quarter" idx="11"/>
          </p:nvPr>
        </p:nvSpPr>
        <p:spPr>
          <a:xfrm>
            <a:off x="3581400" y="6173786"/>
            <a:ext cx="3529614" cy="365125"/>
          </a:xfrm>
        </p:spPr>
        <p:txBody>
          <a:bodyPr/>
          <a:lstStyle/>
          <a:p>
            <a:endParaRPr lang="en-CA" dirty="0"/>
          </a:p>
        </p:txBody>
      </p:sp>
      <p:sp>
        <p:nvSpPr>
          <p:cNvPr id="6" name="Slide Number Placeholder 5">
            <a:extLst>
              <a:ext uri="{FF2B5EF4-FFF2-40B4-BE49-F238E27FC236}">
                <a16:creationId xmlns:a16="http://schemas.microsoft.com/office/drawing/2014/main" id="{10E2B859-BA1F-12FB-311A-AE3F92EDFDF5}"/>
              </a:ext>
            </a:extLst>
          </p:cNvPr>
          <p:cNvSpPr>
            <a:spLocks noGrp="1"/>
          </p:cNvSpPr>
          <p:nvPr>
            <p:ph type="sldNum" sz="quarter" idx="12"/>
          </p:nvPr>
        </p:nvSpPr>
        <p:spPr>
          <a:xfrm>
            <a:off x="9134383" y="180976"/>
            <a:ext cx="2743200" cy="182561"/>
          </a:xfrm>
        </p:spPr>
        <p:txBody>
          <a:bodyPr/>
          <a:lstStyle/>
          <a:p>
            <a:fld id="{F6DA9852-40C3-48F0-9030-797AFCA31947}" type="slidenum">
              <a:rPr lang="en-CA" smtClean="0"/>
              <a:t>‹#›</a:t>
            </a:fld>
            <a:endParaRPr lang="en-CA" dirty="0"/>
          </a:p>
        </p:txBody>
      </p:sp>
    </p:spTree>
    <p:extLst>
      <p:ext uri="{BB962C8B-B14F-4D97-AF65-F5344CB8AC3E}">
        <p14:creationId xmlns:p14="http://schemas.microsoft.com/office/powerpoint/2010/main" val="52059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AF3F5F60-CD46-82CE-9181-86EB77737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7125AE-7F1B-7DDB-22AF-4A3E775F5EFE}"/>
              </a:ext>
            </a:extLst>
          </p:cNvPr>
          <p:cNvSpPr>
            <a:spLocks noGrp="1"/>
          </p:cNvSpPr>
          <p:nvPr>
            <p:ph type="title"/>
          </p:nvPr>
        </p:nvSpPr>
        <p:spPr>
          <a:xfrm>
            <a:off x="2508250" y="1984564"/>
            <a:ext cx="8500061" cy="2441068"/>
          </a:xfrm>
        </p:spPr>
        <p:txBody>
          <a:bodyPr anchor="b"/>
          <a:lstStyle>
            <a:lvl1pPr>
              <a:defRPr sz="6000">
                <a:solidFill>
                  <a:schemeClr val="tx1"/>
                </a:solidFill>
              </a:defRPr>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9C7B5269-D352-9411-8BD2-DEFDD381C2DB}"/>
              </a:ext>
            </a:extLst>
          </p:cNvPr>
          <p:cNvSpPr>
            <a:spLocks noGrp="1"/>
          </p:cNvSpPr>
          <p:nvPr>
            <p:ph type="body" idx="1"/>
          </p:nvPr>
        </p:nvSpPr>
        <p:spPr>
          <a:xfrm>
            <a:off x="2508250" y="4553772"/>
            <a:ext cx="8500061" cy="9527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23AFB-3EB3-14F0-D0E1-852CFBBC0F80}"/>
              </a:ext>
            </a:extLst>
          </p:cNvPr>
          <p:cNvSpPr>
            <a:spLocks noGrp="1"/>
          </p:cNvSpPr>
          <p:nvPr>
            <p:ph type="dt" sz="half" idx="10"/>
          </p:nvPr>
        </p:nvSpPr>
        <p:spPr>
          <a:xfrm>
            <a:off x="349928" y="6173787"/>
            <a:ext cx="2743200" cy="365125"/>
          </a:xfrm>
        </p:spPr>
        <p:txBody>
          <a:bodyPr/>
          <a:lstStyle/>
          <a:p>
            <a:fld id="{5540EC6B-CB38-4A80-BB07-D17F377A9804}" type="datetimeFigureOut">
              <a:rPr lang="en-CA" smtClean="0"/>
              <a:t>2023-05-17</a:t>
            </a:fld>
            <a:endParaRPr lang="en-CA" dirty="0"/>
          </a:p>
        </p:txBody>
      </p:sp>
      <p:sp>
        <p:nvSpPr>
          <p:cNvPr id="5" name="Footer Placeholder 4">
            <a:extLst>
              <a:ext uri="{FF2B5EF4-FFF2-40B4-BE49-F238E27FC236}">
                <a16:creationId xmlns:a16="http://schemas.microsoft.com/office/drawing/2014/main" id="{465D9CD8-C88C-71D4-291A-4AEC2D8F7456}"/>
              </a:ext>
            </a:extLst>
          </p:cNvPr>
          <p:cNvSpPr>
            <a:spLocks noGrp="1"/>
          </p:cNvSpPr>
          <p:nvPr>
            <p:ph type="ftr" sz="quarter" idx="11"/>
          </p:nvPr>
        </p:nvSpPr>
        <p:spPr>
          <a:xfrm>
            <a:off x="3204099" y="6173787"/>
            <a:ext cx="3871404" cy="365125"/>
          </a:xfrm>
        </p:spPr>
        <p:txBody>
          <a:bodyPr/>
          <a:lstStyle/>
          <a:p>
            <a:endParaRPr lang="en-CA" dirty="0"/>
          </a:p>
        </p:txBody>
      </p:sp>
      <p:sp>
        <p:nvSpPr>
          <p:cNvPr id="6" name="Slide Number Placeholder 5">
            <a:extLst>
              <a:ext uri="{FF2B5EF4-FFF2-40B4-BE49-F238E27FC236}">
                <a16:creationId xmlns:a16="http://schemas.microsoft.com/office/drawing/2014/main" id="{EB126764-E65D-1CD5-CE2F-C316A8BB46D2}"/>
              </a:ext>
            </a:extLst>
          </p:cNvPr>
          <p:cNvSpPr>
            <a:spLocks noGrp="1"/>
          </p:cNvSpPr>
          <p:nvPr>
            <p:ph type="sldNum" sz="quarter" idx="12"/>
          </p:nvPr>
        </p:nvSpPr>
        <p:spPr>
          <a:xfrm>
            <a:off x="9152138" y="177492"/>
            <a:ext cx="2743200" cy="365125"/>
          </a:xfrm>
        </p:spPr>
        <p:txBody>
          <a:bodyPr/>
          <a:lstStyle/>
          <a:p>
            <a:fld id="{F6DA9852-40C3-48F0-9030-797AFCA31947}" type="slidenum">
              <a:rPr lang="en-CA" smtClean="0"/>
              <a:t>‹#›</a:t>
            </a:fld>
            <a:endParaRPr lang="en-CA" dirty="0"/>
          </a:p>
        </p:txBody>
      </p:sp>
    </p:spTree>
    <p:extLst>
      <p:ext uri="{BB962C8B-B14F-4D97-AF65-F5344CB8AC3E}">
        <p14:creationId xmlns:p14="http://schemas.microsoft.com/office/powerpoint/2010/main" val="180862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6B31E00D-0584-31D5-72D3-3B8AD8354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DA9768-54D8-D82B-A9F2-DF734720DEEB}"/>
              </a:ext>
            </a:extLst>
          </p:cNvPr>
          <p:cNvSpPr>
            <a:spLocks noGrp="1"/>
          </p:cNvSpPr>
          <p:nvPr>
            <p:ph type="title"/>
          </p:nvPr>
        </p:nvSpPr>
        <p:spPr>
          <a:xfrm>
            <a:off x="1092200" y="410368"/>
            <a:ext cx="9992360" cy="1311900"/>
          </a:xfrm>
        </p:spPr>
        <p:txBody>
          <a:bodyPr/>
          <a:lstStyle>
            <a:lvl1pPr>
              <a:defRPr>
                <a:solidFill>
                  <a:schemeClr val="bg1"/>
                </a:solidFill>
              </a:defRPr>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BFCAC21A-203C-B7AB-1A4F-6C9682BD728F}"/>
              </a:ext>
            </a:extLst>
          </p:cNvPr>
          <p:cNvSpPr>
            <a:spLocks noGrp="1"/>
          </p:cNvSpPr>
          <p:nvPr>
            <p:ph sz="half" idx="1"/>
          </p:nvPr>
        </p:nvSpPr>
        <p:spPr>
          <a:xfrm>
            <a:off x="1092201" y="1935333"/>
            <a:ext cx="4881880" cy="367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49C34AA-6529-5AC5-EFF7-6E297DD1601F}"/>
              </a:ext>
            </a:extLst>
          </p:cNvPr>
          <p:cNvSpPr>
            <a:spLocks noGrp="1"/>
          </p:cNvSpPr>
          <p:nvPr>
            <p:ph sz="half" idx="2"/>
          </p:nvPr>
        </p:nvSpPr>
        <p:spPr>
          <a:xfrm>
            <a:off x="6217920" y="1935333"/>
            <a:ext cx="4881880" cy="367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E2050CAC-B0E4-8CAB-07F2-EE58E2051592}"/>
              </a:ext>
            </a:extLst>
          </p:cNvPr>
          <p:cNvSpPr>
            <a:spLocks noGrp="1"/>
          </p:cNvSpPr>
          <p:nvPr>
            <p:ph type="dt" sz="half" idx="10"/>
          </p:nvPr>
        </p:nvSpPr>
        <p:spPr/>
        <p:txBody>
          <a:bodyPr/>
          <a:lstStyle/>
          <a:p>
            <a:fld id="{5540EC6B-CB38-4A80-BB07-D17F377A9804}" type="datetimeFigureOut">
              <a:rPr lang="en-CA" smtClean="0"/>
              <a:t>2023-05-17</a:t>
            </a:fld>
            <a:endParaRPr lang="en-CA" dirty="0"/>
          </a:p>
        </p:txBody>
      </p:sp>
      <p:sp>
        <p:nvSpPr>
          <p:cNvPr id="6" name="Footer Placeholder 5">
            <a:extLst>
              <a:ext uri="{FF2B5EF4-FFF2-40B4-BE49-F238E27FC236}">
                <a16:creationId xmlns:a16="http://schemas.microsoft.com/office/drawing/2014/main" id="{9ACA9FFC-66F1-8359-8CCD-B5830B813F1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57B2C4C-FC42-F4F2-19A9-E26D047710FA}"/>
              </a:ext>
            </a:extLst>
          </p:cNvPr>
          <p:cNvSpPr>
            <a:spLocks noGrp="1"/>
          </p:cNvSpPr>
          <p:nvPr>
            <p:ph type="sldNum" sz="quarter" idx="12"/>
          </p:nvPr>
        </p:nvSpPr>
        <p:spPr/>
        <p:txBody>
          <a:bodyPr/>
          <a:lstStyle/>
          <a:p>
            <a:fld id="{F6DA9852-40C3-48F0-9030-797AFCA31947}" type="slidenum">
              <a:rPr lang="en-CA" smtClean="0"/>
              <a:t>‹#›</a:t>
            </a:fld>
            <a:endParaRPr lang="en-CA" dirty="0"/>
          </a:p>
        </p:txBody>
      </p:sp>
    </p:spTree>
    <p:extLst>
      <p:ext uri="{BB962C8B-B14F-4D97-AF65-F5344CB8AC3E}">
        <p14:creationId xmlns:p14="http://schemas.microsoft.com/office/powerpoint/2010/main" val="2535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9D16FBF6-AEF0-6C4A-6072-5579EFFD83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DD93F6-A0BA-9DF8-9A91-5E6CD0A0565E}"/>
              </a:ext>
            </a:extLst>
          </p:cNvPr>
          <p:cNvSpPr>
            <a:spLocks noGrp="1"/>
          </p:cNvSpPr>
          <p:nvPr>
            <p:ph type="title"/>
          </p:nvPr>
        </p:nvSpPr>
        <p:spPr>
          <a:xfrm>
            <a:off x="838200" y="680085"/>
            <a:ext cx="10515600" cy="1325563"/>
          </a:xfrm>
        </p:spPr>
        <p:txBody>
          <a:bodyPr/>
          <a:lstStyle>
            <a:lvl1pPr>
              <a:defRPr>
                <a:solidFill>
                  <a:schemeClr val="bg1"/>
                </a:solidFill>
              </a:defRPr>
            </a:lvl1pPr>
          </a:lstStyle>
          <a:p>
            <a:r>
              <a:rPr lang="en-US"/>
              <a:t>Click to edit Master title style</a:t>
            </a:r>
            <a:endParaRPr lang="en-CA" dirty="0"/>
          </a:p>
        </p:txBody>
      </p:sp>
      <p:sp>
        <p:nvSpPr>
          <p:cNvPr id="3" name="Date Placeholder 2">
            <a:extLst>
              <a:ext uri="{FF2B5EF4-FFF2-40B4-BE49-F238E27FC236}">
                <a16:creationId xmlns:a16="http://schemas.microsoft.com/office/drawing/2014/main" id="{3EE84833-66EA-5D16-1AB1-C1DE419B12D5}"/>
              </a:ext>
            </a:extLst>
          </p:cNvPr>
          <p:cNvSpPr>
            <a:spLocks noGrp="1"/>
          </p:cNvSpPr>
          <p:nvPr>
            <p:ph type="dt" sz="half" idx="10"/>
          </p:nvPr>
        </p:nvSpPr>
        <p:spPr>
          <a:xfrm>
            <a:off x="289560" y="6173787"/>
            <a:ext cx="2743200" cy="365125"/>
          </a:xfrm>
        </p:spPr>
        <p:txBody>
          <a:bodyPr/>
          <a:lstStyle/>
          <a:p>
            <a:fld id="{5540EC6B-CB38-4A80-BB07-D17F377A9804}" type="datetimeFigureOut">
              <a:rPr lang="en-CA" smtClean="0"/>
              <a:t>2023-05-17</a:t>
            </a:fld>
            <a:endParaRPr lang="en-CA" dirty="0"/>
          </a:p>
        </p:txBody>
      </p:sp>
      <p:sp>
        <p:nvSpPr>
          <p:cNvPr id="4" name="Footer Placeholder 3">
            <a:extLst>
              <a:ext uri="{FF2B5EF4-FFF2-40B4-BE49-F238E27FC236}">
                <a16:creationId xmlns:a16="http://schemas.microsoft.com/office/drawing/2014/main" id="{117103D4-EB00-5FA3-CF97-99E7578743B0}"/>
              </a:ext>
            </a:extLst>
          </p:cNvPr>
          <p:cNvSpPr>
            <a:spLocks noGrp="1"/>
          </p:cNvSpPr>
          <p:nvPr>
            <p:ph type="ftr" sz="quarter" idx="11"/>
          </p:nvPr>
        </p:nvSpPr>
        <p:spPr>
          <a:xfrm>
            <a:off x="3114040" y="6173786"/>
            <a:ext cx="4018280" cy="365125"/>
          </a:xfrm>
        </p:spPr>
        <p:txBody>
          <a:bodyPr/>
          <a:lstStyle/>
          <a:p>
            <a:endParaRPr lang="en-CA" dirty="0"/>
          </a:p>
        </p:txBody>
      </p:sp>
      <p:sp>
        <p:nvSpPr>
          <p:cNvPr id="5" name="Slide Number Placeholder 4">
            <a:extLst>
              <a:ext uri="{FF2B5EF4-FFF2-40B4-BE49-F238E27FC236}">
                <a16:creationId xmlns:a16="http://schemas.microsoft.com/office/drawing/2014/main" id="{BDFA06B2-E19B-06DB-4E71-5C243B7775CF}"/>
              </a:ext>
            </a:extLst>
          </p:cNvPr>
          <p:cNvSpPr>
            <a:spLocks noGrp="1"/>
          </p:cNvSpPr>
          <p:nvPr>
            <p:ph type="sldNum" sz="quarter" idx="12"/>
          </p:nvPr>
        </p:nvSpPr>
        <p:spPr/>
        <p:txBody>
          <a:bodyPr/>
          <a:lstStyle/>
          <a:p>
            <a:fld id="{F6DA9852-40C3-48F0-9030-797AFCA31947}" type="slidenum">
              <a:rPr lang="en-CA" smtClean="0"/>
              <a:t>‹#›</a:t>
            </a:fld>
            <a:endParaRPr lang="en-CA" dirty="0"/>
          </a:p>
        </p:txBody>
      </p:sp>
    </p:spTree>
    <p:extLst>
      <p:ext uri="{BB962C8B-B14F-4D97-AF65-F5344CB8AC3E}">
        <p14:creationId xmlns:p14="http://schemas.microsoft.com/office/powerpoint/2010/main" val="350035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BE70CD40-D0DC-B177-ED76-6076C1B8B8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C58B544C-6F8C-7AB9-6CA2-58A1B4893F03}"/>
              </a:ext>
            </a:extLst>
          </p:cNvPr>
          <p:cNvSpPr>
            <a:spLocks noGrp="1"/>
          </p:cNvSpPr>
          <p:nvPr>
            <p:ph type="dt" sz="half" idx="10"/>
          </p:nvPr>
        </p:nvSpPr>
        <p:spPr>
          <a:xfrm>
            <a:off x="320040" y="6173787"/>
            <a:ext cx="2743200" cy="365125"/>
          </a:xfrm>
        </p:spPr>
        <p:txBody>
          <a:bodyPr/>
          <a:lstStyle/>
          <a:p>
            <a:fld id="{5540EC6B-CB38-4A80-BB07-D17F377A9804}" type="datetimeFigureOut">
              <a:rPr lang="en-CA" smtClean="0"/>
              <a:t>2023-05-17</a:t>
            </a:fld>
            <a:endParaRPr lang="en-CA" dirty="0"/>
          </a:p>
        </p:txBody>
      </p:sp>
      <p:sp>
        <p:nvSpPr>
          <p:cNvPr id="3" name="Footer Placeholder 2">
            <a:extLst>
              <a:ext uri="{FF2B5EF4-FFF2-40B4-BE49-F238E27FC236}">
                <a16:creationId xmlns:a16="http://schemas.microsoft.com/office/drawing/2014/main" id="{C07958B2-37DC-A085-8FE6-53DF7710D569}"/>
              </a:ext>
            </a:extLst>
          </p:cNvPr>
          <p:cNvSpPr>
            <a:spLocks noGrp="1"/>
          </p:cNvSpPr>
          <p:nvPr>
            <p:ph type="ftr" sz="quarter" idx="11"/>
          </p:nvPr>
        </p:nvSpPr>
        <p:spPr>
          <a:xfrm>
            <a:off x="3134360" y="6169976"/>
            <a:ext cx="3957320" cy="365125"/>
          </a:xfrm>
        </p:spPr>
        <p:txBody>
          <a:bodyPr/>
          <a:lstStyle/>
          <a:p>
            <a:endParaRPr lang="en-CA" dirty="0"/>
          </a:p>
        </p:txBody>
      </p:sp>
      <p:sp>
        <p:nvSpPr>
          <p:cNvPr id="4" name="Slide Number Placeholder 3">
            <a:extLst>
              <a:ext uri="{FF2B5EF4-FFF2-40B4-BE49-F238E27FC236}">
                <a16:creationId xmlns:a16="http://schemas.microsoft.com/office/drawing/2014/main" id="{1A1B8DA6-C43E-6CA1-3D59-7068B3A63B02}"/>
              </a:ext>
            </a:extLst>
          </p:cNvPr>
          <p:cNvSpPr>
            <a:spLocks noGrp="1"/>
          </p:cNvSpPr>
          <p:nvPr>
            <p:ph type="sldNum" sz="quarter" idx="12"/>
          </p:nvPr>
        </p:nvSpPr>
        <p:spPr>
          <a:xfrm>
            <a:off x="9159240" y="219710"/>
            <a:ext cx="2743200" cy="365125"/>
          </a:xfrm>
        </p:spPr>
        <p:txBody>
          <a:bodyPr/>
          <a:lstStyle/>
          <a:p>
            <a:fld id="{F6DA9852-40C3-48F0-9030-797AFCA31947}" type="slidenum">
              <a:rPr lang="en-CA" smtClean="0"/>
              <a:t>‹#›</a:t>
            </a:fld>
            <a:endParaRPr lang="en-CA" dirty="0"/>
          </a:p>
        </p:txBody>
      </p:sp>
    </p:spTree>
    <p:extLst>
      <p:ext uri="{BB962C8B-B14F-4D97-AF65-F5344CB8AC3E}">
        <p14:creationId xmlns:p14="http://schemas.microsoft.com/office/powerpoint/2010/main" val="31987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EB9CD2C1-6C18-E685-FEBA-D85F9AE7A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707C5B-78D8-0129-96A0-C2DA197CB1B5}"/>
              </a:ext>
            </a:extLst>
          </p:cNvPr>
          <p:cNvSpPr>
            <a:spLocks noGrp="1"/>
          </p:cNvSpPr>
          <p:nvPr>
            <p:ph type="title"/>
          </p:nvPr>
        </p:nvSpPr>
        <p:spPr>
          <a:xfrm>
            <a:off x="706624" y="472735"/>
            <a:ext cx="3785478" cy="1285043"/>
          </a:xfrm>
        </p:spPr>
        <p:txBody>
          <a:bodyPr anchor="b"/>
          <a:lstStyle>
            <a:lvl1pPr>
              <a:defRPr sz="3200">
                <a:solidFill>
                  <a:schemeClr val="bg1"/>
                </a:solidFill>
              </a:defRPr>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447A3ECF-2283-7ED0-DA28-B33A40D49DA7}"/>
              </a:ext>
            </a:extLst>
          </p:cNvPr>
          <p:cNvSpPr>
            <a:spLocks noGrp="1"/>
          </p:cNvSpPr>
          <p:nvPr>
            <p:ph idx="1"/>
          </p:nvPr>
        </p:nvSpPr>
        <p:spPr>
          <a:xfrm>
            <a:off x="5198726" y="7413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2C15709F-F359-159A-3B5E-3122C29B60BE}"/>
              </a:ext>
            </a:extLst>
          </p:cNvPr>
          <p:cNvSpPr>
            <a:spLocks noGrp="1"/>
          </p:cNvSpPr>
          <p:nvPr>
            <p:ph type="body" sz="half" idx="2"/>
          </p:nvPr>
        </p:nvSpPr>
        <p:spPr>
          <a:xfrm>
            <a:off x="706625" y="1968624"/>
            <a:ext cx="3785478" cy="4103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F4402-5931-6554-0B23-368AFB91492F}"/>
              </a:ext>
            </a:extLst>
          </p:cNvPr>
          <p:cNvSpPr>
            <a:spLocks noGrp="1"/>
          </p:cNvSpPr>
          <p:nvPr>
            <p:ph type="dt" sz="half" idx="10"/>
          </p:nvPr>
        </p:nvSpPr>
        <p:spPr>
          <a:xfrm>
            <a:off x="296662" y="6202701"/>
            <a:ext cx="2743200" cy="365125"/>
          </a:xfrm>
        </p:spPr>
        <p:txBody>
          <a:bodyPr/>
          <a:lstStyle/>
          <a:p>
            <a:fld id="{5540EC6B-CB38-4A80-BB07-D17F377A9804}" type="datetimeFigureOut">
              <a:rPr lang="en-CA" smtClean="0"/>
              <a:t>2023-05-17</a:t>
            </a:fld>
            <a:endParaRPr lang="en-CA" dirty="0"/>
          </a:p>
        </p:txBody>
      </p:sp>
      <p:sp>
        <p:nvSpPr>
          <p:cNvPr id="6" name="Footer Placeholder 5">
            <a:extLst>
              <a:ext uri="{FF2B5EF4-FFF2-40B4-BE49-F238E27FC236}">
                <a16:creationId xmlns:a16="http://schemas.microsoft.com/office/drawing/2014/main" id="{0DFF7E9F-2D06-AF5D-333B-B7D4016E2177}"/>
              </a:ext>
            </a:extLst>
          </p:cNvPr>
          <p:cNvSpPr>
            <a:spLocks noGrp="1"/>
          </p:cNvSpPr>
          <p:nvPr>
            <p:ph type="ftr" sz="quarter" idx="11"/>
          </p:nvPr>
        </p:nvSpPr>
        <p:spPr>
          <a:xfrm>
            <a:off x="3141326" y="6191481"/>
            <a:ext cx="3785478" cy="365125"/>
          </a:xfrm>
        </p:spPr>
        <p:txBody>
          <a:bodyPr/>
          <a:lstStyle/>
          <a:p>
            <a:endParaRPr lang="en-CA" dirty="0"/>
          </a:p>
        </p:txBody>
      </p:sp>
      <p:sp>
        <p:nvSpPr>
          <p:cNvPr id="7" name="Slide Number Placeholder 6">
            <a:extLst>
              <a:ext uri="{FF2B5EF4-FFF2-40B4-BE49-F238E27FC236}">
                <a16:creationId xmlns:a16="http://schemas.microsoft.com/office/drawing/2014/main" id="{DA42A1EC-A2F0-4FF8-BEEC-2FB7B76A3612}"/>
              </a:ext>
            </a:extLst>
          </p:cNvPr>
          <p:cNvSpPr>
            <a:spLocks noGrp="1"/>
          </p:cNvSpPr>
          <p:nvPr>
            <p:ph type="sldNum" sz="quarter" idx="12"/>
          </p:nvPr>
        </p:nvSpPr>
        <p:spPr>
          <a:xfrm>
            <a:off x="9143260" y="205813"/>
            <a:ext cx="2743200" cy="365125"/>
          </a:xfrm>
        </p:spPr>
        <p:txBody>
          <a:bodyPr/>
          <a:lstStyle/>
          <a:p>
            <a:fld id="{F6DA9852-40C3-48F0-9030-797AFCA31947}" type="slidenum">
              <a:rPr lang="en-CA" smtClean="0"/>
              <a:t>‹#›</a:t>
            </a:fld>
            <a:endParaRPr lang="en-CA" dirty="0"/>
          </a:p>
        </p:txBody>
      </p:sp>
    </p:spTree>
    <p:extLst>
      <p:ext uri="{BB962C8B-B14F-4D97-AF65-F5344CB8AC3E}">
        <p14:creationId xmlns:p14="http://schemas.microsoft.com/office/powerpoint/2010/main" val="78899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A2990C17-4D07-38BE-E488-8C41B9FC08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3B66AA-C0E0-F49B-2D82-682F8D59246C}"/>
              </a:ext>
            </a:extLst>
          </p:cNvPr>
          <p:cNvSpPr>
            <a:spLocks noGrp="1"/>
          </p:cNvSpPr>
          <p:nvPr>
            <p:ph type="title"/>
          </p:nvPr>
        </p:nvSpPr>
        <p:spPr>
          <a:xfrm>
            <a:off x="706623" y="457200"/>
            <a:ext cx="3767723" cy="1309456"/>
          </a:xfrm>
        </p:spPr>
        <p:txBody>
          <a:bodyPr anchor="b"/>
          <a:lstStyle>
            <a:lvl1pPr>
              <a:defRPr sz="3200">
                <a:solidFill>
                  <a:schemeClr val="bg1"/>
                </a:solidFill>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CCFCADD0-DEDF-30C8-384D-53007DF48AEC}"/>
              </a:ext>
            </a:extLst>
          </p:cNvPr>
          <p:cNvSpPr>
            <a:spLocks noGrp="1"/>
          </p:cNvSpPr>
          <p:nvPr>
            <p:ph type="pic" idx="1"/>
          </p:nvPr>
        </p:nvSpPr>
        <p:spPr>
          <a:xfrm>
            <a:off x="5180969" y="75327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a:extLst>
              <a:ext uri="{FF2B5EF4-FFF2-40B4-BE49-F238E27FC236}">
                <a16:creationId xmlns:a16="http://schemas.microsoft.com/office/drawing/2014/main" id="{07A4EB09-A128-8F9C-297D-97C1A96F8CE8}"/>
              </a:ext>
            </a:extLst>
          </p:cNvPr>
          <p:cNvSpPr>
            <a:spLocks noGrp="1"/>
          </p:cNvSpPr>
          <p:nvPr>
            <p:ph type="body" sz="half" idx="2"/>
          </p:nvPr>
        </p:nvSpPr>
        <p:spPr>
          <a:xfrm>
            <a:off x="706623" y="1977501"/>
            <a:ext cx="3767723" cy="40859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7A04A-7D63-16D4-5871-7B6124145EBB}"/>
              </a:ext>
            </a:extLst>
          </p:cNvPr>
          <p:cNvSpPr>
            <a:spLocks noGrp="1"/>
          </p:cNvSpPr>
          <p:nvPr>
            <p:ph type="dt" sz="half" idx="10"/>
          </p:nvPr>
        </p:nvSpPr>
        <p:spPr>
          <a:xfrm>
            <a:off x="287785" y="6182603"/>
            <a:ext cx="2743200" cy="365125"/>
          </a:xfrm>
        </p:spPr>
        <p:txBody>
          <a:bodyPr/>
          <a:lstStyle/>
          <a:p>
            <a:fld id="{5540EC6B-CB38-4A80-BB07-D17F377A9804}" type="datetimeFigureOut">
              <a:rPr lang="en-CA" smtClean="0"/>
              <a:t>2023-05-17</a:t>
            </a:fld>
            <a:endParaRPr lang="en-CA" dirty="0"/>
          </a:p>
        </p:txBody>
      </p:sp>
      <p:sp>
        <p:nvSpPr>
          <p:cNvPr id="6" name="Footer Placeholder 5">
            <a:extLst>
              <a:ext uri="{FF2B5EF4-FFF2-40B4-BE49-F238E27FC236}">
                <a16:creationId xmlns:a16="http://schemas.microsoft.com/office/drawing/2014/main" id="{B7860024-3EC7-BE7F-993D-9CB53EAF7C63}"/>
              </a:ext>
            </a:extLst>
          </p:cNvPr>
          <p:cNvSpPr>
            <a:spLocks noGrp="1"/>
          </p:cNvSpPr>
          <p:nvPr>
            <p:ph type="ftr" sz="quarter" idx="11"/>
          </p:nvPr>
        </p:nvSpPr>
        <p:spPr>
          <a:xfrm>
            <a:off x="3125788" y="6176962"/>
            <a:ext cx="3994103" cy="365125"/>
          </a:xfrm>
        </p:spPr>
        <p:txBody>
          <a:bodyPr/>
          <a:lstStyle/>
          <a:p>
            <a:endParaRPr lang="en-CA" dirty="0"/>
          </a:p>
        </p:txBody>
      </p:sp>
      <p:sp>
        <p:nvSpPr>
          <p:cNvPr id="7" name="Slide Number Placeholder 6">
            <a:extLst>
              <a:ext uri="{FF2B5EF4-FFF2-40B4-BE49-F238E27FC236}">
                <a16:creationId xmlns:a16="http://schemas.microsoft.com/office/drawing/2014/main" id="{418B3BA9-B6D2-B78C-4B95-D2029665C224}"/>
              </a:ext>
            </a:extLst>
          </p:cNvPr>
          <p:cNvSpPr>
            <a:spLocks noGrp="1"/>
          </p:cNvSpPr>
          <p:nvPr>
            <p:ph type="sldNum" sz="quarter" idx="12"/>
          </p:nvPr>
        </p:nvSpPr>
        <p:spPr>
          <a:xfrm>
            <a:off x="9125505" y="274637"/>
            <a:ext cx="2743200" cy="365125"/>
          </a:xfrm>
        </p:spPr>
        <p:txBody>
          <a:bodyPr/>
          <a:lstStyle/>
          <a:p>
            <a:fld id="{F6DA9852-40C3-48F0-9030-797AFCA31947}" type="slidenum">
              <a:rPr lang="en-CA" smtClean="0"/>
              <a:t>‹#›</a:t>
            </a:fld>
            <a:endParaRPr lang="en-CA" dirty="0"/>
          </a:p>
        </p:txBody>
      </p:sp>
    </p:spTree>
    <p:extLst>
      <p:ext uri="{BB962C8B-B14F-4D97-AF65-F5344CB8AC3E}">
        <p14:creationId xmlns:p14="http://schemas.microsoft.com/office/powerpoint/2010/main" val="14852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F08D-D84F-4F9D-AD5C-2DEA8CB2B01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BEA523-478B-4F4D-B4EE-4514D93EDF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14C229-6C81-495D-ABFF-081DFB2809AE}"/>
              </a:ext>
            </a:extLst>
          </p:cNvPr>
          <p:cNvSpPr>
            <a:spLocks noGrp="1"/>
          </p:cNvSpPr>
          <p:nvPr>
            <p:ph type="dt" sz="half" idx="10"/>
          </p:nvPr>
        </p:nvSpPr>
        <p:spPr/>
        <p:txBody>
          <a:bodyPr/>
          <a:lstStyle/>
          <a:p>
            <a:fld id="{D5477D63-A320-44F5-8361-CB7287862E25}" type="datetimeFigureOut">
              <a:rPr lang="en-CA" smtClean="0"/>
              <a:t>2023-05-17</a:t>
            </a:fld>
            <a:endParaRPr lang="en-CA"/>
          </a:p>
        </p:txBody>
      </p:sp>
      <p:sp>
        <p:nvSpPr>
          <p:cNvPr id="5" name="Footer Placeholder 4">
            <a:extLst>
              <a:ext uri="{FF2B5EF4-FFF2-40B4-BE49-F238E27FC236}">
                <a16:creationId xmlns:a16="http://schemas.microsoft.com/office/drawing/2014/main" id="{78D63886-3DE6-4BBE-8F8E-306634ABE5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AA562C-8D96-4799-ADEF-32471F1CCE91}"/>
              </a:ext>
            </a:extLst>
          </p:cNvPr>
          <p:cNvSpPr>
            <a:spLocks noGrp="1"/>
          </p:cNvSpPr>
          <p:nvPr>
            <p:ph type="sldNum" sz="quarter" idx="12"/>
          </p:nvPr>
        </p:nvSpPr>
        <p:spPr/>
        <p:txBody>
          <a:bodyPr/>
          <a:lstStyle/>
          <a:p>
            <a:fld id="{9E5A59D2-15F4-4417-96AE-2F0F0CB1CF4F}" type="slidenum">
              <a:rPr lang="en-CA" smtClean="0"/>
              <a:t>‹#›</a:t>
            </a:fld>
            <a:endParaRPr lang="en-CA"/>
          </a:p>
        </p:txBody>
      </p:sp>
    </p:spTree>
    <p:extLst>
      <p:ext uri="{BB962C8B-B14F-4D97-AF65-F5344CB8AC3E}">
        <p14:creationId xmlns:p14="http://schemas.microsoft.com/office/powerpoint/2010/main" val="170562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5AC6A-B805-69F0-B0EC-F8283F852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BB918CC-7805-B0A3-8CDB-4EBDCF789A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4426F8-3605-C6B1-D695-5061BDC61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0EC6B-CB38-4A80-BB07-D17F377A9804}" type="datetimeFigureOut">
              <a:rPr lang="en-CA" smtClean="0"/>
              <a:t>2023-05-17</a:t>
            </a:fld>
            <a:endParaRPr lang="en-CA" dirty="0"/>
          </a:p>
        </p:txBody>
      </p:sp>
      <p:sp>
        <p:nvSpPr>
          <p:cNvPr id="5" name="Footer Placeholder 4">
            <a:extLst>
              <a:ext uri="{FF2B5EF4-FFF2-40B4-BE49-F238E27FC236}">
                <a16:creationId xmlns:a16="http://schemas.microsoft.com/office/drawing/2014/main" id="{2225371C-5029-1137-E53D-78242BE4BB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5206D38F-E68C-245B-3368-F6128FDE6A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A9852-40C3-48F0-9030-797AFCA31947}" type="slidenum">
              <a:rPr lang="en-CA" smtClean="0"/>
              <a:t>‹#›</a:t>
            </a:fld>
            <a:endParaRPr lang="en-CA" dirty="0"/>
          </a:p>
        </p:txBody>
      </p:sp>
    </p:spTree>
    <p:extLst>
      <p:ext uri="{BB962C8B-B14F-4D97-AF65-F5344CB8AC3E}">
        <p14:creationId xmlns:p14="http://schemas.microsoft.com/office/powerpoint/2010/main" val="153466935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1" r:id="rId3"/>
    <p:sldLayoutId id="2147483652"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DB2D28-C51F-481D-946B-CDC07E24C3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DB27402-4621-42B0-8413-D95982E3C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839D9C-9173-4AD0-8D2D-EE71B4775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77D63-A320-44F5-8361-CB7287862E25}" type="datetimeFigureOut">
              <a:rPr lang="en-CA" smtClean="0"/>
              <a:t>2023-05-17</a:t>
            </a:fld>
            <a:endParaRPr lang="en-CA"/>
          </a:p>
        </p:txBody>
      </p:sp>
      <p:sp>
        <p:nvSpPr>
          <p:cNvPr id="5" name="Footer Placeholder 4">
            <a:extLst>
              <a:ext uri="{FF2B5EF4-FFF2-40B4-BE49-F238E27FC236}">
                <a16:creationId xmlns:a16="http://schemas.microsoft.com/office/drawing/2014/main" id="{2A87363A-D540-4F1D-AAB3-87FC34381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3C930BA-F912-4598-9ACE-68A4E5533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A59D2-15F4-4417-96AE-2F0F0CB1CF4F}" type="slidenum">
              <a:rPr lang="en-CA" smtClean="0"/>
              <a:t>‹#›</a:t>
            </a:fld>
            <a:endParaRPr lang="en-CA"/>
          </a:p>
        </p:txBody>
      </p:sp>
    </p:spTree>
    <p:extLst>
      <p:ext uri="{BB962C8B-B14F-4D97-AF65-F5344CB8AC3E}">
        <p14:creationId xmlns:p14="http://schemas.microsoft.com/office/powerpoint/2010/main" val="17934409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em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tif"/><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northwestconnector@nswpb.ca" TargetMode="External"/><Relationship Id="rId2" Type="http://schemas.openxmlformats.org/officeDocument/2006/relationships/hyperlink" Target="mailto:gchristian@nswpb.c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B587-091A-7783-8A91-1D1A1A1FB7FB}"/>
              </a:ext>
            </a:extLst>
          </p:cNvPr>
          <p:cNvSpPr>
            <a:spLocks noGrp="1"/>
          </p:cNvSpPr>
          <p:nvPr>
            <p:ph type="ctrTitle"/>
          </p:nvPr>
        </p:nvSpPr>
        <p:spPr>
          <a:xfrm>
            <a:off x="1524000" y="886592"/>
            <a:ext cx="9144000" cy="2327723"/>
          </a:xfrm>
        </p:spPr>
        <p:txBody>
          <a:bodyPr>
            <a:normAutofit fontScale="90000"/>
          </a:bodyPr>
          <a:lstStyle/>
          <a:p>
            <a:br>
              <a:rPr lang="en-CA" sz="4400" dirty="0">
                <a:latin typeface="Apertura Md" pitchFamily="50" charset="0"/>
              </a:rPr>
            </a:br>
            <a:br>
              <a:rPr lang="en-CA" sz="4400" dirty="0">
                <a:latin typeface="Apertura Md" pitchFamily="50" charset="0"/>
              </a:rPr>
            </a:br>
            <a:br>
              <a:rPr lang="en-CA" sz="4400" dirty="0">
                <a:latin typeface="Apertura Md" pitchFamily="50" charset="0"/>
              </a:rPr>
            </a:br>
            <a:r>
              <a:rPr lang="en-CA" sz="3600" dirty="0">
                <a:latin typeface="Calibri" panose="020F0502020204030204" pitchFamily="34" charset="0"/>
                <a:cs typeface="Calibri" panose="020F0502020204030204" pitchFamily="34" charset="0"/>
              </a:rPr>
              <a:t>North Superior Planning Board</a:t>
            </a:r>
            <a:br>
              <a:rPr lang="en-CA" sz="3600" dirty="0">
                <a:latin typeface="Calibri" panose="020F0502020204030204" pitchFamily="34" charset="0"/>
                <a:cs typeface="Calibri" panose="020F0502020204030204" pitchFamily="34" charset="0"/>
              </a:rPr>
            </a:br>
            <a:r>
              <a:rPr lang="en-CA" sz="3600" dirty="0">
                <a:latin typeface="Calibri" panose="020F0502020204030204" pitchFamily="34" charset="0"/>
                <a:cs typeface="Calibri" panose="020F0502020204030204" pitchFamily="34" charset="0"/>
              </a:rPr>
              <a:t>Projects, Partnerships and Labour Market Programs</a:t>
            </a:r>
            <a:br>
              <a:rPr lang="en-CA" sz="3600" dirty="0">
                <a:latin typeface="Calibri" panose="020F0502020204030204" pitchFamily="34" charset="0"/>
                <a:cs typeface="Calibri" panose="020F0502020204030204" pitchFamily="34" charset="0"/>
              </a:rPr>
            </a:br>
            <a:r>
              <a:rPr lang="en-CA" sz="3600" dirty="0">
                <a:latin typeface="Calibri" panose="020F0502020204030204" pitchFamily="34" charset="0"/>
                <a:cs typeface="Calibri" panose="020F0502020204030204" pitchFamily="34" charset="0"/>
              </a:rPr>
              <a:t>2022-23/2023-2024</a:t>
            </a:r>
          </a:p>
        </p:txBody>
      </p:sp>
    </p:spTree>
    <p:extLst>
      <p:ext uri="{BB962C8B-B14F-4D97-AF65-F5344CB8AC3E}">
        <p14:creationId xmlns:p14="http://schemas.microsoft.com/office/powerpoint/2010/main" val="1381237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37D7-96A3-A640-AFF9-BC818210192B}"/>
              </a:ext>
            </a:extLst>
          </p:cNvPr>
          <p:cNvSpPr>
            <a:spLocks noGrp="1"/>
          </p:cNvSpPr>
          <p:nvPr>
            <p:ph type="title"/>
          </p:nvPr>
        </p:nvSpPr>
        <p:spPr>
          <a:xfrm>
            <a:off x="862871" y="261221"/>
            <a:ext cx="9986639" cy="1242460"/>
          </a:xfrm>
        </p:spPr>
        <p:txBody>
          <a:bodyPr>
            <a:normAutofit fontScale="90000"/>
          </a:bodyPr>
          <a:lstStyle/>
          <a:p>
            <a:pPr algn="ctr"/>
            <a:r>
              <a:rPr lang="en-US" dirty="0"/>
              <a:t>Research and Data Support Economic Development</a:t>
            </a:r>
          </a:p>
        </p:txBody>
      </p:sp>
      <p:sp>
        <p:nvSpPr>
          <p:cNvPr id="3" name="Content Placeholder 2">
            <a:extLst>
              <a:ext uri="{FF2B5EF4-FFF2-40B4-BE49-F238E27FC236}">
                <a16:creationId xmlns:a16="http://schemas.microsoft.com/office/drawing/2014/main" id="{95A57124-7449-E177-AB9E-23133BBDD534}"/>
              </a:ext>
            </a:extLst>
          </p:cNvPr>
          <p:cNvSpPr>
            <a:spLocks noGrp="1"/>
          </p:cNvSpPr>
          <p:nvPr>
            <p:ph idx="1"/>
          </p:nvPr>
        </p:nvSpPr>
        <p:spPr/>
        <p:txBody>
          <a:bodyPr/>
          <a:lstStyle/>
          <a:p>
            <a:pPr marL="0" indent="0">
              <a:buNone/>
            </a:pPr>
            <a:r>
              <a:rPr lang="en-US" dirty="0"/>
              <a:t>NSWPB has a large body of resources and data that would be beneficial to workforce development. </a:t>
            </a:r>
          </a:p>
          <a:p>
            <a:pPr>
              <a:buFontTx/>
              <a:buChar char="-"/>
            </a:pPr>
            <a:r>
              <a:rPr lang="en-US" dirty="0"/>
              <a:t>Strategic plans for community development</a:t>
            </a:r>
          </a:p>
          <a:p>
            <a:pPr>
              <a:buFontTx/>
              <a:buChar char="-"/>
            </a:pPr>
            <a:r>
              <a:rPr lang="en-US" dirty="0"/>
              <a:t>Support attraction of new industries and re-development of existing ones.</a:t>
            </a:r>
          </a:p>
          <a:p>
            <a:pPr>
              <a:buFontTx/>
              <a:buChar char="-"/>
            </a:pPr>
            <a:r>
              <a:rPr lang="en-US" dirty="0"/>
              <a:t>Gaps in the local labour forces skills and education.</a:t>
            </a:r>
          </a:p>
          <a:p>
            <a:pPr>
              <a:buFontTx/>
              <a:buChar char="-"/>
            </a:pPr>
            <a:r>
              <a:rPr lang="en-US" dirty="0"/>
              <a:t>Training needs or what investments are needed to strengthen local labour force. </a:t>
            </a:r>
          </a:p>
        </p:txBody>
      </p:sp>
    </p:spTree>
    <p:extLst>
      <p:ext uri="{BB962C8B-B14F-4D97-AF65-F5344CB8AC3E}">
        <p14:creationId xmlns:p14="http://schemas.microsoft.com/office/powerpoint/2010/main" val="237224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6A77FF-36E1-B81F-90EF-8991BA0E3803}"/>
              </a:ext>
            </a:extLst>
          </p:cNvPr>
          <p:cNvSpPr/>
          <p:nvPr/>
        </p:nvSpPr>
        <p:spPr>
          <a:xfrm>
            <a:off x="-440739" y="-234891"/>
            <a:ext cx="12806112" cy="71641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orbel Light"/>
              <a:ea typeface="+mn-ea"/>
              <a:cs typeface="+mn-cs"/>
            </a:endParaRPr>
          </a:p>
        </p:txBody>
      </p:sp>
      <p:pic>
        <p:nvPicPr>
          <p:cNvPr id="3" name="Picture 2" descr="A picture containing application&#10;&#10;Description automatically generated">
            <a:extLst>
              <a:ext uri="{FF2B5EF4-FFF2-40B4-BE49-F238E27FC236}">
                <a16:creationId xmlns:a16="http://schemas.microsoft.com/office/drawing/2014/main" id="{3FE1229A-D8F5-DE2B-E1A4-937EF55C9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39" y="-234891"/>
            <a:ext cx="12806112" cy="7203438"/>
          </a:xfrm>
          <a:prstGeom prst="rect">
            <a:avLst/>
          </a:prstGeom>
        </p:spPr>
      </p:pic>
    </p:spTree>
    <p:extLst>
      <p:ext uri="{BB962C8B-B14F-4D97-AF65-F5344CB8AC3E}">
        <p14:creationId xmlns:p14="http://schemas.microsoft.com/office/powerpoint/2010/main" val="399966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88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C66734-9C63-4EAD-AA7E-D0CAC8971C4A}"/>
              </a:ext>
            </a:extLst>
          </p:cNvPr>
          <p:cNvPicPr>
            <a:picLocks noChangeAspect="1"/>
          </p:cNvPicPr>
          <p:nvPr/>
        </p:nvPicPr>
        <p:blipFill rotWithShape="1">
          <a:blip r:embed="rId3"/>
          <a:srcRect l="2147" b="15219"/>
          <a:stretch/>
        </p:blipFill>
        <p:spPr>
          <a:xfrm>
            <a:off x="4847573" y="0"/>
            <a:ext cx="7344427" cy="6858000"/>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FB9B50BE-F827-4644-9498-C6D25EE6A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53" y="471405"/>
            <a:ext cx="4097720" cy="1435628"/>
          </a:xfrm>
          <a:prstGeom prst="rect">
            <a:avLst/>
          </a:prstGeom>
        </p:spPr>
      </p:pic>
      <p:sp>
        <p:nvSpPr>
          <p:cNvPr id="3" name="Subtitle 2">
            <a:extLst>
              <a:ext uri="{FF2B5EF4-FFF2-40B4-BE49-F238E27FC236}">
                <a16:creationId xmlns:a16="http://schemas.microsoft.com/office/drawing/2014/main" id="{89B5FCAA-A346-4B0C-9531-DD9E075AF172}"/>
              </a:ext>
            </a:extLst>
          </p:cNvPr>
          <p:cNvSpPr>
            <a:spLocks noGrp="1"/>
          </p:cNvSpPr>
          <p:nvPr>
            <p:ph type="subTitle" idx="1"/>
          </p:nvPr>
        </p:nvSpPr>
        <p:spPr>
          <a:xfrm>
            <a:off x="250415" y="2139620"/>
            <a:ext cx="6014822" cy="2134542"/>
          </a:xfrm>
        </p:spPr>
        <p:txBody>
          <a:bodyPr>
            <a:noAutofit/>
          </a:bodyPr>
          <a:lstStyle/>
          <a:p>
            <a:pPr algn="l">
              <a:lnSpc>
                <a:spcPct val="90000"/>
              </a:lnSpc>
              <a:spcAft>
                <a:spcPts val="600"/>
              </a:spcAft>
            </a:pPr>
            <a:r>
              <a:rPr lang="en-US" sz="2500" dirty="0">
                <a:solidFill>
                  <a:schemeClr val="bg1"/>
                </a:solidFill>
              </a:rPr>
              <a:t>Simple, yet highly effective networking program that helps local businesses and organizations connect with community newcomers and recent local and international graduates who are interested in starting and growing their careers. </a:t>
            </a:r>
          </a:p>
          <a:p>
            <a:pPr algn="l">
              <a:lnSpc>
                <a:spcPct val="90000"/>
              </a:lnSpc>
              <a:spcAft>
                <a:spcPts val="600"/>
              </a:spcAft>
            </a:pPr>
            <a:endParaRPr lang="en-US" sz="2500" dirty="0">
              <a:solidFill>
                <a:schemeClr val="bg1"/>
              </a:solidFill>
            </a:endParaRPr>
          </a:p>
        </p:txBody>
      </p:sp>
      <p:pic>
        <p:nvPicPr>
          <p:cNvPr id="4" name="Picture 3">
            <a:extLst>
              <a:ext uri="{FF2B5EF4-FFF2-40B4-BE49-F238E27FC236}">
                <a16:creationId xmlns:a16="http://schemas.microsoft.com/office/drawing/2014/main" id="{AA3DCD99-0B00-441B-A07B-F7201FD18D54}"/>
              </a:ext>
            </a:extLst>
          </p:cNvPr>
          <p:cNvPicPr>
            <a:picLocks noChangeAspect="1"/>
          </p:cNvPicPr>
          <p:nvPr/>
        </p:nvPicPr>
        <p:blipFill rotWithShape="1">
          <a:blip r:embed="rId5"/>
          <a:srcRect r="2945" b="11371"/>
          <a:stretch/>
        </p:blipFill>
        <p:spPr>
          <a:xfrm>
            <a:off x="1369453" y="5249694"/>
            <a:ext cx="9174649" cy="1425426"/>
          </a:xfrm>
          <a:prstGeom prst="roundRect">
            <a:avLst/>
          </a:prstGeom>
        </p:spPr>
      </p:pic>
    </p:spTree>
    <p:extLst>
      <p:ext uri="{BB962C8B-B14F-4D97-AF65-F5344CB8AC3E}">
        <p14:creationId xmlns:p14="http://schemas.microsoft.com/office/powerpoint/2010/main" val="143988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website&#10;&#10;Description automatically generated">
            <a:extLst>
              <a:ext uri="{FF2B5EF4-FFF2-40B4-BE49-F238E27FC236}">
                <a16:creationId xmlns:a16="http://schemas.microsoft.com/office/drawing/2014/main" id="{671E69B7-115F-4AC0-B8D7-1D6BC1CA46F5}"/>
              </a:ext>
            </a:extLst>
          </p:cNvPr>
          <p:cNvPicPr>
            <a:picLocks noChangeAspect="1"/>
          </p:cNvPicPr>
          <p:nvPr/>
        </p:nvPicPr>
        <p:blipFill rotWithShape="1">
          <a:blip r:embed="rId3">
            <a:extLst>
              <a:ext uri="{28A0092B-C50C-407E-A947-70E740481C1C}">
                <a14:useLocalDpi xmlns:a14="http://schemas.microsoft.com/office/drawing/2010/main" val="0"/>
              </a:ext>
            </a:extLst>
          </a:blip>
          <a:srcRect r="32890"/>
          <a:stretch/>
        </p:blipFill>
        <p:spPr>
          <a:xfrm>
            <a:off x="0" y="0"/>
            <a:ext cx="10383253" cy="6876433"/>
          </a:xfrm>
          <a:prstGeom prst="rect">
            <a:avLst/>
          </a:prstGeom>
        </p:spPr>
      </p:pic>
      <p:sp>
        <p:nvSpPr>
          <p:cNvPr id="5" name="Rectangle 4">
            <a:extLst>
              <a:ext uri="{FF2B5EF4-FFF2-40B4-BE49-F238E27FC236}">
                <a16:creationId xmlns:a16="http://schemas.microsoft.com/office/drawing/2014/main" id="{38C867BC-1B71-4903-9283-5D14D71FBAA0}"/>
              </a:ext>
            </a:extLst>
          </p:cNvPr>
          <p:cNvSpPr/>
          <p:nvPr/>
        </p:nvSpPr>
        <p:spPr>
          <a:xfrm>
            <a:off x="10383253" y="0"/>
            <a:ext cx="1808747" cy="6876432"/>
          </a:xfrm>
          <a:prstGeom prst="rect">
            <a:avLst/>
          </a:prstGeom>
          <a:solidFill>
            <a:srgbClr val="8DCB88"/>
          </a:solidFill>
          <a:ln>
            <a:solidFill>
              <a:srgbClr val="8DC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descr="Text&#10;&#10;Description automatically generated with medium confidence">
            <a:extLst>
              <a:ext uri="{FF2B5EF4-FFF2-40B4-BE49-F238E27FC236}">
                <a16:creationId xmlns:a16="http://schemas.microsoft.com/office/drawing/2014/main" id="{680BB4F3-57F1-4E33-AF9A-EA5A768E3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6694" y="1354574"/>
            <a:ext cx="2610651" cy="70427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5006ED18-5AF4-4C01-AE79-57EB35C41FD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83397" y="3797239"/>
            <a:ext cx="1935477" cy="852580"/>
          </a:xfrm>
          <a:prstGeom prst="rect">
            <a:avLst/>
          </a:prstGeom>
        </p:spPr>
      </p:pic>
      <p:pic>
        <p:nvPicPr>
          <p:cNvPr id="17" name="Picture 16" descr="Logo, company name&#10;&#10;Description automatically generated">
            <a:extLst>
              <a:ext uri="{FF2B5EF4-FFF2-40B4-BE49-F238E27FC236}">
                <a16:creationId xmlns:a16="http://schemas.microsoft.com/office/drawing/2014/main" id="{0B53B53D-F178-4CC1-87A7-8A98AEC72C1B}"/>
              </a:ext>
            </a:extLst>
          </p:cNvPr>
          <p:cNvPicPr>
            <a:picLocks noChangeAspect="1"/>
          </p:cNvPicPr>
          <p:nvPr/>
        </p:nvPicPr>
        <p:blipFill>
          <a:blip r:embed="rId6">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699443" y="5226943"/>
            <a:ext cx="2112707" cy="502309"/>
          </a:xfrm>
          <a:prstGeom prst="rect">
            <a:avLst/>
          </a:prstGeom>
        </p:spPr>
      </p:pic>
      <p:pic>
        <p:nvPicPr>
          <p:cNvPr id="19" name="Picture 18" descr="Text&#10;&#10;Description automatically generated with medium confidence">
            <a:extLst>
              <a:ext uri="{FF2B5EF4-FFF2-40B4-BE49-F238E27FC236}">
                <a16:creationId xmlns:a16="http://schemas.microsoft.com/office/drawing/2014/main" id="{7093483D-7A92-4343-8DFC-8D222734FC5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83794" y="2501755"/>
            <a:ext cx="2934684" cy="852579"/>
          </a:xfrm>
          <a:prstGeom prst="rect">
            <a:avLst/>
          </a:prstGeom>
        </p:spPr>
      </p:pic>
    </p:spTree>
    <p:extLst>
      <p:ext uri="{BB962C8B-B14F-4D97-AF65-F5344CB8AC3E}">
        <p14:creationId xmlns:p14="http://schemas.microsoft.com/office/powerpoint/2010/main" val="36920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A43F847-A1B7-4930-BF7B-4CB11E008B67}"/>
              </a:ext>
            </a:extLst>
          </p:cNvPr>
          <p:cNvSpPr txBox="1"/>
          <p:nvPr/>
        </p:nvSpPr>
        <p:spPr>
          <a:xfrm>
            <a:off x="428897" y="1742290"/>
            <a:ext cx="4735770" cy="5016758"/>
          </a:xfrm>
          <a:prstGeom prst="rect">
            <a:avLst/>
          </a:prstGeom>
          <a:noFill/>
        </p:spPr>
        <p:txBody>
          <a:bodyPr wrap="square" rtlCol="0">
            <a:spAutoFit/>
          </a:bodyPr>
          <a:lstStyle/>
          <a:p>
            <a:r>
              <a:rPr lang="en-US" sz="2400" dirty="0">
                <a:solidFill>
                  <a:srgbClr val="0A394C"/>
                </a:solidFill>
                <a:latin typeface="Apertura Rg" pitchFamily="50" charset="0"/>
              </a:rPr>
              <a:t>Northwest Connector contributes to talent retention by helping communities foster connections to:</a:t>
            </a:r>
          </a:p>
          <a:p>
            <a:endParaRPr lang="en-US" sz="2400" dirty="0">
              <a:solidFill>
                <a:srgbClr val="0A394C"/>
              </a:solidFill>
              <a:latin typeface="Apertura Rg" pitchFamily="50" charset="0"/>
            </a:endParaRPr>
          </a:p>
          <a:p>
            <a:pPr marL="457200" indent="-457200">
              <a:buFont typeface="Arial" panose="020B0604020202020204" pitchFamily="34" charset="0"/>
              <a:buChar char="•"/>
            </a:pPr>
            <a:r>
              <a:rPr lang="en-CA" sz="2400" dirty="0">
                <a:solidFill>
                  <a:srgbClr val="0A394C"/>
                </a:solidFill>
                <a:latin typeface="Apertura Rg" pitchFamily="50" charset="0"/>
              </a:rPr>
              <a:t>Settlement services</a:t>
            </a:r>
          </a:p>
          <a:p>
            <a:pPr marL="457200" indent="-457200">
              <a:buFont typeface="Arial" panose="020B0604020202020204" pitchFamily="34" charset="0"/>
              <a:buChar char="•"/>
            </a:pPr>
            <a:endParaRPr lang="en-CA" sz="2400" dirty="0">
              <a:solidFill>
                <a:srgbClr val="0A394C"/>
              </a:solidFill>
              <a:latin typeface="Apertura Rg" pitchFamily="50" charset="0"/>
            </a:endParaRPr>
          </a:p>
          <a:p>
            <a:pPr marL="457200" indent="-457200">
              <a:buFont typeface="Arial" panose="020B0604020202020204" pitchFamily="34" charset="0"/>
              <a:buChar char="•"/>
            </a:pPr>
            <a:r>
              <a:rPr lang="en-CA" sz="2400" dirty="0">
                <a:solidFill>
                  <a:srgbClr val="0A394C"/>
                </a:solidFill>
                <a:latin typeface="Apertura Rg" pitchFamily="50" charset="0"/>
              </a:rPr>
              <a:t>Meaningful employment opportunities</a:t>
            </a:r>
          </a:p>
          <a:p>
            <a:pPr marL="457200" indent="-457200">
              <a:buFont typeface="Arial" panose="020B0604020202020204" pitchFamily="34" charset="0"/>
              <a:buChar char="•"/>
            </a:pPr>
            <a:endParaRPr lang="en-CA" sz="2400" dirty="0">
              <a:solidFill>
                <a:srgbClr val="0A394C"/>
              </a:solidFill>
              <a:latin typeface="Apertura Rg" pitchFamily="50" charset="0"/>
            </a:endParaRPr>
          </a:p>
          <a:p>
            <a:pPr marL="457200" indent="-457200">
              <a:buFont typeface="Arial" panose="020B0604020202020204" pitchFamily="34" charset="0"/>
              <a:buChar char="•"/>
            </a:pPr>
            <a:r>
              <a:rPr lang="en-CA" sz="2400" dirty="0">
                <a:solidFill>
                  <a:srgbClr val="0A394C"/>
                </a:solidFill>
                <a:latin typeface="Apertura Rg" pitchFamily="50" charset="0"/>
              </a:rPr>
              <a:t>Welcoming people</a:t>
            </a:r>
            <a:endParaRPr lang="en-US" sz="2800" dirty="0">
              <a:solidFill>
                <a:srgbClr val="0A394C"/>
              </a:solidFill>
              <a:latin typeface="Apertura Rg" pitchFamily="50" charset="0"/>
            </a:endParaRPr>
          </a:p>
          <a:p>
            <a:pPr marL="457200" indent="-457200">
              <a:buFont typeface="Arial" panose="020B0604020202020204" pitchFamily="34" charset="0"/>
              <a:buChar char="•"/>
            </a:pPr>
            <a:endParaRPr lang="en-CA" sz="2800" dirty="0">
              <a:solidFill>
                <a:srgbClr val="0A394C"/>
              </a:solidFill>
              <a:latin typeface="Apertura Rg" pitchFamily="50" charset="0"/>
            </a:endParaRPr>
          </a:p>
          <a:p>
            <a:pPr marL="457200" indent="-457200">
              <a:buFont typeface="Arial" panose="020B0604020202020204" pitchFamily="34" charset="0"/>
              <a:buChar char="•"/>
            </a:pPr>
            <a:endParaRPr lang="en-CA" sz="2800" dirty="0">
              <a:solidFill>
                <a:srgbClr val="0A394C"/>
              </a:solidFill>
              <a:latin typeface="Apertura Rg" pitchFamily="50" charset="0"/>
            </a:endParaRPr>
          </a:p>
        </p:txBody>
      </p:sp>
      <p:sp>
        <p:nvSpPr>
          <p:cNvPr id="11" name="Title 1">
            <a:extLst>
              <a:ext uri="{FF2B5EF4-FFF2-40B4-BE49-F238E27FC236}">
                <a16:creationId xmlns:a16="http://schemas.microsoft.com/office/drawing/2014/main" id="{FA6FCDDB-FA50-45B8-9F35-E43399A97772}"/>
              </a:ext>
            </a:extLst>
          </p:cNvPr>
          <p:cNvSpPr>
            <a:spLocks noGrp="1"/>
          </p:cNvSpPr>
          <p:nvPr>
            <p:ph type="title"/>
          </p:nvPr>
        </p:nvSpPr>
        <p:spPr>
          <a:xfrm>
            <a:off x="428897" y="254121"/>
            <a:ext cx="10515600" cy="1325563"/>
          </a:xfrm>
        </p:spPr>
        <p:txBody>
          <a:bodyPr/>
          <a:lstStyle/>
          <a:p>
            <a:r>
              <a:rPr lang="en-US" b="1" dirty="0">
                <a:solidFill>
                  <a:srgbClr val="0A394C"/>
                </a:solidFill>
                <a:latin typeface="Apertura Rg" pitchFamily="50" charset="0"/>
              </a:rPr>
              <a:t>Talent Retention</a:t>
            </a:r>
            <a:endParaRPr lang="en-CA" b="1" dirty="0">
              <a:solidFill>
                <a:srgbClr val="0A394C"/>
              </a:solidFill>
              <a:latin typeface="Apertura Rg" pitchFamily="50" charset="0"/>
            </a:endParaRPr>
          </a:p>
        </p:txBody>
      </p:sp>
      <p:pic>
        <p:nvPicPr>
          <p:cNvPr id="13" name="Picture 12">
            <a:extLst>
              <a:ext uri="{FF2B5EF4-FFF2-40B4-BE49-F238E27FC236}">
                <a16:creationId xmlns:a16="http://schemas.microsoft.com/office/drawing/2014/main" id="{7DCDF709-564F-4386-8C3D-3CD084DF175C}"/>
              </a:ext>
            </a:extLst>
          </p:cNvPr>
          <p:cNvPicPr>
            <a:picLocks noChangeAspect="1"/>
          </p:cNvPicPr>
          <p:nvPr/>
        </p:nvPicPr>
        <p:blipFill>
          <a:blip r:embed="rId3"/>
          <a:stretch>
            <a:fillRect/>
          </a:stretch>
        </p:blipFill>
        <p:spPr>
          <a:xfrm>
            <a:off x="5382297" y="0"/>
            <a:ext cx="6809703" cy="6858000"/>
          </a:xfrm>
          <a:prstGeom prst="rect">
            <a:avLst/>
          </a:prstGeom>
        </p:spPr>
      </p:pic>
    </p:spTree>
    <p:extLst>
      <p:ext uri="{BB962C8B-B14F-4D97-AF65-F5344CB8AC3E}">
        <p14:creationId xmlns:p14="http://schemas.microsoft.com/office/powerpoint/2010/main" val="411905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8D1BB-F2A5-C963-F387-B13DD8D26505}"/>
              </a:ext>
            </a:extLst>
          </p:cNvPr>
          <p:cNvSpPr txBox="1"/>
          <p:nvPr/>
        </p:nvSpPr>
        <p:spPr>
          <a:xfrm>
            <a:off x="3050407" y="812925"/>
            <a:ext cx="6091186" cy="3785652"/>
          </a:xfrm>
          <a:prstGeom prst="rect">
            <a:avLst/>
          </a:prstGeom>
          <a:noFill/>
        </p:spPr>
        <p:txBody>
          <a:bodyPr wrap="square" lIns="91440" tIns="45720" rIns="91440" bIns="45720" rtlCol="0" anchor="t">
            <a:spAutoFit/>
          </a:bodyPr>
          <a:lstStyle/>
          <a:p>
            <a:pPr algn="ctr"/>
            <a:r>
              <a:rPr lang="en-US" sz="8000" b="1" dirty="0">
                <a:solidFill>
                  <a:srgbClr val="00577F"/>
                </a:solidFill>
                <a:latin typeface="+mj-lt"/>
              </a:rPr>
              <a:t>Thank you!</a:t>
            </a:r>
          </a:p>
          <a:p>
            <a:pPr algn="ctr"/>
            <a:r>
              <a:rPr lang="en-US" sz="8000" b="1" dirty="0">
                <a:solidFill>
                  <a:srgbClr val="00577F"/>
                </a:solidFill>
                <a:latin typeface="+mj-lt"/>
              </a:rPr>
              <a:t>Merci!</a:t>
            </a:r>
          </a:p>
          <a:p>
            <a:pPr algn="ctr"/>
            <a:r>
              <a:rPr lang="en-US" sz="8000" b="1" dirty="0">
                <a:solidFill>
                  <a:srgbClr val="00577F"/>
                </a:solidFill>
                <a:latin typeface="+mj-lt"/>
              </a:rPr>
              <a:t>Miigwetch!</a:t>
            </a:r>
            <a:endParaRPr lang="en-CA" sz="8000" b="1" dirty="0">
              <a:solidFill>
                <a:srgbClr val="00577F"/>
              </a:solidFill>
              <a:latin typeface="+mj-lt"/>
            </a:endParaRPr>
          </a:p>
        </p:txBody>
      </p:sp>
      <p:sp>
        <p:nvSpPr>
          <p:cNvPr id="3" name="TextBox 2">
            <a:extLst>
              <a:ext uri="{FF2B5EF4-FFF2-40B4-BE49-F238E27FC236}">
                <a16:creationId xmlns:a16="http://schemas.microsoft.com/office/drawing/2014/main" id="{EFF725E8-7368-7397-A089-3CB3AE09A7D1}"/>
              </a:ext>
            </a:extLst>
          </p:cNvPr>
          <p:cNvSpPr txBox="1"/>
          <p:nvPr/>
        </p:nvSpPr>
        <p:spPr>
          <a:xfrm>
            <a:off x="0" y="5574533"/>
            <a:ext cx="5127584" cy="923330"/>
          </a:xfrm>
          <a:prstGeom prst="rect">
            <a:avLst/>
          </a:prstGeom>
          <a:noFill/>
        </p:spPr>
        <p:txBody>
          <a:bodyPr wrap="square" lIns="91440" tIns="45720" rIns="91440" bIns="45720" rtlCol="0" anchor="t">
            <a:spAutoFit/>
          </a:bodyPr>
          <a:lstStyle/>
          <a:p>
            <a:pPr algn="ctr"/>
            <a:r>
              <a:rPr lang="en-US" sz="5400" b="1" dirty="0">
                <a:solidFill>
                  <a:srgbClr val="00577F"/>
                </a:solidFill>
                <a:latin typeface="+mj-lt"/>
              </a:rPr>
              <a:t>nswpb.ca</a:t>
            </a:r>
            <a:endParaRPr lang="en-CA" sz="5400" b="1" dirty="0">
              <a:solidFill>
                <a:srgbClr val="00577F"/>
              </a:solidFill>
              <a:latin typeface="+mj-lt"/>
            </a:endParaRPr>
          </a:p>
        </p:txBody>
      </p:sp>
    </p:spTree>
    <p:extLst>
      <p:ext uri="{BB962C8B-B14F-4D97-AF65-F5344CB8AC3E}">
        <p14:creationId xmlns:p14="http://schemas.microsoft.com/office/powerpoint/2010/main" val="237365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983D560-FB01-4598-3C82-77FF3A267081}"/>
              </a:ext>
            </a:extLst>
          </p:cNvPr>
          <p:cNvSpPr txBox="1">
            <a:spLocks/>
          </p:cNvSpPr>
          <p:nvPr/>
        </p:nvSpPr>
        <p:spPr>
          <a:xfrm>
            <a:off x="1981200" y="1091381"/>
            <a:ext cx="8229600" cy="26252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lgn="ctr">
              <a:lnSpc>
                <a:spcPct val="100000"/>
              </a:lnSpc>
              <a:spcBef>
                <a:spcPts val="600"/>
              </a:spcBef>
              <a:buFont typeface="Arial" panose="020B0604020202020204" pitchFamily="34" charset="0"/>
              <a:buNone/>
            </a:pPr>
            <a:r>
              <a:rPr lang="en-US" b="1" dirty="0">
                <a:solidFill>
                  <a:srgbClr val="00577F"/>
                </a:solidFill>
                <a:latin typeface="+mj-lt"/>
              </a:rPr>
              <a:t>Gary Christian</a:t>
            </a:r>
          </a:p>
          <a:p>
            <a:pPr marL="0" indent="0" algn="ctr">
              <a:lnSpc>
                <a:spcPct val="100000"/>
              </a:lnSpc>
              <a:spcBef>
                <a:spcPts val="600"/>
              </a:spcBef>
              <a:buFont typeface="Arial" panose="020B0604020202020204" pitchFamily="34" charset="0"/>
              <a:buNone/>
            </a:pPr>
            <a:r>
              <a:rPr lang="en-US" b="1" dirty="0">
                <a:solidFill>
                  <a:srgbClr val="00577F"/>
                </a:solidFill>
                <a:latin typeface="+mj-lt"/>
              </a:rPr>
              <a:t>Executive Director</a:t>
            </a:r>
          </a:p>
          <a:p>
            <a:pPr marL="0" indent="0" algn="ctr">
              <a:lnSpc>
                <a:spcPct val="100000"/>
              </a:lnSpc>
              <a:spcBef>
                <a:spcPts val="600"/>
              </a:spcBef>
              <a:buNone/>
            </a:pPr>
            <a:r>
              <a:rPr lang="en-US" b="1" dirty="0">
                <a:solidFill>
                  <a:srgbClr val="00577F"/>
                </a:solidFill>
                <a:latin typeface="+mj-lt"/>
              </a:rPr>
              <a:t>North Superior Workforce Planning Board</a:t>
            </a:r>
          </a:p>
          <a:p>
            <a:pPr marL="0" indent="0" algn="ctr">
              <a:lnSpc>
                <a:spcPct val="100000"/>
              </a:lnSpc>
              <a:spcBef>
                <a:spcPts val="600"/>
              </a:spcBef>
              <a:buNone/>
            </a:pPr>
            <a:r>
              <a:rPr lang="en-US" sz="2800" b="1" dirty="0">
                <a:solidFill>
                  <a:srgbClr val="00577F"/>
                </a:solidFill>
                <a:latin typeface="+mj-lt"/>
                <a:hlinkClick r:id="rId2"/>
              </a:rPr>
              <a:t>gchristian@nswpb</a:t>
            </a:r>
            <a:r>
              <a:rPr lang="en-US" sz="2800" b="1">
                <a:solidFill>
                  <a:srgbClr val="00577F"/>
                </a:solidFill>
                <a:latin typeface="+mj-lt"/>
                <a:hlinkClick r:id="rId2"/>
              </a:rPr>
              <a:t>.ca</a:t>
            </a:r>
            <a:r>
              <a:rPr lang="en-US" sz="2800" b="1">
                <a:solidFill>
                  <a:srgbClr val="00577F"/>
                </a:solidFill>
                <a:latin typeface="+mj-lt"/>
              </a:rPr>
              <a:t>  (807) 346-2943</a:t>
            </a:r>
            <a:endParaRPr lang="en-CA" sz="2800" b="1" dirty="0">
              <a:solidFill>
                <a:srgbClr val="00577F"/>
              </a:solidFill>
              <a:latin typeface="+mj-lt"/>
            </a:endParaRPr>
          </a:p>
          <a:p>
            <a:pPr marL="0" indent="0" algn="ctr">
              <a:lnSpc>
                <a:spcPct val="100000"/>
              </a:lnSpc>
              <a:spcBef>
                <a:spcPts val="600"/>
              </a:spcBef>
              <a:buFont typeface="Arial" panose="020B0604020202020204" pitchFamily="34" charset="0"/>
              <a:buNone/>
            </a:pPr>
            <a:endParaRPr lang="en-US" b="1" dirty="0">
              <a:solidFill>
                <a:srgbClr val="00577F"/>
              </a:solidFill>
              <a:latin typeface="+mj-lt"/>
            </a:endParaRPr>
          </a:p>
        </p:txBody>
      </p:sp>
      <p:sp>
        <p:nvSpPr>
          <p:cNvPr id="3" name="Title 1">
            <a:extLst>
              <a:ext uri="{FF2B5EF4-FFF2-40B4-BE49-F238E27FC236}">
                <a16:creationId xmlns:a16="http://schemas.microsoft.com/office/drawing/2014/main" id="{F2A552B5-66D0-49C7-B5D7-CAFE4A0DF28F}"/>
              </a:ext>
            </a:extLst>
          </p:cNvPr>
          <p:cNvSpPr txBox="1">
            <a:spLocks/>
          </p:cNvSpPr>
          <p:nvPr/>
        </p:nvSpPr>
        <p:spPr>
          <a:xfrm>
            <a:off x="1981200" y="561702"/>
            <a:ext cx="8229600" cy="11430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577F"/>
                </a:solidFill>
              </a:rPr>
              <a:t>Contact Information</a:t>
            </a:r>
          </a:p>
        </p:txBody>
      </p:sp>
      <p:sp>
        <p:nvSpPr>
          <p:cNvPr id="4" name="TextBox 3">
            <a:extLst>
              <a:ext uri="{FF2B5EF4-FFF2-40B4-BE49-F238E27FC236}">
                <a16:creationId xmlns:a16="http://schemas.microsoft.com/office/drawing/2014/main" id="{1A2EE7D5-8ACA-F0E7-890F-46F5172E59E6}"/>
              </a:ext>
            </a:extLst>
          </p:cNvPr>
          <p:cNvSpPr txBox="1"/>
          <p:nvPr/>
        </p:nvSpPr>
        <p:spPr>
          <a:xfrm>
            <a:off x="546844" y="4690682"/>
            <a:ext cx="8449670" cy="2000548"/>
          </a:xfrm>
          <a:prstGeom prst="rect">
            <a:avLst/>
          </a:prstGeom>
          <a:noFill/>
        </p:spPr>
        <p:txBody>
          <a:bodyPr wrap="square" lIns="91440" tIns="45720" rIns="91440" bIns="45720" rtlCol="0" anchor="t">
            <a:spAutoFit/>
          </a:bodyPr>
          <a:lstStyle/>
          <a:p>
            <a:r>
              <a:rPr lang="en-US" sz="2400" b="1" dirty="0">
                <a:solidFill>
                  <a:srgbClr val="00577F"/>
                </a:solidFill>
                <a:latin typeface="+mj-lt"/>
              </a:rPr>
              <a:t>Northwest Connector:</a:t>
            </a:r>
          </a:p>
          <a:p>
            <a:r>
              <a:rPr lang="en-US" sz="2400" b="1" dirty="0">
                <a:solidFill>
                  <a:srgbClr val="00577F"/>
                </a:solidFill>
                <a:latin typeface="+mj-lt"/>
              </a:rPr>
              <a:t>Shannon Costigan – Program Coordinator </a:t>
            </a:r>
            <a:r>
              <a:rPr lang="en-US" sz="2400" b="1" dirty="0">
                <a:solidFill>
                  <a:srgbClr val="00577F"/>
                </a:solidFill>
                <a:latin typeface="+mj-lt"/>
                <a:hlinkClick r:id="rId3"/>
              </a:rPr>
              <a:t>northwestconnector@nswpb.ca</a:t>
            </a:r>
            <a:endParaRPr lang="en-US" sz="2400" b="1" dirty="0">
              <a:solidFill>
                <a:srgbClr val="00577F"/>
              </a:solidFill>
              <a:latin typeface="+mj-lt"/>
            </a:endParaRPr>
          </a:p>
          <a:p>
            <a:r>
              <a:rPr lang="en-US" sz="2400" b="1" dirty="0">
                <a:solidFill>
                  <a:srgbClr val="00577F"/>
                </a:solidFill>
                <a:latin typeface="+mj-lt"/>
              </a:rPr>
              <a:t>(807) 631-4102 </a:t>
            </a:r>
            <a:endParaRPr lang="en-CA" sz="2400" b="1" dirty="0">
              <a:solidFill>
                <a:srgbClr val="00577F"/>
              </a:solidFill>
              <a:latin typeface="+mj-lt"/>
            </a:endParaRPr>
          </a:p>
          <a:p>
            <a:endParaRPr lang="en-CA" sz="2800" b="1" dirty="0">
              <a:solidFill>
                <a:srgbClr val="00577F"/>
              </a:solidFill>
              <a:latin typeface="+mj-lt"/>
            </a:endParaRPr>
          </a:p>
        </p:txBody>
      </p:sp>
    </p:spTree>
    <p:extLst>
      <p:ext uri="{BB962C8B-B14F-4D97-AF65-F5344CB8AC3E}">
        <p14:creationId xmlns:p14="http://schemas.microsoft.com/office/powerpoint/2010/main" val="98850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41BE-8DA2-860D-352A-F7E4D83BA532}"/>
              </a:ext>
            </a:extLst>
          </p:cNvPr>
          <p:cNvSpPr>
            <a:spLocks noGrp="1"/>
          </p:cNvSpPr>
          <p:nvPr>
            <p:ph type="title"/>
          </p:nvPr>
        </p:nvSpPr>
        <p:spPr>
          <a:xfrm>
            <a:off x="2508250" y="1933574"/>
            <a:ext cx="4915159" cy="808247"/>
          </a:xfrm>
        </p:spPr>
        <p:txBody>
          <a:bodyPr>
            <a:normAutofit/>
          </a:bodyPr>
          <a:lstStyle/>
          <a:p>
            <a:r>
              <a:rPr lang="en-US" sz="4000" dirty="0">
                <a:latin typeface="Calibri" panose="020F0502020204030204" pitchFamily="34" charset="0"/>
                <a:cs typeface="Calibri" panose="020F0502020204030204" pitchFamily="34" charset="0"/>
              </a:rPr>
              <a:t>Our Operating Area</a:t>
            </a:r>
            <a:endParaRPr lang="en-CA" sz="40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42394D19-5CC1-3C53-7194-D46238DBECA1}"/>
              </a:ext>
            </a:extLst>
          </p:cNvPr>
          <p:cNvSpPr>
            <a:spLocks noGrp="1"/>
          </p:cNvSpPr>
          <p:nvPr>
            <p:ph type="body" idx="1"/>
          </p:nvPr>
        </p:nvSpPr>
        <p:spPr>
          <a:xfrm>
            <a:off x="2508250" y="4172126"/>
            <a:ext cx="6600240" cy="808247"/>
          </a:xfrm>
        </p:spPr>
        <p:txBody>
          <a:bodyPr>
            <a:normAutofit fontScale="92500" lnSpcReduction="20000"/>
          </a:bodyPr>
          <a:lstStyle/>
          <a:p>
            <a:r>
              <a:rPr lang="en-US" dirty="0">
                <a:solidFill>
                  <a:schemeClr val="tx1"/>
                </a:solidFill>
                <a:latin typeface="Calibri" panose="020F0502020204030204" pitchFamily="34" charset="0"/>
                <a:cs typeface="Calibri" panose="020F0502020204030204" pitchFamily="34" charset="0"/>
              </a:rPr>
              <a:t>NSWPB is one of 26 workforce planning boards across Ontario that provide local information and solutions related to the labour force</a:t>
            </a:r>
            <a:r>
              <a:rPr lang="en-CA" dirty="0">
                <a:solidFill>
                  <a:schemeClr val="tx1"/>
                </a:solidFill>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cs typeface="Calibri" panose="020F0502020204030204" pitchFamily="34" charset="0"/>
            </a:endParaRPr>
          </a:p>
          <a:p>
            <a:endParaRPr lang="en-CA" dirty="0">
              <a:solidFill>
                <a:schemeClr val="tx1"/>
              </a:solidFill>
              <a:latin typeface="Apertura Rg" pitchFamily="50" charset="0"/>
            </a:endParaRPr>
          </a:p>
        </p:txBody>
      </p:sp>
      <p:pic>
        <p:nvPicPr>
          <p:cNvPr id="4" name="Picture 3">
            <a:extLst>
              <a:ext uri="{FF2B5EF4-FFF2-40B4-BE49-F238E27FC236}">
                <a16:creationId xmlns:a16="http://schemas.microsoft.com/office/drawing/2014/main" id="{DEC2EDBF-B70C-EAA8-FD75-CD7597854ED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96523" l="1592" r="97480"/>
                    </a14:imgEffect>
                  </a14:imgLayer>
                </a14:imgProps>
              </a:ext>
              <a:ext uri="{28A0092B-C50C-407E-A947-70E740481C1C}">
                <a14:useLocalDpi xmlns:a14="http://schemas.microsoft.com/office/drawing/2010/main" val="0"/>
              </a:ext>
            </a:extLst>
          </a:blip>
          <a:srcRect l="5170" t="2653" r="2937" b="3881"/>
          <a:stretch/>
        </p:blipFill>
        <p:spPr>
          <a:xfrm>
            <a:off x="6758280" y="672967"/>
            <a:ext cx="4915159" cy="4761829"/>
          </a:xfrm>
          <a:prstGeom prst="rect">
            <a:avLst/>
          </a:prstGeom>
        </p:spPr>
      </p:pic>
    </p:spTree>
    <p:extLst>
      <p:ext uri="{BB962C8B-B14F-4D97-AF65-F5344CB8AC3E}">
        <p14:creationId xmlns:p14="http://schemas.microsoft.com/office/powerpoint/2010/main" val="61835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67DA-0E36-D038-A0D9-D10C08E9CEC0}"/>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What We Stand For</a:t>
            </a:r>
            <a:endParaRPr lang="en-CA"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A72B38A-BB9C-08AF-8A08-D536E9666F1C}"/>
              </a:ext>
            </a:extLst>
          </p:cNvPr>
          <p:cNvSpPr>
            <a:spLocks noGrp="1"/>
          </p:cNvSpPr>
          <p:nvPr>
            <p:ph idx="1"/>
          </p:nvPr>
        </p:nvSpPr>
        <p:spPr/>
        <p:txBody>
          <a:bodyPr/>
          <a:lstStyle/>
          <a:p>
            <a:r>
              <a:rPr lang="en-US" sz="3200" dirty="0">
                <a:latin typeface="Calibri" panose="020F0502020204030204" pitchFamily="34" charset="0"/>
                <a:cs typeface="Calibri" panose="020F0502020204030204" pitchFamily="34" charset="0"/>
              </a:rPr>
              <a:t>Vision</a:t>
            </a:r>
          </a:p>
          <a:p>
            <a:pPr lvl="1"/>
            <a:r>
              <a:rPr lang="en-US" dirty="0">
                <a:latin typeface="Calibri" panose="020F0502020204030204" pitchFamily="34" charset="0"/>
                <a:cs typeface="Calibri" panose="020F0502020204030204" pitchFamily="34" charset="0"/>
              </a:rPr>
              <a:t>A strategically aligned labour force to meet demands across Northwestern Ontario.</a:t>
            </a:r>
          </a:p>
          <a:p>
            <a:r>
              <a:rPr lang="en-US" sz="3200" dirty="0">
                <a:latin typeface="Calibri" panose="020F0502020204030204" pitchFamily="34" charset="0"/>
                <a:cs typeface="Calibri" panose="020F0502020204030204" pitchFamily="34" charset="0"/>
              </a:rPr>
              <a:t>Mission</a:t>
            </a:r>
          </a:p>
          <a:p>
            <a:pPr lvl="1"/>
            <a:r>
              <a:rPr lang="en-US" dirty="0">
                <a:latin typeface="Calibri" panose="020F0502020204030204" pitchFamily="34" charset="0"/>
                <a:cs typeface="Calibri" panose="020F0502020204030204" pitchFamily="34" charset="0"/>
              </a:rPr>
              <a:t>Engaging community partners in leading collaborative workforce development planning.</a:t>
            </a:r>
          </a:p>
          <a:p>
            <a:r>
              <a:rPr lang="en-US" sz="3200" dirty="0">
                <a:latin typeface="Calibri" panose="020F0502020204030204" pitchFamily="34" charset="0"/>
                <a:cs typeface="Calibri" panose="020F0502020204030204" pitchFamily="34" charset="0"/>
              </a:rPr>
              <a:t>Mandate</a:t>
            </a:r>
          </a:p>
          <a:p>
            <a:pPr lvl="1"/>
            <a:r>
              <a:rPr lang="en-US" dirty="0">
                <a:latin typeface="Calibri" panose="020F0502020204030204" pitchFamily="34" charset="0"/>
                <a:cs typeface="Calibri" panose="020F0502020204030204" pitchFamily="34" charset="0"/>
              </a:rPr>
              <a:t>Leading in the creation of innovative labour market solutions</a:t>
            </a:r>
            <a:r>
              <a:rPr lang="en-US" dirty="0">
                <a:latin typeface="Apertura Rg" pitchFamily="50" charset="0"/>
              </a:rPr>
              <a:t>.</a:t>
            </a:r>
            <a:endParaRPr lang="en-CA" dirty="0">
              <a:latin typeface="Apertura Rg" pitchFamily="50" charset="0"/>
            </a:endParaRPr>
          </a:p>
          <a:p>
            <a:endParaRPr lang="en-CA" dirty="0"/>
          </a:p>
        </p:txBody>
      </p:sp>
    </p:spTree>
    <p:extLst>
      <p:ext uri="{BB962C8B-B14F-4D97-AF65-F5344CB8AC3E}">
        <p14:creationId xmlns:p14="http://schemas.microsoft.com/office/powerpoint/2010/main" val="109191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FD45-3C46-5926-43C8-329F0A1443D0}"/>
              </a:ext>
            </a:extLst>
          </p:cNvPr>
          <p:cNvSpPr>
            <a:spLocks noGrp="1"/>
          </p:cNvSpPr>
          <p:nvPr>
            <p:ph type="title"/>
          </p:nvPr>
        </p:nvSpPr>
        <p:spPr>
          <a:xfrm>
            <a:off x="1101200" y="261221"/>
            <a:ext cx="9986640" cy="1242460"/>
          </a:xfrm>
        </p:spPr>
        <p:txBody>
          <a:bodyPr>
            <a:normAutofit/>
          </a:bodyPr>
          <a:lstStyle/>
          <a:p>
            <a:pPr algn="ctr"/>
            <a:r>
              <a:rPr lang="en-US" sz="4000" dirty="0">
                <a:latin typeface="Calibri" panose="020F0502020204030204" pitchFamily="34" charset="0"/>
                <a:cs typeface="Calibri" panose="020F0502020204030204" pitchFamily="34" charset="0"/>
              </a:rPr>
              <a:t>Projects 2022-2023</a:t>
            </a:r>
            <a:endParaRPr lang="en-CA"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76B3A17-924A-DC57-5D7E-38CCE705C791}"/>
              </a:ext>
            </a:extLst>
          </p:cNvPr>
          <p:cNvSpPr>
            <a:spLocks noGrp="1"/>
          </p:cNvSpPr>
          <p:nvPr>
            <p:ph idx="1"/>
          </p:nvPr>
        </p:nvSpPr>
        <p:spPr>
          <a:xfrm>
            <a:off x="1101200" y="1796751"/>
            <a:ext cx="9986639" cy="3837202"/>
          </a:xfrm>
        </p:spPr>
        <p:txBody>
          <a:bodyPr/>
          <a:lstStyle/>
          <a:p>
            <a:r>
              <a:rPr lang="en-US" b="1" dirty="0">
                <a:latin typeface="Calibri" panose="020F0502020204030204" pitchFamily="34" charset="0"/>
                <a:cs typeface="Calibri" panose="020F0502020204030204" pitchFamily="34" charset="0"/>
              </a:rPr>
              <a:t>Local Labour Market Plan </a:t>
            </a:r>
            <a:r>
              <a:rPr lang="en-US" dirty="0">
                <a:latin typeface="Calibri" panose="020F0502020204030204" pitchFamily="34" charset="0"/>
                <a:cs typeface="Calibri" panose="020F0502020204030204" pitchFamily="34" charset="0"/>
              </a:rPr>
              <a:t>– Analysis of labour market data relevant to the District of Thunder Bay.</a:t>
            </a:r>
          </a:p>
          <a:p>
            <a:r>
              <a:rPr lang="en-US" dirty="0">
                <a:latin typeface="Calibri" panose="020F0502020204030204" pitchFamily="34" charset="0"/>
                <a:cs typeface="Calibri" panose="020F0502020204030204" pitchFamily="34" charset="0"/>
              </a:rPr>
              <a:t>Developed action plans to address workforce challenges.</a:t>
            </a:r>
          </a:p>
          <a:p>
            <a:r>
              <a:rPr lang="en-US" dirty="0">
                <a:latin typeface="Calibri" panose="020F0502020204030204" pitchFamily="34" charset="0"/>
                <a:cs typeface="Calibri" panose="020F0502020204030204" pitchFamily="34" charset="0"/>
              </a:rPr>
              <a:t>Key partnerships with service providers, stakeholders and partners. </a:t>
            </a:r>
          </a:p>
          <a:p>
            <a:r>
              <a:rPr lang="en-US" b="1" dirty="0">
                <a:latin typeface="Calibri" panose="020F0502020204030204" pitchFamily="34" charset="0"/>
                <a:cs typeface="Calibri" panose="020F0502020204030204" pitchFamily="34" charset="0"/>
              </a:rPr>
              <a:t>Digital Society </a:t>
            </a:r>
            <a:r>
              <a:rPr lang="en-US" dirty="0">
                <a:latin typeface="Calibri" panose="020F0502020204030204" pitchFamily="34" charset="0"/>
                <a:cs typeface="Calibri" panose="020F0502020204030204" pitchFamily="34" charset="0"/>
              </a:rPr>
              <a:t>– Understanding of digital ecosystem in Northwestern Ontario. Identified areas where digital gaps exist in both indigenous and non-indigenous communities.</a:t>
            </a:r>
          </a:p>
          <a:p>
            <a:endParaRPr lang="en-US" dirty="0">
              <a:latin typeface="Apertura Rg" pitchFamily="50" charset="0"/>
            </a:endParaRPr>
          </a:p>
          <a:p>
            <a:endParaRPr lang="en-CA" dirty="0">
              <a:latin typeface="Apertura Rg" pitchFamily="50" charset="0"/>
            </a:endParaRPr>
          </a:p>
        </p:txBody>
      </p:sp>
    </p:spTree>
    <p:extLst>
      <p:ext uri="{BB962C8B-B14F-4D97-AF65-F5344CB8AC3E}">
        <p14:creationId xmlns:p14="http://schemas.microsoft.com/office/powerpoint/2010/main" val="294021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B4FB-2391-7A79-7D4A-D5F87B431B42}"/>
              </a:ext>
            </a:extLst>
          </p:cNvPr>
          <p:cNvSpPr>
            <a:spLocks noGrp="1"/>
          </p:cNvSpPr>
          <p:nvPr>
            <p:ph type="title"/>
          </p:nvPr>
        </p:nvSpPr>
        <p:spPr/>
        <p:txBody>
          <a:bodyPr/>
          <a:lstStyle/>
          <a:p>
            <a:r>
              <a:rPr lang="en-US" dirty="0"/>
              <a:t> </a:t>
            </a:r>
            <a:endParaRPr lang="en-CA" dirty="0"/>
          </a:p>
        </p:txBody>
      </p:sp>
      <p:sp>
        <p:nvSpPr>
          <p:cNvPr id="4" name="TextBox 3">
            <a:extLst>
              <a:ext uri="{FF2B5EF4-FFF2-40B4-BE49-F238E27FC236}">
                <a16:creationId xmlns:a16="http://schemas.microsoft.com/office/drawing/2014/main" id="{4AC6A646-516F-8CA2-4322-E95C322878EB}"/>
              </a:ext>
            </a:extLst>
          </p:cNvPr>
          <p:cNvSpPr txBox="1"/>
          <p:nvPr/>
        </p:nvSpPr>
        <p:spPr>
          <a:xfrm>
            <a:off x="1216782" y="528508"/>
            <a:ext cx="9909585" cy="707886"/>
          </a:xfrm>
          <a:prstGeom prst="rect">
            <a:avLst/>
          </a:prstGeom>
          <a:noFill/>
        </p:spPr>
        <p:txBody>
          <a:bodyPr wrap="square">
            <a:spAutoFit/>
          </a:bodyPr>
          <a:lstStyle/>
          <a:p>
            <a:pPr algn="ctr"/>
            <a:r>
              <a:rPr lang="en-US" sz="4000" dirty="0">
                <a:solidFill>
                  <a:schemeClr val="bg1"/>
                </a:solidFill>
                <a:latin typeface="Calibri" panose="020F0502020204030204" pitchFamily="34" charset="0"/>
                <a:cs typeface="Calibri" panose="020F0502020204030204" pitchFamily="34" charset="0"/>
              </a:rPr>
              <a:t>Projects 2022-2023</a:t>
            </a:r>
          </a:p>
        </p:txBody>
      </p:sp>
      <p:sp>
        <p:nvSpPr>
          <p:cNvPr id="10" name="Content Placeholder 2">
            <a:extLst>
              <a:ext uri="{FF2B5EF4-FFF2-40B4-BE49-F238E27FC236}">
                <a16:creationId xmlns:a16="http://schemas.microsoft.com/office/drawing/2014/main" id="{3B8E3E3A-322E-42F5-3775-69403B9F8F70}"/>
              </a:ext>
            </a:extLst>
          </p:cNvPr>
          <p:cNvSpPr>
            <a:spLocks noGrp="1"/>
          </p:cNvSpPr>
          <p:nvPr>
            <p:ph idx="1"/>
          </p:nvPr>
        </p:nvSpPr>
        <p:spPr>
          <a:xfrm>
            <a:off x="1178256" y="1956273"/>
            <a:ext cx="9986639" cy="3837202"/>
          </a:xfrm>
        </p:spPr>
        <p:txBody>
          <a:bodyPr>
            <a:normAutofit/>
          </a:bodyPr>
          <a:lstStyle/>
          <a:p>
            <a:r>
              <a:rPr lang="en-US" sz="2400" b="1" dirty="0">
                <a:latin typeface="Calibri" panose="020F0502020204030204" pitchFamily="34" charset="0"/>
                <a:cs typeface="Calibri" panose="020F0502020204030204" pitchFamily="34" charset="0"/>
              </a:rPr>
              <a:t>Mining Support and Services Sector Needs </a:t>
            </a:r>
            <a:r>
              <a:rPr lang="en-US" sz="2400" dirty="0">
                <a:latin typeface="Calibri" panose="020F0502020204030204" pitchFamily="34" charset="0"/>
                <a:cs typeface="Calibri" panose="020F0502020204030204" pitchFamily="34" charset="0"/>
              </a:rPr>
              <a:t>– Administer and survey and research tool to collect information regarding current and future workforce needs. </a:t>
            </a:r>
          </a:p>
          <a:p>
            <a:r>
              <a:rPr lang="en-US" sz="2400" b="1" dirty="0">
                <a:latin typeface="Calibri" panose="020F0502020204030204" pitchFamily="34" charset="0"/>
                <a:cs typeface="Calibri" panose="020F0502020204030204" pitchFamily="34" charset="0"/>
              </a:rPr>
              <a:t>LBS Broader </a:t>
            </a:r>
            <a:r>
              <a:rPr lang="en-US" sz="2400" dirty="0">
                <a:latin typeface="Calibri" panose="020F0502020204030204" pitchFamily="34" charset="0"/>
                <a:cs typeface="Calibri" panose="020F0502020204030204" pitchFamily="34" charset="0"/>
              </a:rPr>
              <a:t>– Promotion of Skilled Trades and Workforce resources.  </a:t>
            </a:r>
          </a:p>
          <a:p>
            <a:r>
              <a:rPr lang="en-US" sz="2400" b="1" dirty="0">
                <a:latin typeface="Calibri" panose="020F0502020204030204" pitchFamily="34" charset="0"/>
                <a:cs typeface="Calibri" panose="020F0502020204030204" pitchFamily="34" charset="0"/>
              </a:rPr>
              <a:t>Wellness Pillars Report </a:t>
            </a:r>
            <a:r>
              <a:rPr lang="en-US" sz="2400"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Research and analysis of mental health and well-being indicators on the eight pillars of Wellness: physical, nutritional, mental, social, spiritual, intellectual, professional and community</a:t>
            </a:r>
          </a:p>
          <a:p>
            <a:r>
              <a:rPr lang="en-US" sz="2400" b="1" dirty="0">
                <a:latin typeface="Calibri" panose="020F0502020204030204" pitchFamily="34" charset="0"/>
                <a:cs typeface="Calibri" panose="020F0502020204030204" pitchFamily="34" charset="0"/>
              </a:rPr>
              <a:t>Talent Retention Project Phase 1 </a:t>
            </a:r>
            <a:r>
              <a:rPr lang="en-US" sz="2400" dirty="0">
                <a:latin typeface="Calibri" panose="020F0502020204030204" pitchFamily="34" charset="0"/>
                <a:cs typeface="Calibri" panose="020F0502020204030204" pitchFamily="34" charset="0"/>
              </a:rPr>
              <a:t>– Research into why international students are  leaving for work when there is a shortage of skilled and educated workers in NWO. </a:t>
            </a:r>
            <a:endParaRPr lang="en-US" b="1" dirty="0">
              <a:latin typeface="Apertura Rg" pitchFamily="50" charset="0"/>
            </a:endParaRPr>
          </a:p>
          <a:p>
            <a:endParaRPr lang="en-CA" dirty="0">
              <a:latin typeface="Apertura Rg" pitchFamily="50" charset="0"/>
            </a:endParaRPr>
          </a:p>
        </p:txBody>
      </p:sp>
    </p:spTree>
    <p:extLst>
      <p:ext uri="{BB962C8B-B14F-4D97-AF65-F5344CB8AC3E}">
        <p14:creationId xmlns:p14="http://schemas.microsoft.com/office/powerpoint/2010/main" val="56445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CF8F-4C28-4C8E-CDAB-6A78B83A4304}"/>
              </a:ext>
            </a:extLst>
          </p:cNvPr>
          <p:cNvSpPr>
            <a:spLocks noGrp="1"/>
          </p:cNvSpPr>
          <p:nvPr>
            <p:ph type="title"/>
          </p:nvPr>
        </p:nvSpPr>
        <p:spPr/>
        <p:txBody>
          <a:bodyPr/>
          <a:lstStyle/>
          <a:p>
            <a:pPr algn="ctr"/>
            <a:r>
              <a:rPr lang="en-US" dirty="0"/>
              <a:t>Partnerships 2022-23</a:t>
            </a:r>
          </a:p>
        </p:txBody>
      </p:sp>
      <p:sp>
        <p:nvSpPr>
          <p:cNvPr id="3" name="Content Placeholder 2">
            <a:extLst>
              <a:ext uri="{FF2B5EF4-FFF2-40B4-BE49-F238E27FC236}">
                <a16:creationId xmlns:a16="http://schemas.microsoft.com/office/drawing/2014/main" id="{75AEC737-AF2E-3C75-E9F3-6F9890B2015E}"/>
              </a:ext>
            </a:extLst>
          </p:cNvPr>
          <p:cNvSpPr>
            <a:spLocks noGrp="1"/>
          </p:cNvSpPr>
          <p:nvPr>
            <p:ph idx="1"/>
          </p:nvPr>
        </p:nvSpPr>
        <p:spPr>
          <a:xfrm>
            <a:off x="1172764" y="1885528"/>
            <a:ext cx="9986639" cy="3837202"/>
          </a:xfrm>
        </p:spPr>
        <p:txBody>
          <a:bodyPr>
            <a:normAutofit/>
          </a:bodyPr>
          <a:lstStyle/>
          <a:p>
            <a:r>
              <a:rPr lang="en-US" sz="1400" dirty="0"/>
              <a:t>Mining Corporations in NWO                                                                     Oskosh Machete-o-win</a:t>
            </a:r>
          </a:p>
          <a:p>
            <a:r>
              <a:rPr lang="en-US" sz="1400" dirty="0"/>
              <a:t>Forest Industry                                                                                              Lakehead District School Board</a:t>
            </a:r>
          </a:p>
          <a:p>
            <a:r>
              <a:rPr lang="en-US" sz="1400" dirty="0"/>
              <a:t>Ontario Hydro                                                                                               Thunder Bay District Catholic School Board</a:t>
            </a:r>
          </a:p>
          <a:p>
            <a:r>
              <a:rPr lang="en-US" sz="1400" dirty="0"/>
              <a:t>Thunder Bay Community Economic Development Corporation           Trade Unions</a:t>
            </a:r>
          </a:p>
          <a:p>
            <a:r>
              <a:rPr lang="en-US" sz="1400" dirty="0"/>
              <a:t>Thunder Bay Chamber of Commerce                                                        DSSABs</a:t>
            </a:r>
          </a:p>
          <a:p>
            <a:r>
              <a:rPr lang="en-US" sz="1400" dirty="0"/>
              <a:t>Northern Ontario Workforce Planning Boards                                         NEW</a:t>
            </a:r>
          </a:p>
          <a:p>
            <a:r>
              <a:rPr lang="en-US" sz="1400" dirty="0"/>
              <a:t>Lakehead University                                                                                     Thunder Bay District Municipalities</a:t>
            </a:r>
          </a:p>
          <a:p>
            <a:r>
              <a:rPr lang="en-US" sz="1400" dirty="0"/>
              <a:t>Confederation College                                                                                  North and remote First Nation Communities</a:t>
            </a:r>
          </a:p>
          <a:p>
            <a:r>
              <a:rPr lang="en-US" sz="1400" dirty="0"/>
              <a:t>Northern Policy Institute                                                                              Thunder Bay Multicultural Association</a:t>
            </a:r>
          </a:p>
          <a:p>
            <a:r>
              <a:rPr lang="en-US" sz="1400" dirty="0"/>
              <a:t>YES Employment Services                                                                            </a:t>
            </a:r>
          </a:p>
          <a:p>
            <a:r>
              <a:rPr lang="en-US" sz="1400" dirty="0"/>
              <a:t>Literacy North West</a:t>
            </a:r>
          </a:p>
          <a:p>
            <a:r>
              <a:rPr lang="en-US" sz="1400" dirty="0"/>
              <a:t>Boards of Education</a:t>
            </a:r>
          </a:p>
        </p:txBody>
      </p:sp>
    </p:spTree>
    <p:extLst>
      <p:ext uri="{BB962C8B-B14F-4D97-AF65-F5344CB8AC3E}">
        <p14:creationId xmlns:p14="http://schemas.microsoft.com/office/powerpoint/2010/main" val="2855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FD45-3C46-5926-43C8-329F0A1443D0}"/>
              </a:ext>
            </a:extLst>
          </p:cNvPr>
          <p:cNvSpPr>
            <a:spLocks noGrp="1"/>
          </p:cNvSpPr>
          <p:nvPr>
            <p:ph type="title"/>
          </p:nvPr>
        </p:nvSpPr>
        <p:spPr>
          <a:xfrm>
            <a:off x="1101200" y="261221"/>
            <a:ext cx="9986640" cy="1242460"/>
          </a:xfrm>
        </p:spPr>
        <p:txBody>
          <a:bodyPr>
            <a:normAutofit/>
          </a:bodyPr>
          <a:lstStyle/>
          <a:p>
            <a:pPr algn="ctr"/>
            <a:r>
              <a:rPr lang="en-US" sz="4000" dirty="0">
                <a:latin typeface="Calibri" panose="020F0502020204030204" pitchFamily="34" charset="0"/>
                <a:cs typeface="Calibri" panose="020F0502020204030204" pitchFamily="34" charset="0"/>
              </a:rPr>
              <a:t>Projects 2023-2024</a:t>
            </a:r>
            <a:endParaRPr lang="en-CA"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76B3A17-924A-DC57-5D7E-38CCE705C791}"/>
              </a:ext>
            </a:extLst>
          </p:cNvPr>
          <p:cNvSpPr>
            <a:spLocks noGrp="1"/>
          </p:cNvSpPr>
          <p:nvPr>
            <p:ph idx="1"/>
          </p:nvPr>
        </p:nvSpPr>
        <p:spPr>
          <a:xfrm>
            <a:off x="1101200" y="1796751"/>
            <a:ext cx="9986639" cy="3837202"/>
          </a:xfrm>
        </p:spPr>
        <p:txBody>
          <a:bodyPr>
            <a:normAutofit/>
          </a:bodyPr>
          <a:lstStyle/>
          <a:p>
            <a:r>
              <a:rPr lang="en-US" b="1" dirty="0">
                <a:latin typeface="Calibri" panose="020F0502020204030204" pitchFamily="34" charset="0"/>
                <a:cs typeface="Calibri" panose="020F0502020204030204" pitchFamily="34" charset="0"/>
              </a:rPr>
              <a:t>Local Labour Market Plan </a:t>
            </a:r>
            <a:r>
              <a:rPr lang="en-US" dirty="0">
                <a:latin typeface="Calibri" panose="020F0502020204030204" pitchFamily="34" charset="0"/>
                <a:cs typeface="Calibri" panose="020F0502020204030204" pitchFamily="34" charset="0"/>
              </a:rPr>
              <a:t>– Analysis of labour market data relevant to the District of Thunder Bay.</a:t>
            </a:r>
          </a:p>
          <a:p>
            <a:r>
              <a:rPr lang="en-US" dirty="0">
                <a:latin typeface="Calibri" panose="020F0502020204030204" pitchFamily="34" charset="0"/>
                <a:cs typeface="Calibri" panose="020F0502020204030204" pitchFamily="34" charset="0"/>
              </a:rPr>
              <a:t>Developed action plans to address workforce challenges.</a:t>
            </a:r>
          </a:p>
          <a:p>
            <a:r>
              <a:rPr lang="en-US" dirty="0">
                <a:latin typeface="Calibri" panose="020F0502020204030204" pitchFamily="34" charset="0"/>
                <a:cs typeface="Calibri" panose="020F0502020204030204" pitchFamily="34" charset="0"/>
              </a:rPr>
              <a:t>Key partnerships with service providers, stakeholders and partners. </a:t>
            </a:r>
          </a:p>
          <a:p>
            <a:r>
              <a:rPr lang="en-US" b="1" dirty="0">
                <a:latin typeface="Calibri" panose="020F0502020204030204" pitchFamily="34" charset="0"/>
                <a:cs typeface="Calibri" panose="020F0502020204030204" pitchFamily="34" charset="0"/>
              </a:rPr>
              <a:t>Digital Society </a:t>
            </a:r>
            <a:r>
              <a:rPr lang="en-US" dirty="0">
                <a:latin typeface="Calibri" panose="020F0502020204030204" pitchFamily="34" charset="0"/>
                <a:cs typeface="Calibri" panose="020F0502020204030204" pitchFamily="34" charset="0"/>
              </a:rPr>
              <a:t>–  Continuation of research and analysis of digital ecosystem in Northwestern Ontario. Identified areas where digital gaps exist in both indigenous and non-indigenous communities.</a:t>
            </a:r>
          </a:p>
          <a:p>
            <a:endParaRPr lang="en-US" dirty="0">
              <a:latin typeface="Apertura Rg" pitchFamily="50" charset="0"/>
            </a:endParaRPr>
          </a:p>
          <a:p>
            <a:endParaRPr lang="en-CA" dirty="0">
              <a:latin typeface="Apertura Rg" pitchFamily="50" charset="0"/>
            </a:endParaRPr>
          </a:p>
        </p:txBody>
      </p:sp>
    </p:spTree>
    <p:extLst>
      <p:ext uri="{BB962C8B-B14F-4D97-AF65-F5344CB8AC3E}">
        <p14:creationId xmlns:p14="http://schemas.microsoft.com/office/powerpoint/2010/main" val="207051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FD45-3C46-5926-43C8-329F0A1443D0}"/>
              </a:ext>
            </a:extLst>
          </p:cNvPr>
          <p:cNvSpPr>
            <a:spLocks noGrp="1"/>
          </p:cNvSpPr>
          <p:nvPr>
            <p:ph type="title"/>
          </p:nvPr>
        </p:nvSpPr>
        <p:spPr>
          <a:xfrm>
            <a:off x="1101200" y="261221"/>
            <a:ext cx="9986640" cy="1242460"/>
          </a:xfrm>
        </p:spPr>
        <p:txBody>
          <a:bodyPr>
            <a:normAutofit/>
          </a:bodyPr>
          <a:lstStyle/>
          <a:p>
            <a:pPr algn="ctr"/>
            <a:r>
              <a:rPr lang="en-US" sz="4000" dirty="0">
                <a:latin typeface="Calibri" panose="020F0502020204030204" pitchFamily="34" charset="0"/>
                <a:cs typeface="Calibri" panose="020F0502020204030204" pitchFamily="34" charset="0"/>
              </a:rPr>
              <a:t>Projects 2023-2024</a:t>
            </a:r>
            <a:endParaRPr lang="en-CA"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76B3A17-924A-DC57-5D7E-38CCE705C791}"/>
              </a:ext>
            </a:extLst>
          </p:cNvPr>
          <p:cNvSpPr>
            <a:spLocks noGrp="1"/>
          </p:cNvSpPr>
          <p:nvPr>
            <p:ph idx="1"/>
          </p:nvPr>
        </p:nvSpPr>
        <p:spPr>
          <a:xfrm>
            <a:off x="1101200" y="1796751"/>
            <a:ext cx="9986639" cy="3837202"/>
          </a:xfrm>
        </p:spPr>
        <p:txBody>
          <a:bodyPr>
            <a:normAutofit/>
          </a:bodyPr>
          <a:lstStyle/>
          <a:p>
            <a:r>
              <a:rPr lang="en-US" sz="2400" b="1" dirty="0">
                <a:latin typeface="Calibri" panose="020F0502020204030204" pitchFamily="34" charset="0"/>
                <a:cs typeface="Calibri" panose="020F0502020204030204" pitchFamily="34" charset="0"/>
              </a:rPr>
              <a:t>Transportation </a:t>
            </a:r>
            <a:r>
              <a:rPr lang="en-US" sz="2400" dirty="0">
                <a:latin typeface="Calibri" panose="020F0502020204030204" pitchFamily="34" charset="0"/>
                <a:cs typeface="Calibri" panose="020F0502020204030204" pitchFamily="34" charset="0"/>
              </a:rPr>
              <a:t>– Analysis of the importance and issues facing transportation (air, water, land and rail) in relation to indigenous and non-indigenous communities, the mining, forestry and energy sectors in the District of Thunder Bay.</a:t>
            </a:r>
          </a:p>
          <a:p>
            <a:r>
              <a:rPr lang="en-US" sz="2400" b="1" dirty="0">
                <a:latin typeface="Calibri" panose="020F0502020204030204" pitchFamily="34" charset="0"/>
                <a:cs typeface="Calibri" panose="020F0502020204030204" pitchFamily="34" charset="0"/>
              </a:rPr>
              <a:t>LBS Broader – </a:t>
            </a:r>
            <a:r>
              <a:rPr lang="en-US" sz="2400" dirty="0">
                <a:latin typeface="Calibri" panose="020F0502020204030204" pitchFamily="34" charset="0"/>
                <a:cs typeface="Calibri" panose="020F0502020204030204" pitchFamily="34" charset="0"/>
              </a:rPr>
              <a:t>Promotion of Skilled Trades and Workforce resources. </a:t>
            </a:r>
          </a:p>
          <a:p>
            <a:r>
              <a:rPr lang="en-US" sz="2400" b="1" dirty="0">
                <a:latin typeface="Calibri" panose="020F0502020204030204" pitchFamily="34" charset="0"/>
                <a:cs typeface="Calibri" panose="020F0502020204030204" pitchFamily="34" charset="0"/>
              </a:rPr>
              <a:t>Talent Retention Project Phase 2 </a:t>
            </a:r>
            <a:r>
              <a:rPr lang="en-US" sz="2400" dirty="0">
                <a:latin typeface="Calibri" panose="020F0502020204030204" pitchFamily="34" charset="0"/>
                <a:cs typeface="Calibri" panose="020F0502020204030204" pitchFamily="34" charset="0"/>
              </a:rPr>
              <a:t>– Research into development of internships and employment opportunities to retain internationally trained students.</a:t>
            </a:r>
          </a:p>
          <a:p>
            <a:r>
              <a:rPr lang="en-US" sz="2400" b="1" dirty="0">
                <a:latin typeface="Calibri" panose="020F0502020204030204" pitchFamily="34" charset="0"/>
                <a:cs typeface="Calibri" panose="020F0502020204030204" pitchFamily="34" charset="0"/>
              </a:rPr>
              <a:t>Skills Development/Demand (proposed) – </a:t>
            </a:r>
            <a:r>
              <a:rPr lang="en-US" sz="2400" dirty="0">
                <a:latin typeface="Calibri" panose="020F0502020204030204" pitchFamily="34" charset="0"/>
                <a:cs typeface="Calibri" panose="020F0502020204030204" pitchFamily="34" charset="0"/>
              </a:rPr>
              <a:t>Understanding how individual skills set match up to employer demands.</a:t>
            </a:r>
            <a:endParaRPr lang="en-US" sz="2400" b="1" dirty="0">
              <a:latin typeface="Calibri" panose="020F0502020204030204" pitchFamily="34" charset="0"/>
              <a:cs typeface="Calibri" panose="020F0502020204030204" pitchFamily="34" charset="0"/>
            </a:endParaRPr>
          </a:p>
          <a:p>
            <a:endParaRPr lang="en-US" dirty="0">
              <a:latin typeface="Apertura Rg" pitchFamily="50" charset="0"/>
            </a:endParaRPr>
          </a:p>
          <a:p>
            <a:endParaRPr lang="en-CA" dirty="0">
              <a:latin typeface="Apertura Rg" pitchFamily="50" charset="0"/>
            </a:endParaRPr>
          </a:p>
        </p:txBody>
      </p:sp>
    </p:spTree>
    <p:extLst>
      <p:ext uri="{BB962C8B-B14F-4D97-AF65-F5344CB8AC3E}">
        <p14:creationId xmlns:p14="http://schemas.microsoft.com/office/powerpoint/2010/main" val="225504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CF8F-4C28-4C8E-CDAB-6A78B83A4304}"/>
              </a:ext>
            </a:extLst>
          </p:cNvPr>
          <p:cNvSpPr>
            <a:spLocks noGrp="1"/>
          </p:cNvSpPr>
          <p:nvPr>
            <p:ph type="title"/>
          </p:nvPr>
        </p:nvSpPr>
        <p:spPr/>
        <p:txBody>
          <a:bodyPr/>
          <a:lstStyle/>
          <a:p>
            <a:pPr algn="ctr"/>
            <a:r>
              <a:rPr lang="en-US" dirty="0"/>
              <a:t>Partnerships 2023-24</a:t>
            </a:r>
          </a:p>
        </p:txBody>
      </p:sp>
      <p:sp>
        <p:nvSpPr>
          <p:cNvPr id="3" name="Content Placeholder 2">
            <a:extLst>
              <a:ext uri="{FF2B5EF4-FFF2-40B4-BE49-F238E27FC236}">
                <a16:creationId xmlns:a16="http://schemas.microsoft.com/office/drawing/2014/main" id="{75AEC737-AF2E-3C75-E9F3-6F9890B2015E}"/>
              </a:ext>
            </a:extLst>
          </p:cNvPr>
          <p:cNvSpPr>
            <a:spLocks noGrp="1"/>
          </p:cNvSpPr>
          <p:nvPr>
            <p:ph idx="1"/>
          </p:nvPr>
        </p:nvSpPr>
        <p:spPr>
          <a:xfrm>
            <a:off x="1172764" y="1885528"/>
            <a:ext cx="9986639" cy="3837202"/>
          </a:xfrm>
        </p:spPr>
        <p:txBody>
          <a:bodyPr>
            <a:normAutofit/>
          </a:bodyPr>
          <a:lstStyle/>
          <a:p>
            <a:r>
              <a:rPr lang="en-US" sz="1400" dirty="0"/>
              <a:t>Mining Corporations in NWO                                                                     Oskosh Machete-o-win</a:t>
            </a:r>
          </a:p>
          <a:p>
            <a:r>
              <a:rPr lang="en-US" sz="1400" dirty="0"/>
              <a:t>Forest Industry                                                                                              Lakehead District School Board</a:t>
            </a:r>
          </a:p>
          <a:p>
            <a:r>
              <a:rPr lang="en-US" sz="1400" dirty="0"/>
              <a:t>Ontario Hydro                                                                                               Thunder Bay District Catholic School Board</a:t>
            </a:r>
          </a:p>
          <a:p>
            <a:r>
              <a:rPr lang="en-US" sz="1400" dirty="0"/>
              <a:t>Thunder Bay Community Economic Development Corporation         Trade Unions</a:t>
            </a:r>
          </a:p>
          <a:p>
            <a:r>
              <a:rPr lang="en-US" sz="1400" dirty="0"/>
              <a:t>Thunder Bay Chamber of Commerce                                                       DSSABs</a:t>
            </a:r>
          </a:p>
          <a:p>
            <a:r>
              <a:rPr lang="en-US" sz="1400" dirty="0"/>
              <a:t>Northern Ontario Workforce Planning Boards                                        NEW</a:t>
            </a:r>
          </a:p>
          <a:p>
            <a:r>
              <a:rPr lang="en-US" sz="1400" dirty="0"/>
              <a:t>Lakehead University                                                                                     Thunder Bay District Municipalities</a:t>
            </a:r>
          </a:p>
          <a:p>
            <a:r>
              <a:rPr lang="en-US" sz="1400" dirty="0"/>
              <a:t>Confederation College                                                                                  North and remote First Nation Communities</a:t>
            </a:r>
          </a:p>
          <a:p>
            <a:r>
              <a:rPr lang="en-US" sz="1400" dirty="0"/>
              <a:t>Northern Policy Institute                                                                              Thunder Bay Multicultural Association</a:t>
            </a:r>
          </a:p>
          <a:p>
            <a:r>
              <a:rPr lang="en-US" sz="1400" dirty="0"/>
              <a:t>YES Employment Services                                                                            Workforce Planning Boards                   </a:t>
            </a:r>
          </a:p>
          <a:p>
            <a:r>
              <a:rPr lang="en-US" sz="1400" dirty="0"/>
              <a:t>Literacy North West</a:t>
            </a:r>
          </a:p>
          <a:p>
            <a:r>
              <a:rPr lang="en-US" sz="1400" dirty="0"/>
              <a:t>Boards of Education</a:t>
            </a:r>
          </a:p>
        </p:txBody>
      </p:sp>
    </p:spTree>
    <p:extLst>
      <p:ext uri="{BB962C8B-B14F-4D97-AF65-F5344CB8AC3E}">
        <p14:creationId xmlns:p14="http://schemas.microsoft.com/office/powerpoint/2010/main" val="1596926659"/>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pertura Md"/>
        <a:ea typeface=""/>
        <a:cs typeface=""/>
      </a:majorFont>
      <a:minorFont>
        <a:latin typeface="Apertur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PB Powerpoint Presentation Template Update" id="{F03FC596-DB13-4B22-9194-E60221F0BEB6}" vid="{63820587-BD7A-4C1E-90C0-0322C54E0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9690C6B9A9904495E25C1EDFBDA7B9" ma:contentTypeVersion="14" ma:contentTypeDescription="Create a new document." ma:contentTypeScope="" ma:versionID="2c1a0e21c3b473afafcc2ca5822491c2">
  <xsd:schema xmlns:xsd="http://www.w3.org/2001/XMLSchema" xmlns:xs="http://www.w3.org/2001/XMLSchema" xmlns:p="http://schemas.microsoft.com/office/2006/metadata/properties" xmlns:ns2="ced51a1e-f618-4bc2-b89b-254031cfa5ba" xmlns:ns3="a8a90e3d-b3e0-4c71-8dca-9059d4185f60" targetNamespace="http://schemas.microsoft.com/office/2006/metadata/properties" ma:root="true" ma:fieldsID="e8e797f7f2daaca4be159416ac523ab7" ns2:_="" ns3:_="">
    <xsd:import namespace="ced51a1e-f618-4bc2-b89b-254031cfa5ba"/>
    <xsd:import namespace="a8a90e3d-b3e0-4c71-8dca-9059d4185f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51a1e-f618-4bc2-b89b-254031cfa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b2e9b6-0983-45db-9c99-369ba6ca84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90e3d-b3e0-4c71-8dca-9059d4185f6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386df6f-fc65-4352-be12-3be66bbef6bb}" ma:internalName="TaxCatchAll" ma:showField="CatchAllData" ma:web="a8a90e3d-b3e0-4c71-8dca-9059d4185f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24E97B-8F9F-4B35-8E43-F7D0DA5313BC}">
  <ds:schemaRefs>
    <ds:schemaRef ds:uri="a8a90e3d-b3e0-4c71-8dca-9059d4185f60"/>
    <ds:schemaRef ds:uri="ced51a1e-f618-4bc2-b89b-254031cfa5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0A4CB8-9107-47F7-9ECD-31EA8DC255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NSWPB Powerpoint Presentation Template Update</Template>
  <TotalTime>4979</TotalTime>
  <Words>1426</Words>
  <Application>Microsoft Office PowerPoint</Application>
  <PresentationFormat>Widescreen</PresentationFormat>
  <Paragraphs>135</Paragraphs>
  <Slides>16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Apertura Md</vt:lpstr>
      <vt:lpstr>Apertura Rg</vt:lpstr>
      <vt:lpstr>Arial</vt:lpstr>
      <vt:lpstr>Calibri</vt:lpstr>
      <vt:lpstr>Calibri Light</vt:lpstr>
      <vt:lpstr>Corbel Light</vt:lpstr>
      <vt:lpstr>Office Theme</vt:lpstr>
      <vt:lpstr>Office Theme</vt:lpstr>
      <vt:lpstr>   North Superior Planning Board Projects, Partnerships and Labour Market Programs 2022-23/2023-2024</vt:lpstr>
      <vt:lpstr>Our Operating Area</vt:lpstr>
      <vt:lpstr>What We Stand For</vt:lpstr>
      <vt:lpstr>Projects 2022-2023</vt:lpstr>
      <vt:lpstr> </vt:lpstr>
      <vt:lpstr>Partnerships 2022-23</vt:lpstr>
      <vt:lpstr>Projects 2023-2024</vt:lpstr>
      <vt:lpstr>Projects 2023-2024</vt:lpstr>
      <vt:lpstr>Partnerships 2023-24</vt:lpstr>
      <vt:lpstr>Research and Data Support Economic Development</vt:lpstr>
      <vt:lpstr>PowerPoint Presentation</vt:lpstr>
      <vt:lpstr>PowerPoint Presentation</vt:lpstr>
      <vt:lpstr>PowerPoint Presentation</vt:lpstr>
      <vt:lpstr>Talent Retention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Market Information 2022-23</dc:title>
  <dc:creator>Jaegar Angell</dc:creator>
  <cp:lastModifiedBy>Kristen Oliver</cp:lastModifiedBy>
  <cp:revision>7</cp:revision>
  <cp:lastPrinted>2023-03-21T15:57:27Z</cp:lastPrinted>
  <dcterms:created xsi:type="dcterms:W3CDTF">2022-10-31T13:07:32Z</dcterms:created>
  <dcterms:modified xsi:type="dcterms:W3CDTF">2023-05-17T15:20:39Z</dcterms:modified>
</cp:coreProperties>
</file>