
<file path=[Content_Types].xml><?xml version="1.0" encoding="utf-8"?>
<Types xmlns="http://schemas.openxmlformats.org/package/2006/content-types">
  <Default Extension="emf" ContentType="image/x-emf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76" r:id="rId4"/>
    <p:sldId id="281" r:id="rId5"/>
    <p:sldId id="285" r:id="rId6"/>
    <p:sldId id="277" r:id="rId7"/>
    <p:sldId id="279" r:id="rId8"/>
    <p:sldId id="280" r:id="rId9"/>
    <p:sldId id="282" r:id="rId10"/>
    <p:sldId id="283" r:id="rId11"/>
    <p:sldId id="261" r:id="rId12"/>
    <p:sldId id="275" r:id="rId13"/>
    <p:sldId id="266" r:id="rId14"/>
    <p:sldId id="284" r:id="rId15"/>
    <p:sldId id="273" r:id="rId16"/>
    <p:sldId id="274" r:id="rId17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5E6596-0B7B-4D0E-8B1F-DB2E7682CB0E}" v="830" dt="2024-04-25T21:22:24.69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35" autoAdjust="0"/>
  </p:normalViewPr>
  <p:slideViewPr>
    <p:cSldViewPr>
      <p:cViewPr varScale="1">
        <p:scale>
          <a:sx n="60" d="100"/>
          <a:sy n="60" d="100"/>
        </p:scale>
        <p:origin x="524" y="44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ry Christian" userId="3341313e-2846-4f02-81ab-77d3f93c8cd7" providerId="ADAL" clId="{6C5E6596-0B7B-4D0E-8B1F-DB2E7682CB0E}"/>
    <pc:docChg chg="undo custSel delSld modSld sldOrd">
      <pc:chgData name="Gary Christian" userId="3341313e-2846-4f02-81ab-77d3f93c8cd7" providerId="ADAL" clId="{6C5E6596-0B7B-4D0E-8B1F-DB2E7682CB0E}" dt="2024-04-25T21:22:24.668" v="2109"/>
      <pc:docMkLst>
        <pc:docMk/>
      </pc:docMkLst>
      <pc:sldChg chg="modSp">
        <pc:chgData name="Gary Christian" userId="3341313e-2846-4f02-81ab-77d3f93c8cd7" providerId="ADAL" clId="{6C5E6596-0B7B-4D0E-8B1F-DB2E7682CB0E}" dt="2024-04-25T21:22:24.668" v="2109"/>
        <pc:sldMkLst>
          <pc:docMk/>
          <pc:sldMk cId="0" sldId="257"/>
        </pc:sldMkLst>
        <pc:graphicFrameChg chg="mod">
          <ac:chgData name="Gary Christian" userId="3341313e-2846-4f02-81ab-77d3f93c8cd7" providerId="ADAL" clId="{6C5E6596-0B7B-4D0E-8B1F-DB2E7682CB0E}" dt="2024-04-25T21:22:24.668" v="2109"/>
          <ac:graphicFrameMkLst>
            <pc:docMk/>
            <pc:sldMk cId="0" sldId="257"/>
            <ac:graphicFrameMk id="10" creationId="{AE480B75-C88A-FD08-96C9-C48A72D6E5BB}"/>
          </ac:graphicFrameMkLst>
        </pc:graphicFrameChg>
      </pc:sldChg>
      <pc:sldChg chg="modSp mod ord">
        <pc:chgData name="Gary Christian" userId="3341313e-2846-4f02-81ab-77d3f93c8cd7" providerId="ADAL" clId="{6C5E6596-0B7B-4D0E-8B1F-DB2E7682CB0E}" dt="2024-04-24T19:32:16.097" v="1172"/>
        <pc:sldMkLst>
          <pc:docMk/>
          <pc:sldMk cId="722427415" sldId="275"/>
        </pc:sldMkLst>
        <pc:spChg chg="mod">
          <ac:chgData name="Gary Christian" userId="3341313e-2846-4f02-81ab-77d3f93c8cd7" providerId="ADAL" clId="{6C5E6596-0B7B-4D0E-8B1F-DB2E7682CB0E}" dt="2024-04-24T13:19:04.507" v="170" actId="207"/>
          <ac:spMkLst>
            <pc:docMk/>
            <pc:sldMk cId="722427415" sldId="275"/>
            <ac:spMk id="2" creationId="{38491DEC-20AB-1555-61BE-DF6673FCD87B}"/>
          </ac:spMkLst>
        </pc:spChg>
        <pc:spChg chg="mod">
          <ac:chgData name="Gary Christian" userId="3341313e-2846-4f02-81ab-77d3f93c8cd7" providerId="ADAL" clId="{6C5E6596-0B7B-4D0E-8B1F-DB2E7682CB0E}" dt="2024-04-24T13:14:06.004" v="79" actId="20577"/>
          <ac:spMkLst>
            <pc:docMk/>
            <pc:sldMk cId="722427415" sldId="275"/>
            <ac:spMk id="20" creationId="{52D6206F-DF58-E8A4-2D3C-95680044DA8B}"/>
          </ac:spMkLst>
        </pc:spChg>
      </pc:sldChg>
      <pc:sldChg chg="modSp mod">
        <pc:chgData name="Gary Christian" userId="3341313e-2846-4f02-81ab-77d3f93c8cd7" providerId="ADAL" clId="{6C5E6596-0B7B-4D0E-8B1F-DB2E7682CB0E}" dt="2024-04-24T19:30:20.045" v="1170" actId="14100"/>
        <pc:sldMkLst>
          <pc:docMk/>
          <pc:sldMk cId="339566319" sldId="276"/>
        </pc:sldMkLst>
        <pc:spChg chg="mod">
          <ac:chgData name="Gary Christian" userId="3341313e-2846-4f02-81ab-77d3f93c8cd7" providerId="ADAL" clId="{6C5E6596-0B7B-4D0E-8B1F-DB2E7682CB0E}" dt="2024-04-24T19:30:20.045" v="1170" actId="14100"/>
          <ac:spMkLst>
            <pc:docMk/>
            <pc:sldMk cId="339566319" sldId="276"/>
            <ac:spMk id="2" creationId="{D9E4603B-0916-9D71-4F0B-C47970433BDC}"/>
          </ac:spMkLst>
        </pc:spChg>
      </pc:sldChg>
      <pc:sldChg chg="modSp mod">
        <pc:chgData name="Gary Christian" userId="3341313e-2846-4f02-81ab-77d3f93c8cd7" providerId="ADAL" clId="{6C5E6596-0B7B-4D0E-8B1F-DB2E7682CB0E}" dt="2024-04-24T20:01:44.468" v="1579" actId="20577"/>
        <pc:sldMkLst>
          <pc:docMk/>
          <pc:sldMk cId="57653723" sldId="277"/>
        </pc:sldMkLst>
        <pc:spChg chg="mod">
          <ac:chgData name="Gary Christian" userId="3341313e-2846-4f02-81ab-77d3f93c8cd7" providerId="ADAL" clId="{6C5E6596-0B7B-4D0E-8B1F-DB2E7682CB0E}" dt="2024-04-24T13:28:48.786" v="308" actId="207"/>
          <ac:spMkLst>
            <pc:docMk/>
            <pc:sldMk cId="57653723" sldId="277"/>
            <ac:spMk id="2" creationId="{6F3BDAEC-4ED4-92D1-5FB4-08481DAEA102}"/>
          </ac:spMkLst>
        </pc:spChg>
        <pc:spChg chg="mod">
          <ac:chgData name="Gary Christian" userId="3341313e-2846-4f02-81ab-77d3f93c8cd7" providerId="ADAL" clId="{6C5E6596-0B7B-4D0E-8B1F-DB2E7682CB0E}" dt="2024-04-24T20:01:44.468" v="1579" actId="20577"/>
          <ac:spMkLst>
            <pc:docMk/>
            <pc:sldMk cId="57653723" sldId="277"/>
            <ac:spMk id="6" creationId="{8E31BE5D-D428-40EE-2AD7-9AE914FA1838}"/>
          </ac:spMkLst>
        </pc:spChg>
        <pc:spChg chg="mod">
          <ac:chgData name="Gary Christian" userId="3341313e-2846-4f02-81ab-77d3f93c8cd7" providerId="ADAL" clId="{6C5E6596-0B7B-4D0E-8B1F-DB2E7682CB0E}" dt="2024-04-24T20:00:30.221" v="1575" actId="1076"/>
          <ac:spMkLst>
            <pc:docMk/>
            <pc:sldMk cId="57653723" sldId="277"/>
            <ac:spMk id="47" creationId="{D476E5D1-2B44-CF0F-8213-08CA45BAFCD0}"/>
          </ac:spMkLst>
        </pc:spChg>
        <pc:spChg chg="mod">
          <ac:chgData name="Gary Christian" userId="3341313e-2846-4f02-81ab-77d3f93c8cd7" providerId="ADAL" clId="{6C5E6596-0B7B-4D0E-8B1F-DB2E7682CB0E}" dt="2024-04-24T20:00:19.274" v="1573" actId="1076"/>
          <ac:spMkLst>
            <pc:docMk/>
            <pc:sldMk cId="57653723" sldId="277"/>
            <ac:spMk id="53" creationId="{681DE536-39E0-EBF4-3614-3BD741F18EC5}"/>
          </ac:spMkLst>
        </pc:spChg>
      </pc:sldChg>
      <pc:sldChg chg="del">
        <pc:chgData name="Gary Christian" userId="3341313e-2846-4f02-81ab-77d3f93c8cd7" providerId="ADAL" clId="{6C5E6596-0B7B-4D0E-8B1F-DB2E7682CB0E}" dt="2024-04-24T03:16:48.461" v="0" actId="2696"/>
        <pc:sldMkLst>
          <pc:docMk/>
          <pc:sldMk cId="272574972" sldId="278"/>
        </pc:sldMkLst>
      </pc:sldChg>
      <pc:sldChg chg="addSp delSp modSp mod delAnim modAnim">
        <pc:chgData name="Gary Christian" userId="3341313e-2846-4f02-81ab-77d3f93c8cd7" providerId="ADAL" clId="{6C5E6596-0B7B-4D0E-8B1F-DB2E7682CB0E}" dt="2024-04-25T13:25:54.733" v="2020" actId="255"/>
        <pc:sldMkLst>
          <pc:docMk/>
          <pc:sldMk cId="3619015418" sldId="280"/>
        </pc:sldMkLst>
        <pc:spChg chg="mod">
          <ac:chgData name="Gary Christian" userId="3341313e-2846-4f02-81ab-77d3f93c8cd7" providerId="ADAL" clId="{6C5E6596-0B7B-4D0E-8B1F-DB2E7682CB0E}" dt="2024-04-24T19:28:29.525" v="1169" actId="14100"/>
          <ac:spMkLst>
            <pc:docMk/>
            <pc:sldMk cId="3619015418" sldId="280"/>
            <ac:spMk id="3" creationId="{433377CA-1447-8B25-E391-F9244B237FEB}"/>
          </ac:spMkLst>
        </pc:spChg>
        <pc:spChg chg="mod">
          <ac:chgData name="Gary Christian" userId="3341313e-2846-4f02-81ab-77d3f93c8cd7" providerId="ADAL" clId="{6C5E6596-0B7B-4D0E-8B1F-DB2E7682CB0E}" dt="2024-04-24T19:18:08.786" v="1023" actId="1076"/>
          <ac:spMkLst>
            <pc:docMk/>
            <pc:sldMk cId="3619015418" sldId="280"/>
            <ac:spMk id="5" creationId="{95548532-660E-AAEB-32CB-7F758DA38B55}"/>
          </ac:spMkLst>
        </pc:spChg>
        <pc:spChg chg="add del mod">
          <ac:chgData name="Gary Christian" userId="3341313e-2846-4f02-81ab-77d3f93c8cd7" providerId="ADAL" clId="{6C5E6596-0B7B-4D0E-8B1F-DB2E7682CB0E}" dt="2024-04-24T13:50:56.691" v="340"/>
          <ac:spMkLst>
            <pc:docMk/>
            <pc:sldMk cId="3619015418" sldId="280"/>
            <ac:spMk id="6" creationId="{374E3C2A-D1F4-48ED-2861-055A6AF36DA4}"/>
          </ac:spMkLst>
        </pc:spChg>
        <pc:spChg chg="add mod">
          <ac:chgData name="Gary Christian" userId="3341313e-2846-4f02-81ab-77d3f93c8cd7" providerId="ADAL" clId="{6C5E6596-0B7B-4D0E-8B1F-DB2E7682CB0E}" dt="2024-04-24T19:05:21.514" v="905" actId="1076"/>
          <ac:spMkLst>
            <pc:docMk/>
            <pc:sldMk cId="3619015418" sldId="280"/>
            <ac:spMk id="7" creationId="{8B3D47C0-B2B4-7227-D130-F50F8AF2CC5C}"/>
          </ac:spMkLst>
        </pc:spChg>
        <pc:spChg chg="add mod">
          <ac:chgData name="Gary Christian" userId="3341313e-2846-4f02-81ab-77d3f93c8cd7" providerId="ADAL" clId="{6C5E6596-0B7B-4D0E-8B1F-DB2E7682CB0E}" dt="2024-04-25T13:25:02.736" v="2017" actId="14100"/>
          <ac:spMkLst>
            <pc:docMk/>
            <pc:sldMk cId="3619015418" sldId="280"/>
            <ac:spMk id="13" creationId="{FEC8434D-FD79-9102-3879-E0F902627D67}"/>
          </ac:spMkLst>
        </pc:spChg>
        <pc:spChg chg="add mod">
          <ac:chgData name="Gary Christian" userId="3341313e-2846-4f02-81ab-77d3f93c8cd7" providerId="ADAL" clId="{6C5E6596-0B7B-4D0E-8B1F-DB2E7682CB0E}" dt="2024-04-24T19:20:45.880" v="1031" actId="1076"/>
          <ac:spMkLst>
            <pc:docMk/>
            <pc:sldMk cId="3619015418" sldId="280"/>
            <ac:spMk id="14" creationId="{BB3A7AEA-3BEA-F58E-6EA1-063529508D80}"/>
          </ac:spMkLst>
        </pc:spChg>
        <pc:spChg chg="add mod">
          <ac:chgData name="Gary Christian" userId="3341313e-2846-4f02-81ab-77d3f93c8cd7" providerId="ADAL" clId="{6C5E6596-0B7B-4D0E-8B1F-DB2E7682CB0E}" dt="2024-04-24T19:06:07.342" v="909" actId="1076"/>
          <ac:spMkLst>
            <pc:docMk/>
            <pc:sldMk cId="3619015418" sldId="280"/>
            <ac:spMk id="15" creationId="{58579F12-B1B4-A592-E7EB-46B49D6002B6}"/>
          </ac:spMkLst>
        </pc:spChg>
        <pc:spChg chg="add mod">
          <ac:chgData name="Gary Christian" userId="3341313e-2846-4f02-81ab-77d3f93c8cd7" providerId="ADAL" clId="{6C5E6596-0B7B-4D0E-8B1F-DB2E7682CB0E}" dt="2024-04-24T14:41:16.851" v="904" actId="20577"/>
          <ac:spMkLst>
            <pc:docMk/>
            <pc:sldMk cId="3619015418" sldId="280"/>
            <ac:spMk id="16" creationId="{1EB42945-BA89-EF5F-932B-E874FB59EB91}"/>
          </ac:spMkLst>
        </pc:spChg>
        <pc:spChg chg="add mod">
          <ac:chgData name="Gary Christian" userId="3341313e-2846-4f02-81ab-77d3f93c8cd7" providerId="ADAL" clId="{6C5E6596-0B7B-4D0E-8B1F-DB2E7682CB0E}" dt="2024-04-24T14:40:56.962" v="901" actId="113"/>
          <ac:spMkLst>
            <pc:docMk/>
            <pc:sldMk cId="3619015418" sldId="280"/>
            <ac:spMk id="17" creationId="{D6B13095-F7BE-6565-9DED-0230CE1587FF}"/>
          </ac:spMkLst>
        </pc:spChg>
        <pc:spChg chg="add mod">
          <ac:chgData name="Gary Christian" userId="3341313e-2846-4f02-81ab-77d3f93c8cd7" providerId="ADAL" clId="{6C5E6596-0B7B-4D0E-8B1F-DB2E7682CB0E}" dt="2024-04-24T19:18:02.253" v="1022" actId="1076"/>
          <ac:spMkLst>
            <pc:docMk/>
            <pc:sldMk cId="3619015418" sldId="280"/>
            <ac:spMk id="18" creationId="{DA5AD1B7-35A8-BC34-4D62-2F7297F3626B}"/>
          </ac:spMkLst>
        </pc:spChg>
        <pc:spChg chg="add mod">
          <ac:chgData name="Gary Christian" userId="3341313e-2846-4f02-81ab-77d3f93c8cd7" providerId="ADAL" clId="{6C5E6596-0B7B-4D0E-8B1F-DB2E7682CB0E}" dt="2024-04-25T13:25:54.733" v="2020" actId="255"/>
          <ac:spMkLst>
            <pc:docMk/>
            <pc:sldMk cId="3619015418" sldId="280"/>
            <ac:spMk id="25" creationId="{371C5A66-2162-C886-57AA-438FCC6BA08C}"/>
          </ac:spMkLst>
        </pc:spChg>
        <pc:spChg chg="add mod">
          <ac:chgData name="Gary Christian" userId="3341313e-2846-4f02-81ab-77d3f93c8cd7" providerId="ADAL" clId="{6C5E6596-0B7B-4D0E-8B1F-DB2E7682CB0E}" dt="2024-04-24T19:15:41.630" v="994" actId="113"/>
          <ac:spMkLst>
            <pc:docMk/>
            <pc:sldMk cId="3619015418" sldId="280"/>
            <ac:spMk id="27" creationId="{3CC411E9-CBBB-4CB5-05BA-ABA7C24DD315}"/>
          </ac:spMkLst>
        </pc:spChg>
        <pc:spChg chg="add mod">
          <ac:chgData name="Gary Christian" userId="3341313e-2846-4f02-81ab-77d3f93c8cd7" providerId="ADAL" clId="{6C5E6596-0B7B-4D0E-8B1F-DB2E7682CB0E}" dt="2024-04-24T19:18:45.792" v="1024" actId="113"/>
          <ac:spMkLst>
            <pc:docMk/>
            <pc:sldMk cId="3619015418" sldId="280"/>
            <ac:spMk id="29" creationId="{AF608460-7B9B-F2C3-BE7B-17BDD4D39BD3}"/>
          </ac:spMkLst>
        </pc:spChg>
        <pc:spChg chg="add mod">
          <ac:chgData name="Gary Christian" userId="3341313e-2846-4f02-81ab-77d3f93c8cd7" providerId="ADAL" clId="{6C5E6596-0B7B-4D0E-8B1F-DB2E7682CB0E}" dt="2024-04-24T19:17:33.084" v="1019" actId="20577"/>
          <ac:spMkLst>
            <pc:docMk/>
            <pc:sldMk cId="3619015418" sldId="280"/>
            <ac:spMk id="31" creationId="{CFC99FD4-67EA-CD47-B072-489565B10728}"/>
          </ac:spMkLst>
        </pc:spChg>
        <pc:spChg chg="add mod">
          <ac:chgData name="Gary Christian" userId="3341313e-2846-4f02-81ab-77d3f93c8cd7" providerId="ADAL" clId="{6C5E6596-0B7B-4D0E-8B1F-DB2E7682CB0E}" dt="2024-04-24T19:17:51.397" v="1021" actId="255"/>
          <ac:spMkLst>
            <pc:docMk/>
            <pc:sldMk cId="3619015418" sldId="280"/>
            <ac:spMk id="33" creationId="{4C26CF11-B965-DD54-BF79-C316879DCB07}"/>
          </ac:spMkLst>
        </pc:spChg>
        <pc:picChg chg="del mod">
          <ac:chgData name="Gary Christian" userId="3341313e-2846-4f02-81ab-77d3f93c8cd7" providerId="ADAL" clId="{6C5E6596-0B7B-4D0E-8B1F-DB2E7682CB0E}" dt="2024-04-24T14:35:14.498" v="810" actId="21"/>
          <ac:picMkLst>
            <pc:docMk/>
            <pc:sldMk cId="3619015418" sldId="280"/>
            <ac:picMk id="4" creationId="{CB3781D7-E27F-C0C8-A536-99E2EF58185A}"/>
          </ac:picMkLst>
        </pc:picChg>
        <pc:picChg chg="add del mod">
          <ac:chgData name="Gary Christian" userId="3341313e-2846-4f02-81ab-77d3f93c8cd7" providerId="ADAL" clId="{6C5E6596-0B7B-4D0E-8B1F-DB2E7682CB0E}" dt="2024-04-24T13:50:56.687" v="338" actId="21"/>
          <ac:picMkLst>
            <pc:docMk/>
            <pc:sldMk cId="3619015418" sldId="280"/>
            <ac:picMk id="8" creationId="{804ACD12-98FE-098B-01E1-B39C4552B2F3}"/>
          </ac:picMkLst>
        </pc:picChg>
        <pc:picChg chg="add mod">
          <ac:chgData name="Gary Christian" userId="3341313e-2846-4f02-81ab-77d3f93c8cd7" providerId="ADAL" clId="{6C5E6596-0B7B-4D0E-8B1F-DB2E7682CB0E}" dt="2024-04-24T19:06:23.865" v="911" actId="1076"/>
          <ac:picMkLst>
            <pc:docMk/>
            <pc:sldMk cId="3619015418" sldId="280"/>
            <ac:picMk id="9" creationId="{AFE39632-F5E6-598B-1414-EBBC4CEA7880}"/>
          </ac:picMkLst>
        </pc:picChg>
        <pc:picChg chg="add mod">
          <ac:chgData name="Gary Christian" userId="3341313e-2846-4f02-81ab-77d3f93c8cd7" providerId="ADAL" clId="{6C5E6596-0B7B-4D0E-8B1F-DB2E7682CB0E}" dt="2024-04-24T14:39:14.544" v="887" actId="1076"/>
          <ac:picMkLst>
            <pc:docMk/>
            <pc:sldMk cId="3619015418" sldId="280"/>
            <ac:picMk id="10" creationId="{BF89B9FE-7C4A-584E-89AF-9A6ED2226AC9}"/>
          </ac:picMkLst>
        </pc:picChg>
        <pc:picChg chg="add mod">
          <ac:chgData name="Gary Christian" userId="3341313e-2846-4f02-81ab-77d3f93c8cd7" providerId="ADAL" clId="{6C5E6596-0B7B-4D0E-8B1F-DB2E7682CB0E}" dt="2024-04-24T14:39:25.182" v="889" actId="1076"/>
          <ac:picMkLst>
            <pc:docMk/>
            <pc:sldMk cId="3619015418" sldId="280"/>
            <ac:picMk id="11" creationId="{FF20CE2A-6E09-9C4C-B182-BD0B01FB9907}"/>
          </ac:picMkLst>
        </pc:picChg>
        <pc:picChg chg="add mod">
          <ac:chgData name="Gary Christian" userId="3341313e-2846-4f02-81ab-77d3f93c8cd7" providerId="ADAL" clId="{6C5E6596-0B7B-4D0E-8B1F-DB2E7682CB0E}" dt="2024-04-24T14:39:38.695" v="892" actId="1076"/>
          <ac:picMkLst>
            <pc:docMk/>
            <pc:sldMk cId="3619015418" sldId="280"/>
            <ac:picMk id="12" creationId="{E8846BE0-7502-8593-E80E-FFE551776C86}"/>
          </ac:picMkLst>
        </pc:picChg>
        <pc:picChg chg="add mod">
          <ac:chgData name="Gary Christian" userId="3341313e-2846-4f02-81ab-77d3f93c8cd7" providerId="ADAL" clId="{6C5E6596-0B7B-4D0E-8B1F-DB2E7682CB0E}" dt="2024-04-24T19:07:46.889" v="921"/>
          <ac:picMkLst>
            <pc:docMk/>
            <pc:sldMk cId="3619015418" sldId="280"/>
            <ac:picMk id="19" creationId="{0097A81E-4065-332A-2A79-60B320E976D7}"/>
          </ac:picMkLst>
        </pc:picChg>
        <pc:picChg chg="add mod">
          <ac:chgData name="Gary Christian" userId="3341313e-2846-4f02-81ab-77d3f93c8cd7" providerId="ADAL" clId="{6C5E6596-0B7B-4D0E-8B1F-DB2E7682CB0E}" dt="2024-04-24T19:08:42.958" v="927"/>
          <ac:picMkLst>
            <pc:docMk/>
            <pc:sldMk cId="3619015418" sldId="280"/>
            <ac:picMk id="20" creationId="{3AD235DB-6663-CC87-B5A4-E3712ACF14C2}"/>
          </ac:picMkLst>
        </pc:picChg>
        <pc:picChg chg="add mod">
          <ac:chgData name="Gary Christian" userId="3341313e-2846-4f02-81ab-77d3f93c8cd7" providerId="ADAL" clId="{6C5E6596-0B7B-4D0E-8B1F-DB2E7682CB0E}" dt="2024-04-24T19:08:32.403" v="926"/>
          <ac:picMkLst>
            <pc:docMk/>
            <pc:sldMk cId="3619015418" sldId="280"/>
            <ac:picMk id="21" creationId="{F3873951-4B8C-89D8-C804-CD69A02EF05E}"/>
          </ac:picMkLst>
        </pc:picChg>
        <pc:picChg chg="add mod">
          <ac:chgData name="Gary Christian" userId="3341313e-2846-4f02-81ab-77d3f93c8cd7" providerId="ADAL" clId="{6C5E6596-0B7B-4D0E-8B1F-DB2E7682CB0E}" dt="2024-04-24T19:08:22.872" v="925"/>
          <ac:picMkLst>
            <pc:docMk/>
            <pc:sldMk cId="3619015418" sldId="280"/>
            <ac:picMk id="22" creationId="{7995469B-CA46-2B2D-B7F2-692168039CCE}"/>
          </ac:picMkLst>
        </pc:picChg>
        <pc:picChg chg="add mod">
          <ac:chgData name="Gary Christian" userId="3341313e-2846-4f02-81ab-77d3f93c8cd7" providerId="ADAL" clId="{6C5E6596-0B7B-4D0E-8B1F-DB2E7682CB0E}" dt="2024-04-24T19:07:55.625" v="922"/>
          <ac:picMkLst>
            <pc:docMk/>
            <pc:sldMk cId="3619015418" sldId="280"/>
            <ac:picMk id="23" creationId="{02907623-7FD1-E68A-897F-838491AE5DA6}"/>
          </ac:picMkLst>
        </pc:picChg>
      </pc:sldChg>
      <pc:sldChg chg="addSp delSp modSp mod">
        <pc:chgData name="Gary Christian" userId="3341313e-2846-4f02-81ab-77d3f93c8cd7" providerId="ADAL" clId="{6C5E6596-0B7B-4D0E-8B1F-DB2E7682CB0E}" dt="2024-04-25T13:51:29.036" v="2067"/>
        <pc:sldMkLst>
          <pc:docMk/>
          <pc:sldMk cId="2601741594" sldId="281"/>
        </pc:sldMkLst>
        <pc:graphicFrameChg chg="add del mod">
          <ac:chgData name="Gary Christian" userId="3341313e-2846-4f02-81ab-77d3f93c8cd7" providerId="ADAL" clId="{6C5E6596-0B7B-4D0E-8B1F-DB2E7682CB0E}" dt="2024-04-25T13:43:49.731" v="2042" actId="21"/>
          <ac:graphicFrameMkLst>
            <pc:docMk/>
            <pc:sldMk cId="2601741594" sldId="281"/>
            <ac:graphicFrameMk id="4" creationId="{F55A525C-8E6C-B03E-D1B8-691B1BE5C7FD}"/>
          </ac:graphicFrameMkLst>
        </pc:graphicFrameChg>
        <pc:graphicFrameChg chg="add del mod">
          <ac:chgData name="Gary Christian" userId="3341313e-2846-4f02-81ab-77d3f93c8cd7" providerId="ADAL" clId="{6C5E6596-0B7B-4D0E-8B1F-DB2E7682CB0E}" dt="2024-04-25T13:51:29.036" v="2067"/>
          <ac:graphicFrameMkLst>
            <pc:docMk/>
            <pc:sldMk cId="2601741594" sldId="281"/>
            <ac:graphicFrameMk id="5" creationId="{52D65665-2F2B-A322-B283-5D5D3B276A5A}"/>
          </ac:graphicFrameMkLst>
        </pc:graphicFrameChg>
      </pc:sldChg>
      <pc:sldChg chg="addSp delSp modSp mod addAnim delAnim">
        <pc:chgData name="Gary Christian" userId="3341313e-2846-4f02-81ab-77d3f93c8cd7" providerId="ADAL" clId="{6C5E6596-0B7B-4D0E-8B1F-DB2E7682CB0E}" dt="2024-04-25T13:26:57.193" v="2029" actId="1076"/>
        <pc:sldMkLst>
          <pc:docMk/>
          <pc:sldMk cId="753787333" sldId="282"/>
        </pc:sldMkLst>
        <pc:spChg chg="mod">
          <ac:chgData name="Gary Christian" userId="3341313e-2846-4f02-81ab-77d3f93c8cd7" providerId="ADAL" clId="{6C5E6596-0B7B-4D0E-8B1F-DB2E7682CB0E}" dt="2024-04-24T20:02:39.189" v="1580" actId="113"/>
          <ac:spMkLst>
            <pc:docMk/>
            <pc:sldMk cId="753787333" sldId="282"/>
            <ac:spMk id="14" creationId="{8750E862-282E-63FD-01BB-1F2E714F918A}"/>
          </ac:spMkLst>
        </pc:spChg>
        <pc:spChg chg="mod">
          <ac:chgData name="Gary Christian" userId="3341313e-2846-4f02-81ab-77d3f93c8cd7" providerId="ADAL" clId="{6C5E6596-0B7B-4D0E-8B1F-DB2E7682CB0E}" dt="2024-04-25T13:26:40.323" v="2026" actId="1076"/>
          <ac:spMkLst>
            <pc:docMk/>
            <pc:sldMk cId="753787333" sldId="282"/>
            <ac:spMk id="17" creationId="{B0CC012E-D4AB-1F70-F871-49BAD3D2F3C0}"/>
          </ac:spMkLst>
        </pc:spChg>
        <pc:spChg chg="mod">
          <ac:chgData name="Gary Christian" userId="3341313e-2846-4f02-81ab-77d3f93c8cd7" providerId="ADAL" clId="{6C5E6596-0B7B-4D0E-8B1F-DB2E7682CB0E}" dt="2024-04-25T13:26:36.018" v="2025" actId="1076"/>
          <ac:spMkLst>
            <pc:docMk/>
            <pc:sldMk cId="753787333" sldId="282"/>
            <ac:spMk id="18" creationId="{A3B671B9-0335-C39B-F0F5-359992741264}"/>
          </ac:spMkLst>
        </pc:spChg>
        <pc:spChg chg="add del mod">
          <ac:chgData name="Gary Christian" userId="3341313e-2846-4f02-81ab-77d3f93c8cd7" providerId="ADAL" clId="{6C5E6596-0B7B-4D0E-8B1F-DB2E7682CB0E}" dt="2024-04-25T13:26:46.022" v="2027" actId="1076"/>
          <ac:spMkLst>
            <pc:docMk/>
            <pc:sldMk cId="753787333" sldId="282"/>
            <ac:spMk id="19" creationId="{AF351437-B994-9A62-78B1-28FBCAEE0CB2}"/>
          </ac:spMkLst>
        </pc:spChg>
        <pc:spChg chg="mod">
          <ac:chgData name="Gary Christian" userId="3341313e-2846-4f02-81ab-77d3f93c8cd7" providerId="ADAL" clId="{6C5E6596-0B7B-4D0E-8B1F-DB2E7682CB0E}" dt="2024-04-25T13:26:57.193" v="2029" actId="1076"/>
          <ac:spMkLst>
            <pc:docMk/>
            <pc:sldMk cId="753787333" sldId="282"/>
            <ac:spMk id="20" creationId="{F19C9875-AA99-09E6-74ED-AB86E24D56EA}"/>
          </ac:spMkLst>
        </pc:spChg>
        <pc:spChg chg="add del mod">
          <ac:chgData name="Gary Christian" userId="3341313e-2846-4f02-81ab-77d3f93c8cd7" providerId="ADAL" clId="{6C5E6596-0B7B-4D0E-8B1F-DB2E7682CB0E}" dt="2024-04-25T13:00:36.399" v="1621"/>
          <ac:spMkLst>
            <pc:docMk/>
            <pc:sldMk cId="753787333" sldId="282"/>
            <ac:spMk id="32" creationId="{14661AF3-5F9F-6F4F-B718-7F5BCCFC90BB}"/>
          </ac:spMkLst>
        </pc:spChg>
        <pc:spChg chg="add del mod">
          <ac:chgData name="Gary Christian" userId="3341313e-2846-4f02-81ab-77d3f93c8cd7" providerId="ADAL" clId="{6C5E6596-0B7B-4D0E-8B1F-DB2E7682CB0E}" dt="2024-04-25T13:01:07.700" v="1630"/>
          <ac:spMkLst>
            <pc:docMk/>
            <pc:sldMk cId="753787333" sldId="282"/>
            <ac:spMk id="34" creationId="{ED3E2022-8CCC-A455-35CD-C9B19D4099A4}"/>
          </ac:spMkLst>
        </pc:spChg>
        <pc:spChg chg="add del mod">
          <ac:chgData name="Gary Christian" userId="3341313e-2846-4f02-81ab-77d3f93c8cd7" providerId="ADAL" clId="{6C5E6596-0B7B-4D0E-8B1F-DB2E7682CB0E}" dt="2024-04-25T13:01:07.700" v="1632"/>
          <ac:spMkLst>
            <pc:docMk/>
            <pc:sldMk cId="753787333" sldId="282"/>
            <ac:spMk id="35" creationId="{1351271A-B665-9AD0-3F2D-20A7894F81C5}"/>
          </ac:spMkLst>
        </pc:spChg>
        <pc:spChg chg="add mod">
          <ac:chgData name="Gary Christian" userId="3341313e-2846-4f02-81ab-77d3f93c8cd7" providerId="ADAL" clId="{6C5E6596-0B7B-4D0E-8B1F-DB2E7682CB0E}" dt="2024-04-25T13:09:34.176" v="1879" actId="2711"/>
          <ac:spMkLst>
            <pc:docMk/>
            <pc:sldMk cId="753787333" sldId="282"/>
            <ac:spMk id="37" creationId="{E1000B53-6334-A967-05D0-8755DCA8E51E}"/>
          </ac:spMkLst>
        </pc:spChg>
        <pc:spChg chg="add mod">
          <ac:chgData name="Gary Christian" userId="3341313e-2846-4f02-81ab-77d3f93c8cd7" providerId="ADAL" clId="{6C5E6596-0B7B-4D0E-8B1F-DB2E7682CB0E}" dt="2024-04-25T13:09:39.553" v="1880" actId="2711"/>
          <ac:spMkLst>
            <pc:docMk/>
            <pc:sldMk cId="753787333" sldId="282"/>
            <ac:spMk id="38" creationId="{EBE87AED-8A2D-E6DF-FAE1-4AAB8AFC6E39}"/>
          </ac:spMkLst>
        </pc:spChg>
        <pc:spChg chg="add mod">
          <ac:chgData name="Gary Christian" userId="3341313e-2846-4f02-81ab-77d3f93c8cd7" providerId="ADAL" clId="{6C5E6596-0B7B-4D0E-8B1F-DB2E7682CB0E}" dt="2024-04-25T13:26:15.665" v="2022" actId="1076"/>
          <ac:spMkLst>
            <pc:docMk/>
            <pc:sldMk cId="753787333" sldId="282"/>
            <ac:spMk id="39" creationId="{67B289A0-895F-CC0A-0AA3-079B8CED11CF}"/>
          </ac:spMkLst>
        </pc:spChg>
        <pc:spChg chg="add mod">
          <ac:chgData name="Gary Christian" userId="3341313e-2846-4f02-81ab-77d3f93c8cd7" providerId="ADAL" clId="{6C5E6596-0B7B-4D0E-8B1F-DB2E7682CB0E}" dt="2024-04-25T13:26:08.005" v="2021" actId="1076"/>
          <ac:spMkLst>
            <pc:docMk/>
            <pc:sldMk cId="753787333" sldId="282"/>
            <ac:spMk id="40" creationId="{2CBF4291-8CF4-E576-732C-05DB3CE1837C}"/>
          </ac:spMkLst>
        </pc:spChg>
        <pc:spChg chg="add mod">
          <ac:chgData name="Gary Christian" userId="3341313e-2846-4f02-81ab-77d3f93c8cd7" providerId="ADAL" clId="{6C5E6596-0B7B-4D0E-8B1F-DB2E7682CB0E}" dt="2024-04-25T13:08:33.684" v="1866" actId="1076"/>
          <ac:spMkLst>
            <pc:docMk/>
            <pc:sldMk cId="753787333" sldId="282"/>
            <ac:spMk id="41" creationId="{CED6D7AE-587D-39F1-35CE-498A30940B8E}"/>
          </ac:spMkLst>
        </pc:spChg>
        <pc:spChg chg="add mod">
          <ac:chgData name="Gary Christian" userId="3341313e-2846-4f02-81ab-77d3f93c8cd7" providerId="ADAL" clId="{6C5E6596-0B7B-4D0E-8B1F-DB2E7682CB0E}" dt="2024-04-25T13:09:44.115" v="1881" actId="2711"/>
          <ac:spMkLst>
            <pc:docMk/>
            <pc:sldMk cId="753787333" sldId="282"/>
            <ac:spMk id="42" creationId="{3344C3C6-52A5-8A66-D9B3-C07282688406}"/>
          </ac:spMkLst>
        </pc:spChg>
        <pc:spChg chg="add mod">
          <ac:chgData name="Gary Christian" userId="3341313e-2846-4f02-81ab-77d3f93c8cd7" providerId="ADAL" clId="{6C5E6596-0B7B-4D0E-8B1F-DB2E7682CB0E}" dt="2024-04-25T13:26:22.919" v="2023" actId="1076"/>
          <ac:spMkLst>
            <pc:docMk/>
            <pc:sldMk cId="753787333" sldId="282"/>
            <ac:spMk id="43" creationId="{C765635D-97E6-448B-D808-0D17050103FD}"/>
          </ac:spMkLst>
        </pc:spChg>
        <pc:spChg chg="add mod">
          <ac:chgData name="Gary Christian" userId="3341313e-2846-4f02-81ab-77d3f93c8cd7" providerId="ADAL" clId="{6C5E6596-0B7B-4D0E-8B1F-DB2E7682CB0E}" dt="2024-04-25T13:11:43.318" v="1937" actId="2711"/>
          <ac:spMkLst>
            <pc:docMk/>
            <pc:sldMk cId="753787333" sldId="282"/>
            <ac:spMk id="44" creationId="{DFE32B2E-4343-7243-293D-791B674D4311}"/>
          </ac:spMkLst>
        </pc:spChg>
        <pc:spChg chg="add mod">
          <ac:chgData name="Gary Christian" userId="3341313e-2846-4f02-81ab-77d3f93c8cd7" providerId="ADAL" clId="{6C5E6596-0B7B-4D0E-8B1F-DB2E7682CB0E}" dt="2024-04-25T13:13:34.144" v="1991" actId="1076"/>
          <ac:spMkLst>
            <pc:docMk/>
            <pc:sldMk cId="753787333" sldId="282"/>
            <ac:spMk id="45" creationId="{834B2E35-8659-272F-B4E7-33254D808520}"/>
          </ac:spMkLst>
        </pc:spChg>
        <pc:picChg chg="del mod">
          <ac:chgData name="Gary Christian" userId="3341313e-2846-4f02-81ab-77d3f93c8cd7" providerId="ADAL" clId="{6C5E6596-0B7B-4D0E-8B1F-DB2E7682CB0E}" dt="2024-04-25T13:13:52.375" v="1994" actId="21"/>
          <ac:picMkLst>
            <pc:docMk/>
            <pc:sldMk cId="753787333" sldId="282"/>
            <ac:picMk id="4" creationId="{EB060CA7-8767-7DA2-C9E9-CF9C54A67467}"/>
          </ac:picMkLst>
        </pc:picChg>
        <pc:picChg chg="add mod">
          <ac:chgData name="Gary Christian" userId="3341313e-2846-4f02-81ab-77d3f93c8cd7" providerId="ADAL" clId="{6C5E6596-0B7B-4D0E-8B1F-DB2E7682CB0E}" dt="2024-04-25T13:04:51.428" v="1737"/>
          <ac:picMkLst>
            <pc:docMk/>
            <pc:sldMk cId="753787333" sldId="282"/>
            <ac:picMk id="6" creationId="{83B55C5B-2183-F7EE-E374-9C5F77B9BE46}"/>
          </ac:picMkLst>
        </pc:picChg>
        <pc:picChg chg="add mod">
          <ac:chgData name="Gary Christian" userId="3341313e-2846-4f02-81ab-77d3f93c8cd7" providerId="ADAL" clId="{6C5E6596-0B7B-4D0E-8B1F-DB2E7682CB0E}" dt="2024-04-25T13:06:22.949" v="1784"/>
          <ac:picMkLst>
            <pc:docMk/>
            <pc:sldMk cId="753787333" sldId="282"/>
            <ac:picMk id="7" creationId="{B7155C77-5A3F-5B9A-EF83-C634D8472CAB}"/>
          </ac:picMkLst>
        </pc:picChg>
        <pc:picChg chg="mod">
          <ac:chgData name="Gary Christian" userId="3341313e-2846-4f02-81ab-77d3f93c8cd7" providerId="ADAL" clId="{6C5E6596-0B7B-4D0E-8B1F-DB2E7682CB0E}" dt="2024-04-25T13:26:52.656" v="2028" actId="1076"/>
          <ac:picMkLst>
            <pc:docMk/>
            <pc:sldMk cId="753787333" sldId="282"/>
            <ac:picMk id="12" creationId="{23E1F93B-43B3-33DC-4B22-6D535D938E3D}"/>
          </ac:picMkLst>
        </pc:picChg>
        <pc:picChg chg="add mod">
          <ac:chgData name="Gary Christian" userId="3341313e-2846-4f02-81ab-77d3f93c8cd7" providerId="ADAL" clId="{6C5E6596-0B7B-4D0E-8B1F-DB2E7682CB0E}" dt="2024-04-25T13:13:46.999" v="1992" actId="1076"/>
          <ac:picMkLst>
            <pc:docMk/>
            <pc:sldMk cId="753787333" sldId="282"/>
            <ac:picMk id="13" creationId="{8F41B602-66D3-15DE-54EC-9F41EEF62917}"/>
          </ac:picMkLst>
        </pc:picChg>
        <pc:picChg chg="add mod">
          <ac:chgData name="Gary Christian" userId="3341313e-2846-4f02-81ab-77d3f93c8cd7" providerId="ADAL" clId="{6C5E6596-0B7B-4D0E-8B1F-DB2E7682CB0E}" dt="2024-04-25T13:12:12.359" v="1940"/>
          <ac:picMkLst>
            <pc:docMk/>
            <pc:sldMk cId="753787333" sldId="282"/>
            <ac:picMk id="15" creationId="{6796B224-4AD9-B8C1-5F32-485EFFF154AF}"/>
          </ac:picMkLst>
        </pc:picChg>
        <pc:picChg chg="add mod">
          <ac:chgData name="Gary Christian" userId="3341313e-2846-4f02-81ab-77d3f93c8cd7" providerId="ADAL" clId="{6C5E6596-0B7B-4D0E-8B1F-DB2E7682CB0E}" dt="2024-04-25T13:13:27.351" v="1990"/>
          <ac:picMkLst>
            <pc:docMk/>
            <pc:sldMk cId="753787333" sldId="282"/>
            <ac:picMk id="16" creationId="{B652673C-8A0F-E4DE-A5FD-65D13DAE07A8}"/>
          </ac:picMkLst>
        </pc:picChg>
        <pc:picChg chg="add del">
          <ac:chgData name="Gary Christian" userId="3341313e-2846-4f02-81ab-77d3f93c8cd7" providerId="ADAL" clId="{6C5E6596-0B7B-4D0E-8B1F-DB2E7682CB0E}" dt="2024-04-25T13:00:23.238" v="1617" actId="21"/>
          <ac:picMkLst>
            <pc:docMk/>
            <pc:sldMk cId="753787333" sldId="282"/>
            <ac:picMk id="27" creationId="{6470A5B8-C423-0F6A-5A2A-B7335337545E}"/>
          </ac:picMkLst>
        </pc:picChg>
        <pc:picChg chg="add del mod">
          <ac:chgData name="Gary Christian" userId="3341313e-2846-4f02-81ab-77d3f93c8cd7" providerId="ADAL" clId="{6C5E6596-0B7B-4D0E-8B1F-DB2E7682CB0E}" dt="2024-04-25T13:00:20.738" v="1616" actId="21"/>
          <ac:picMkLst>
            <pc:docMk/>
            <pc:sldMk cId="753787333" sldId="282"/>
            <ac:picMk id="28" creationId="{FC290B61-42E8-70C4-AD8D-10D29BD87746}"/>
          </ac:picMkLst>
        </pc:picChg>
        <pc:picChg chg="add del mod">
          <ac:chgData name="Gary Christian" userId="3341313e-2846-4f02-81ab-77d3f93c8cd7" providerId="ADAL" clId="{6C5E6596-0B7B-4D0E-8B1F-DB2E7682CB0E}" dt="2024-04-25T13:00:17.701" v="1615" actId="21"/>
          <ac:picMkLst>
            <pc:docMk/>
            <pc:sldMk cId="753787333" sldId="282"/>
            <ac:picMk id="29" creationId="{FBB9D23A-3958-F54A-6358-F445958DE3FA}"/>
          </ac:picMkLst>
        </pc:picChg>
        <pc:picChg chg="add del mod">
          <ac:chgData name="Gary Christian" userId="3341313e-2846-4f02-81ab-77d3f93c8cd7" providerId="ADAL" clId="{6C5E6596-0B7B-4D0E-8B1F-DB2E7682CB0E}" dt="2024-04-25T13:00:27.477" v="1618" actId="21"/>
          <ac:picMkLst>
            <pc:docMk/>
            <pc:sldMk cId="753787333" sldId="282"/>
            <ac:picMk id="30" creationId="{61425CE7-26B9-E9B9-53E7-C4E9A17B80A5}"/>
          </ac:picMkLst>
        </pc:picChg>
        <pc:picChg chg="add del mod">
          <ac:chgData name="Gary Christian" userId="3341313e-2846-4f02-81ab-77d3f93c8cd7" providerId="ADAL" clId="{6C5E6596-0B7B-4D0E-8B1F-DB2E7682CB0E}" dt="2024-04-25T13:00:12.717" v="1614" actId="21"/>
          <ac:picMkLst>
            <pc:docMk/>
            <pc:sldMk cId="753787333" sldId="282"/>
            <ac:picMk id="31" creationId="{B8491DCD-B4DB-3E85-ABB2-C4E78010FD07}"/>
          </ac:picMkLst>
        </pc:picChg>
        <pc:picChg chg="add del mod">
          <ac:chgData name="Gary Christian" userId="3341313e-2846-4f02-81ab-77d3f93c8cd7" providerId="ADAL" clId="{6C5E6596-0B7B-4D0E-8B1F-DB2E7682CB0E}" dt="2024-04-25T13:00:50.573" v="1626" actId="21"/>
          <ac:picMkLst>
            <pc:docMk/>
            <pc:sldMk cId="753787333" sldId="282"/>
            <ac:picMk id="33" creationId="{A1BD641B-8112-6D0A-8B57-D07CB78995D6}"/>
          </ac:picMkLst>
        </pc:picChg>
        <pc:picChg chg="add del mod">
          <ac:chgData name="Gary Christian" userId="3341313e-2846-4f02-81ab-77d3f93c8cd7" providerId="ADAL" clId="{6C5E6596-0B7B-4D0E-8B1F-DB2E7682CB0E}" dt="2024-04-25T13:01:26.274" v="1638" actId="21"/>
          <ac:picMkLst>
            <pc:docMk/>
            <pc:sldMk cId="753787333" sldId="282"/>
            <ac:picMk id="36" creationId="{B31882E6-D90D-6804-2B3B-3970E628AFA9}"/>
          </ac:picMkLst>
        </pc:picChg>
      </pc:sldChg>
      <pc:sldChg chg="modSp mod">
        <pc:chgData name="Gary Christian" userId="3341313e-2846-4f02-81ab-77d3f93c8cd7" providerId="ADAL" clId="{6C5E6596-0B7B-4D0E-8B1F-DB2E7682CB0E}" dt="2024-04-25T13:53:32.897" v="2100" actId="27918"/>
        <pc:sldMkLst>
          <pc:docMk/>
          <pc:sldMk cId="1902308041" sldId="285"/>
        </pc:sldMkLst>
        <pc:graphicFrameChg chg="mod">
          <ac:chgData name="Gary Christian" userId="3341313e-2846-4f02-81ab-77d3f93c8cd7" providerId="ADAL" clId="{6C5E6596-0B7B-4D0E-8B1F-DB2E7682CB0E}" dt="2024-04-25T13:53:07.263" v="2085"/>
          <ac:graphicFrameMkLst>
            <pc:docMk/>
            <pc:sldMk cId="1902308041" sldId="285"/>
            <ac:graphicFrameMk id="9" creationId="{F55A525C-8E6C-B03E-D1B8-691B1BE5C7FD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0FF-41F7-B7AF-B405670F0A8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0FF-41F7-B7AF-B405670F0A8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0FF-41F7-B7AF-B405670F0A8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0FF-41F7-B7AF-B405670F0A8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D0FF-41F7-B7AF-B405670F0A8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D0FF-41F7-B7AF-B405670F0A8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D0FF-41F7-B7AF-B405670F0A8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D0FF-41F7-B7AF-B405670F0A8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D0FF-41F7-B7AF-B405670F0A8C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D0FF-41F7-B7AF-B405670F0A8C}"/>
              </c:ext>
            </c:extLst>
          </c:dPt>
          <c:dLbls>
            <c:dLbl>
              <c:idx val="0"/>
              <c:layout>
                <c:manualLayout>
                  <c:x val="-5.3643977922504544E-3"/>
                  <c:y val="3.6973861226909169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DD15ACF-4C94-46E2-AD37-98CD41FDB9E2}" type="CATEGORYNAME">
                      <a:rPr lang="en-US"/>
                      <a:pPr>
                        <a:defRPr/>
                      </a:pPr>
                      <a:t>[CATEGORY NAME]</a:t>
                    </a:fld>
                    <a:endParaRPr lang="en-US" dirty="0"/>
                  </a:p>
                  <a:p>
                    <a:pPr>
                      <a:defRPr/>
                    </a:pPr>
                    <a:r>
                      <a:rPr lang="en-US" dirty="0"/>
                      <a:t> </a:t>
                    </a:r>
                    <a:fld id="{DF3FCBF9-4815-4A45-8986-F8C7D658BC6D}" type="VALUE">
                      <a:rPr lang="en-US"/>
                      <a:pPr>
                        <a:defRPr/>
                      </a:pPr>
                      <a:t>[VALUE]</a:t>
                    </a:fld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66214165389968849"/>
                      <c:h val="0.1568381700675340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0FF-41F7-B7AF-B405670F0A8C}"/>
                </c:ext>
              </c:extLst>
            </c:dLbl>
            <c:dLbl>
              <c:idx val="1"/>
              <c:layout>
                <c:manualLayout>
                  <c:x val="8.6111111111111013E-2"/>
                  <c:y val="4.145873821799243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41868F3-6543-498A-94C9-987298FD46CD}" type="CATEGORYNAME">
                      <a:rPr lang="en-US"/>
                      <a:pPr>
                        <a:defRPr/>
                      </a:pPr>
                      <a:t>[CATEGORY NAME]</a:t>
                    </a:fld>
                    <a:endParaRPr lang="en-US" dirty="0"/>
                  </a:p>
                  <a:p>
                    <a:pPr>
                      <a:defRPr/>
                    </a:pPr>
                    <a:r>
                      <a:rPr lang="en-US" dirty="0"/>
                      <a:t> </a:t>
                    </a:r>
                    <a:fld id="{255EED1F-509B-46A0-ADA0-93AA4D8DC18C}" type="VALUE">
                      <a:rPr lang="en-US"/>
                      <a:pPr>
                        <a:defRPr/>
                      </a:pPr>
                      <a:t>[VALUE]</a:t>
                    </a:fld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0FF-41F7-B7AF-B405670F0A8C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938CCEC-81CF-4127-80FD-1364CF8A62F5}" type="CATEGORYNAME">
                      <a:rPr lang="en-US"/>
                      <a:pPr>
                        <a:defRPr/>
                      </a:pPr>
                      <a:t>[CATEGORY NAME]</a:t>
                    </a:fld>
                    <a:endParaRPr lang="en-US" dirty="0"/>
                  </a:p>
                  <a:p>
                    <a:pPr>
                      <a:defRPr/>
                    </a:pPr>
                    <a:r>
                      <a:rPr lang="en-US" dirty="0"/>
                      <a:t> </a:t>
                    </a:r>
                    <a:fld id="{E97B2782-8287-4B71-92BB-CDD3759DE34C}" type="VALUE">
                      <a:rPr lang="en-US"/>
                      <a:pPr>
                        <a:defRPr/>
                      </a:pPr>
                      <a:t>[VALUE]</a:t>
                    </a:fld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0FF-41F7-B7AF-B405670F0A8C}"/>
                </c:ext>
              </c:extLst>
            </c:dLbl>
            <c:dLbl>
              <c:idx val="3"/>
              <c:layout>
                <c:manualLayout>
                  <c:x val="3.3388895944458555E-2"/>
                  <c:y val="-6.028277443632092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l"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7CDC4E8-8383-4E60-9726-EAFC0822CE6D}" type="CATEGORYNAME">
                      <a:rPr lang="en-US" sz="1100"/>
                      <a:pPr algn="l">
                        <a:defRPr/>
                      </a:pPr>
                      <a:t>[CATEGORY NAME]</a:t>
                    </a:fld>
                    <a:r>
                      <a:rPr lang="en-US" dirty="0"/>
                      <a:t> </a:t>
                    </a:r>
                    <a:fld id="{0A20A476-2255-4BDC-A905-CC78C28A3231}" type="VALUE">
                      <a:rPr lang="en-US"/>
                      <a:pPr algn="l">
                        <a:defRPr/>
                      </a:pPr>
                      <a:t>[VALUE]</a:t>
                    </a:fld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l"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514795529591056"/>
                      <c:h val="0.13684534136376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0FF-41F7-B7AF-B405670F0A8C}"/>
                </c:ext>
              </c:extLst>
            </c:dLbl>
            <c:dLbl>
              <c:idx val="4"/>
              <c:layout>
                <c:manualLayout>
                  <c:x val="0"/>
                  <c:y val="7.3947722453818338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7B3AD2D-B0A7-4185-A8FF-F62D8CC52F2E}" type="CATEGORYNAME">
                      <a:rPr lang="en-US"/>
                      <a:pPr>
                        <a:defRPr/>
                      </a:pPr>
                      <a:t>[CATEGORY NAME]</a:t>
                    </a:fld>
                    <a:r>
                      <a:rPr lang="en-US" dirty="0"/>
                      <a:t> </a:t>
                    </a:r>
                    <a:fld id="{9E4E93E7-7A5B-4769-87AA-4C84CD5E86ED}" type="VALUE">
                      <a:rPr lang="en-US"/>
                      <a:pPr>
                        <a:defRPr/>
                      </a:pPr>
                      <a:t>[VALUE]</a:t>
                    </a:fld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D0FF-41F7-B7AF-B405670F0A8C}"/>
                </c:ext>
              </c:extLst>
            </c:dLbl>
            <c:dLbl>
              <c:idx val="5"/>
              <c:layout>
                <c:manualLayout>
                  <c:x val="2.4193548387096676E-2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298F122-B6EA-4117-852D-A65D405C6F00}" type="CATEGORYNAME">
                      <a:rPr lang="en-US"/>
                      <a:pPr>
                        <a:defRPr/>
                      </a:pPr>
                      <a:t>[CATEGORY NAME]</a:t>
                    </a:fld>
                    <a:r>
                      <a:rPr lang="en-US" dirty="0"/>
                      <a:t> </a:t>
                    </a:r>
                  </a:p>
                  <a:p>
                    <a:pPr>
                      <a:defRPr/>
                    </a:pPr>
                    <a:fld id="{2E87FF5D-96B3-46D3-8FBB-189DF634D372}" type="VALUE">
                      <a:rPr lang="en-US" smtClean="0"/>
                      <a:pPr>
                        <a:defRPr/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D0FF-41F7-B7AF-B405670F0A8C}"/>
                </c:ext>
              </c:extLst>
            </c:dLbl>
            <c:dLbl>
              <c:idx val="6"/>
              <c:layout>
                <c:manualLayout>
                  <c:x val="0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9E4A184-F04A-49B3-985E-6AA76FBE77CA}" type="CATEGORYNAME">
                      <a:rPr lang="en-US" smtClean="0"/>
                      <a:pPr>
                        <a:defRPr/>
                      </a:pPr>
                      <a:t>[CATEGORY NAME]</a:t>
                    </a:fld>
                    <a:endParaRPr lang="en-US" dirty="0"/>
                  </a:p>
                  <a:p>
                    <a:pPr>
                      <a:defRPr/>
                    </a:pPr>
                    <a:r>
                      <a:rPr lang="en-US" dirty="0"/>
                      <a:t> </a:t>
                    </a:r>
                    <a:fld id="{D947E64B-A247-4EA9-86FD-0741373A1894}" type="VALUE">
                      <a:rPr lang="en-US"/>
                      <a:pPr>
                        <a:defRPr/>
                      </a:pPr>
                      <a:t>[VALUE]</a:t>
                    </a:fld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D0FF-41F7-B7AF-B405670F0A8C}"/>
                </c:ext>
              </c:extLst>
            </c:dLbl>
            <c:dLbl>
              <c:idx val="7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8A6303B-E2F7-4967-9746-8552C917A379}" type="CATEGORYNAME">
                      <a:rPr lang="en-US"/>
                      <a:pPr>
                        <a:defRPr/>
                      </a:pPr>
                      <a:t>[CATEGORY NAME]</a:t>
                    </a:fld>
                    <a:r>
                      <a:rPr lang="en-US" baseline="0" dirty="0"/>
                      <a:t>, </a:t>
                    </a:r>
                  </a:p>
                  <a:p>
                    <a:pPr>
                      <a:defRPr/>
                    </a:pPr>
                    <a:fld id="{70E192D6-B374-4B0A-850B-C116DB523227}" type="VALUE">
                      <a:rPr lang="en-US" baseline="0" smtClean="0"/>
                      <a:pPr>
                        <a:defRPr/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D0FF-41F7-B7AF-B405670F0A8C}"/>
                </c:ext>
              </c:extLst>
            </c:dLbl>
            <c:dLbl>
              <c:idx val="8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9264B1B-BF32-4525-BB84-2827A701118B}" type="CATEGORYNAME">
                      <a:rPr lang="en-US"/>
                      <a:pPr>
                        <a:defRPr/>
                      </a:pPr>
                      <a:t>[CATEGORY NAME]</a:t>
                    </a:fld>
                    <a:r>
                      <a:rPr lang="en-US" dirty="0"/>
                      <a:t>, </a:t>
                    </a:r>
                  </a:p>
                  <a:p>
                    <a:pPr>
                      <a:defRPr/>
                    </a:pPr>
                    <a:fld id="{CB1C7E7D-343E-457A-B39B-1D5CA8219553}" type="VALUE">
                      <a:rPr lang="en-US"/>
                      <a:pPr>
                        <a:defRPr/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D0FF-41F7-B7AF-B405670F0A8C}"/>
                </c:ext>
              </c:extLst>
            </c:dLbl>
            <c:dLbl>
              <c:idx val="9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CA384D8-4088-42D9-AA1B-94ED9B16F62C}" type="CATEGORYNAME">
                      <a:rPr lang="en-US"/>
                      <a:pPr>
                        <a:defRPr/>
                      </a:pPr>
                      <a:t>[CATEGORY NAME]</a:t>
                    </a:fld>
                    <a:endParaRPr lang="en-US" dirty="0"/>
                  </a:p>
                  <a:p>
                    <a:pPr>
                      <a:defRPr/>
                    </a:pPr>
                    <a:r>
                      <a:rPr lang="en-US" dirty="0"/>
                      <a:t> </a:t>
                    </a:r>
                    <a:fld id="{49485A4D-C473-44D3-979A-F3B37ED721BB}" type="VALUE">
                      <a:rPr lang="en-US"/>
                      <a:pPr>
                        <a:defRPr/>
                      </a:pPr>
                      <a:t>[VALUE]</a:t>
                    </a:fld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D0FF-41F7-B7AF-B405670F0A8C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Sheet1!$A$1:$A$10</c:f>
              <c:strCache>
                <c:ptCount val="10"/>
                <c:pt idx="0">
                  <c:v>Manitwoudage</c:v>
                </c:pt>
                <c:pt idx="1">
                  <c:v>Terrace Bay</c:v>
                </c:pt>
                <c:pt idx="2">
                  <c:v>Greenstone</c:v>
                </c:pt>
                <c:pt idx="3">
                  <c:v>Thunder Bay</c:v>
                </c:pt>
                <c:pt idx="4">
                  <c:v>Red Rock</c:v>
                </c:pt>
                <c:pt idx="5">
                  <c:v>Marathon</c:v>
                </c:pt>
                <c:pt idx="6">
                  <c:v>Schrieber</c:v>
                </c:pt>
                <c:pt idx="7">
                  <c:v>Nipigon</c:v>
                </c:pt>
                <c:pt idx="8">
                  <c:v>Hornpayne</c:v>
                </c:pt>
                <c:pt idx="9">
                  <c:v>White River</c:v>
                </c:pt>
              </c:strCache>
            </c:strRef>
          </c:cat>
          <c:val>
            <c:numRef>
              <c:f>Sheet1!$B$1:$B$10</c:f>
              <c:numCache>
                <c:formatCode>General</c:formatCode>
                <c:ptCount val="10"/>
                <c:pt idx="0">
                  <c:v>1.9E-2</c:v>
                </c:pt>
                <c:pt idx="1">
                  <c:v>-5.1999999999999998E-2</c:v>
                </c:pt>
                <c:pt idx="2">
                  <c:v>-7.0999999999999994E-2</c:v>
                </c:pt>
                <c:pt idx="3">
                  <c:v>8.9999999999999993E-3</c:v>
                </c:pt>
                <c:pt idx="4">
                  <c:v>0.02</c:v>
                </c:pt>
                <c:pt idx="5">
                  <c:v>-4.1000000000000002E-2</c:v>
                </c:pt>
                <c:pt idx="6">
                  <c:v>-1.9E-2</c:v>
                </c:pt>
                <c:pt idx="7">
                  <c:v>-0.10199999999999999</c:v>
                </c:pt>
                <c:pt idx="8">
                  <c:v>-4.8999999999999998E-3</c:v>
                </c:pt>
                <c:pt idx="9">
                  <c:v>-0.13600000000000001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D0FF-41F7-B7AF-B405670F0A8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2A2-4F3C-9CD8-A436F8C94B1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2A2-4F3C-9CD8-A436F8C94B1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2A2-4F3C-9CD8-A436F8C94B1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2A2-4F3C-9CD8-A436F8C94B1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22A2-4F3C-9CD8-A436F8C94B1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22A2-4F3C-9CD8-A436F8C94B1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22A2-4F3C-9CD8-A436F8C94B1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22A2-4F3C-9CD8-A436F8C94B12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22A2-4F3C-9CD8-A436F8C94B12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22A2-4F3C-9CD8-A436F8C94B12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22A2-4F3C-9CD8-A436F8C94B12}"/>
              </c:ext>
            </c:extLst>
          </c:dPt>
          <c:dLbls>
            <c:dLbl>
              <c:idx val="0"/>
              <c:layout>
                <c:manualLayout>
                  <c:x val="1.0101010101010008E-2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D8C7C57-4838-4D5A-B0BE-A016E3DF94CA}" type="CATEGORYNAME">
                      <a:rPr lang="en-US" sz="1300"/>
                      <a:pPr>
                        <a:defRPr sz="1300"/>
                      </a:pPr>
                      <a:t>[CATEGORY NAME]</a:t>
                    </a:fld>
                    <a:r>
                      <a:rPr lang="en-US" sz="1300" baseline="0" dirty="0"/>
                      <a:t>, </a:t>
                    </a:r>
                  </a:p>
                  <a:p>
                    <a:pPr>
                      <a:defRPr sz="1300"/>
                    </a:pPr>
                    <a:fld id="{90551EA8-EE22-488E-A132-F3E571E6D46C}" type="VALUE">
                      <a:rPr lang="en-US" sz="1300" baseline="0" smtClean="0"/>
                      <a:pPr>
                        <a:defRPr sz="1300"/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2A2-4F3C-9CD8-A436F8C94B12}"/>
                </c:ext>
              </c:extLst>
            </c:dLbl>
            <c:dLbl>
              <c:idx val="1"/>
              <c:layout>
                <c:manualLayout>
                  <c:x val="4.1779408255786209E-2"/>
                  <c:y val="-6.7659866380338825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16FCD1D-99B6-428C-92BE-F7AB13E73AB9}" type="CATEGORYNAME">
                      <a:rPr lang="en-US" sz="1300"/>
                      <a:pPr>
                        <a:defRPr sz="1300"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sz="1300" baseline="0" dirty="0"/>
                      <a:t>, </a:t>
                    </a:r>
                  </a:p>
                  <a:p>
                    <a:pPr>
                      <a:defRPr sz="1300">
                        <a:solidFill>
                          <a:schemeClr val="accent1"/>
                        </a:solidFill>
                      </a:defRPr>
                    </a:pPr>
                    <a:fld id="{E7C5F8A0-5721-466A-9AFA-1BCEB3D89821}" type="VALUE">
                      <a:rPr lang="en-US" sz="1300" baseline="0" smtClean="0"/>
                      <a:pPr>
                        <a:defRPr sz="1300">
                          <a:solidFill>
                            <a:schemeClr val="accent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2A2-4F3C-9CD8-A436F8C94B12}"/>
                </c:ext>
              </c:extLst>
            </c:dLbl>
            <c:dLbl>
              <c:idx val="2"/>
              <c:layout>
                <c:manualLayout>
                  <c:x val="5.8580586887267624E-2"/>
                  <c:y val="1.136363636363636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07C6D4D-3CA7-4099-A421-BF9CACBDF2D0}" type="CATEGORYNAME">
                      <a:rPr lang="en-US" sz="1300"/>
                      <a:pPr>
                        <a:defRPr sz="1300"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sz="1300" baseline="0" dirty="0"/>
                      <a:t>,</a:t>
                    </a:r>
                  </a:p>
                  <a:p>
                    <a:pPr>
                      <a:defRPr sz="1300">
                        <a:solidFill>
                          <a:schemeClr val="accent1"/>
                        </a:solidFill>
                      </a:defRPr>
                    </a:pPr>
                    <a:r>
                      <a:rPr lang="en-US" sz="1300" baseline="0" dirty="0"/>
                      <a:t> </a:t>
                    </a:r>
                    <a:fld id="{BB1DCCE6-14C6-4107-BDEB-D12A387E96CC}" type="VALUE">
                      <a:rPr lang="en-US" sz="1300" baseline="0" dirty="0"/>
                      <a:pPr>
                        <a:defRPr sz="1300">
                          <a:solidFill>
                            <a:schemeClr val="accent1"/>
                          </a:solidFill>
                        </a:defRPr>
                      </a:pPr>
                      <a:t>[VALUE]</a:t>
                    </a:fld>
                    <a:endParaRPr lang="en-US" sz="13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123351770798684"/>
                      <c:h val="0.1614015151515151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2A2-4F3C-9CD8-A436F8C94B12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22A2-4F3C-9CD8-A436F8C94B12}"/>
                </c:ext>
              </c:extLst>
            </c:dLbl>
            <c:dLbl>
              <c:idx val="4"/>
              <c:layout>
                <c:manualLayout>
                  <c:x val="3.3395171373764181E-2"/>
                  <c:y val="-4.545454545454559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3D140E3-CF42-41D7-A058-1E36D167DEB4}" type="CATEGORYNAME">
                      <a:rPr lang="en-US" sz="1300"/>
                      <a:pPr>
                        <a:defRPr sz="1300"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sz="1300" baseline="0" dirty="0"/>
                      <a:t>,</a:t>
                    </a:r>
                  </a:p>
                  <a:p>
                    <a:pPr>
                      <a:defRPr sz="1300">
                        <a:solidFill>
                          <a:schemeClr val="accent1"/>
                        </a:solidFill>
                      </a:defRPr>
                    </a:pPr>
                    <a:r>
                      <a:rPr lang="en-US" sz="1300" baseline="0" dirty="0"/>
                      <a:t> </a:t>
                    </a:r>
                    <a:fld id="{E4EDFB56-90C9-422E-8F8C-8B2DA02A30A3}" type="VALUE">
                      <a:rPr lang="en-US" sz="1300" baseline="0"/>
                      <a:pPr>
                        <a:defRPr sz="1300">
                          <a:solidFill>
                            <a:schemeClr val="accent1"/>
                          </a:solidFill>
                        </a:defRPr>
                      </a:pPr>
                      <a:t>[VALUE]</a:t>
                    </a:fld>
                    <a:endParaRPr lang="en-US" sz="13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22A2-4F3C-9CD8-A436F8C94B12}"/>
                </c:ext>
              </c:extLst>
            </c:dLbl>
            <c:dLbl>
              <c:idx val="5"/>
              <c:layout>
                <c:manualLayout>
                  <c:x val="0.17011950210769108"/>
                  <c:y val="-2.272727272727286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3A96D99-C4DB-42AA-88DB-95B36ABB00CB}" type="CATEGORYNAME">
                      <a:rPr lang="en-US" sz="1300"/>
                      <a:pPr>
                        <a:defRPr sz="1300"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sz="1300" baseline="0" dirty="0"/>
                      <a:t>,</a:t>
                    </a:r>
                  </a:p>
                  <a:p>
                    <a:pPr>
                      <a:defRPr sz="1300">
                        <a:solidFill>
                          <a:schemeClr val="accent1"/>
                        </a:solidFill>
                      </a:defRPr>
                    </a:pPr>
                    <a:r>
                      <a:rPr lang="en-US" sz="1300" baseline="0" dirty="0"/>
                      <a:t> </a:t>
                    </a:r>
                    <a:fld id="{650B6DA1-B501-4E5B-8AAD-CE060C0825BF}" type="VALUE">
                      <a:rPr lang="en-US" sz="1300" baseline="0"/>
                      <a:pPr>
                        <a:defRPr sz="1300">
                          <a:solidFill>
                            <a:schemeClr val="accent1"/>
                          </a:solidFill>
                        </a:defRPr>
                      </a:pPr>
                      <a:t>[VALUE]</a:t>
                    </a:fld>
                    <a:endParaRPr lang="en-US" sz="13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22A2-4F3C-9CD8-A436F8C94B12}"/>
                </c:ext>
              </c:extLst>
            </c:dLbl>
            <c:dLbl>
              <c:idx val="6"/>
              <c:layout>
                <c:manualLayout>
                  <c:x val="2.2263447582509518E-2"/>
                  <c:y val="3.441720353137662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4FCDBE3-9214-48CF-8C92-67FEF9D65546}" type="CATEGORYNAME">
                      <a:rPr lang="en-US" sz="1300"/>
                      <a:pPr>
                        <a:defRPr sz="1300"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sz="1300" baseline="0" dirty="0"/>
                      <a:t>,</a:t>
                    </a:r>
                  </a:p>
                  <a:p>
                    <a:pPr>
                      <a:defRPr sz="1300">
                        <a:solidFill>
                          <a:schemeClr val="accent1"/>
                        </a:solidFill>
                      </a:defRPr>
                    </a:pPr>
                    <a:r>
                      <a:rPr lang="en-US" sz="1300" baseline="0" dirty="0"/>
                      <a:t> </a:t>
                    </a:r>
                    <a:fld id="{226FED45-4122-4DB8-8A92-F6DA74B02E9E}" type="VALUE">
                      <a:rPr lang="en-US" sz="1300" baseline="0" dirty="0"/>
                      <a:pPr>
                        <a:defRPr sz="1300">
                          <a:solidFill>
                            <a:schemeClr val="accent1"/>
                          </a:solidFill>
                        </a:defRPr>
                      </a:pPr>
                      <a:t>[VALUE]</a:t>
                    </a:fld>
                    <a:endParaRPr lang="en-US" sz="13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22A2-4F3C-9CD8-A436F8C94B12}"/>
                </c:ext>
              </c:extLst>
            </c:dLbl>
            <c:dLbl>
              <c:idx val="7"/>
              <c:layout>
                <c:manualLayout>
                  <c:x val="-2.2727272727272728E-2"/>
                  <c:y val="-5.6818181818181906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 sz="1300" dirty="0"/>
                  </a:p>
                  <a:p>
                    <a:pPr>
                      <a:defRPr sz="1300">
                        <a:solidFill>
                          <a:schemeClr val="accent1"/>
                        </a:solidFill>
                      </a:defRPr>
                    </a:pPr>
                    <a:fld id="{B6F2990A-7235-4BC9-A1D9-D720B064E0A0}" type="CATEGORYNAME">
                      <a:rPr lang="en-US" sz="1300" smtClean="0"/>
                      <a:pPr>
                        <a:defRPr sz="1300"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sz="1300" baseline="0" dirty="0"/>
                      <a:t>, </a:t>
                    </a:r>
                    <a:fld id="{08A402C8-C6BC-4673-90A1-3456630C7A9D}" type="VALUE">
                      <a:rPr lang="en-US" sz="1300" baseline="0" dirty="0"/>
                      <a:pPr>
                        <a:defRPr sz="1300">
                          <a:solidFill>
                            <a:schemeClr val="accent1"/>
                          </a:solidFill>
                        </a:defRPr>
                      </a:pPr>
                      <a:t>[VALUE]</a:t>
                    </a:fld>
                    <a:endParaRPr lang="en-US" sz="13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587111270182137"/>
                      <c:h val="0.1803409090909090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22A2-4F3C-9CD8-A436F8C94B12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22A2-4F3C-9CD8-A436F8C94B12}"/>
                </c:ext>
              </c:extLst>
            </c:dLbl>
            <c:dLbl>
              <c:idx val="9"/>
              <c:layout>
                <c:manualLayout>
                  <c:x val="-6.3888888888888912E-2"/>
                  <c:y val="-0.1063337956541839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2A2-4F3C-9CD8-A436F8C94B12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22A2-4F3C-9CD8-A436F8C94B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Sheet1!$A$2:$A$12</c:f>
              <c:strCache>
                <c:ptCount val="11"/>
                <c:pt idx="0">
                  <c:v>Dryden</c:v>
                </c:pt>
                <c:pt idx="1">
                  <c:v>Atikokan</c:v>
                </c:pt>
                <c:pt idx="2">
                  <c:v>Fort Frances</c:v>
                </c:pt>
                <c:pt idx="3">
                  <c:v>Emo</c:v>
                </c:pt>
                <c:pt idx="4">
                  <c:v>Rainy River</c:v>
                </c:pt>
                <c:pt idx="5">
                  <c:v>Kenora</c:v>
                </c:pt>
                <c:pt idx="6">
                  <c:v>Red Lake</c:v>
                </c:pt>
                <c:pt idx="7">
                  <c:v>Soux Lookout</c:v>
                </c:pt>
                <c:pt idx="8">
                  <c:v>Ignace</c:v>
                </c:pt>
                <c:pt idx="9">
                  <c:v>Pickle Lake</c:v>
                </c:pt>
                <c:pt idx="10">
                  <c:v>Soux Narrows Nestor Falls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-4.7E-2</c:v>
                </c:pt>
                <c:pt idx="1">
                  <c:v>-0.04</c:v>
                </c:pt>
                <c:pt idx="2">
                  <c:v>-3.5000000000000003E-2</c:v>
                </c:pt>
                <c:pt idx="3">
                  <c:v>-9.7000000000000003E-2</c:v>
                </c:pt>
                <c:pt idx="4">
                  <c:v>-6.8000000000000005E-2</c:v>
                </c:pt>
                <c:pt idx="5">
                  <c:v>-8.9999999999999993E-3</c:v>
                </c:pt>
                <c:pt idx="6">
                  <c:v>-3.0000000000000001E-3</c:v>
                </c:pt>
                <c:pt idx="7">
                  <c:v>0.108</c:v>
                </c:pt>
                <c:pt idx="8">
                  <c:v>3.0000000000000001E-3</c:v>
                </c:pt>
                <c:pt idx="9">
                  <c:v>2.5999999999999999E-2</c:v>
                </c:pt>
                <c:pt idx="10">
                  <c:v>0.28599999999999998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22A2-4F3C-9CD8-A436F8C94B1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8487064116985376E-2"/>
          <c:y val="4.0816326530612242E-2"/>
          <c:w val="0.95841769778777652"/>
          <c:h val="0.80614494616744337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Sheet1!$A$3</c:f>
              <c:strCache>
                <c:ptCount val="1"/>
                <c:pt idx="0">
                  <c:v>0-14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Sheet1!$B$1:$J$1</c:f>
              <c:strCache>
                <c:ptCount val="9"/>
                <c:pt idx="0">
                  <c:v>Nipigon</c:v>
                </c:pt>
                <c:pt idx="1">
                  <c:v>Schreiber</c:v>
                </c:pt>
                <c:pt idx="2">
                  <c:v>Terrace Bay</c:v>
                </c:pt>
                <c:pt idx="3">
                  <c:v>Marathon</c:v>
                </c:pt>
                <c:pt idx="4">
                  <c:v>Manitouwadge</c:v>
                </c:pt>
                <c:pt idx="5">
                  <c:v>White River</c:v>
                </c:pt>
                <c:pt idx="6">
                  <c:v>Hornepayne</c:v>
                </c:pt>
                <c:pt idx="7">
                  <c:v>Greenstone</c:v>
                </c:pt>
                <c:pt idx="8">
                  <c:v>Thunder Bay</c:v>
                </c:pt>
              </c:strCache>
            </c:strRef>
          </c:cat>
          <c:val>
            <c:numRef>
              <c:f>Sheet1!$B$3:$J$3</c:f>
              <c:numCache>
                <c:formatCode>General</c:formatCode>
                <c:ptCount val="9"/>
                <c:pt idx="0">
                  <c:v>14.6</c:v>
                </c:pt>
                <c:pt idx="1">
                  <c:v>12.4</c:v>
                </c:pt>
                <c:pt idx="2">
                  <c:v>15.3</c:v>
                </c:pt>
                <c:pt idx="3">
                  <c:v>15.3</c:v>
                </c:pt>
                <c:pt idx="4">
                  <c:v>14.2</c:v>
                </c:pt>
                <c:pt idx="5">
                  <c:v>14.4</c:v>
                </c:pt>
                <c:pt idx="6">
                  <c:v>15.6</c:v>
                </c:pt>
                <c:pt idx="7">
                  <c:v>16.899999999999999</c:v>
                </c:pt>
                <c:pt idx="8">
                  <c:v>14.2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A4-4428-9863-8FB503259C92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15-30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Sheet1!$B$1:$J$1</c:f>
              <c:strCache>
                <c:ptCount val="9"/>
                <c:pt idx="0">
                  <c:v>Nipigon</c:v>
                </c:pt>
                <c:pt idx="1">
                  <c:v>Schreiber</c:v>
                </c:pt>
                <c:pt idx="2">
                  <c:v>Terrace Bay</c:v>
                </c:pt>
                <c:pt idx="3">
                  <c:v>Marathon</c:v>
                </c:pt>
                <c:pt idx="4">
                  <c:v>Manitouwadge</c:v>
                </c:pt>
                <c:pt idx="5">
                  <c:v>White River</c:v>
                </c:pt>
                <c:pt idx="6">
                  <c:v>Hornepayne</c:v>
                </c:pt>
                <c:pt idx="7">
                  <c:v>Greenstone</c:v>
                </c:pt>
                <c:pt idx="8">
                  <c:v>Thunder Bay</c:v>
                </c:pt>
              </c:strCache>
            </c:strRef>
          </c:cat>
          <c:val>
            <c:numRef>
              <c:f>Sheet1!$B$4:$J$4</c:f>
              <c:numCache>
                <c:formatCode>General</c:formatCode>
                <c:ptCount val="9"/>
                <c:pt idx="0">
                  <c:v>13.5</c:v>
                </c:pt>
                <c:pt idx="1">
                  <c:v>12.5</c:v>
                </c:pt>
                <c:pt idx="2">
                  <c:v>10.8</c:v>
                </c:pt>
                <c:pt idx="3">
                  <c:v>16.2</c:v>
                </c:pt>
                <c:pt idx="4">
                  <c:v>13.7</c:v>
                </c:pt>
                <c:pt idx="5">
                  <c:v>13.5</c:v>
                </c:pt>
                <c:pt idx="6">
                  <c:v>20.8</c:v>
                </c:pt>
                <c:pt idx="7">
                  <c:v>15.1</c:v>
                </c:pt>
                <c:pt idx="8">
                  <c:v>19.100000000000001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A4-4428-9863-8FB503259C92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31-45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Sheet1!$B$1:$J$1</c:f>
              <c:strCache>
                <c:ptCount val="9"/>
                <c:pt idx="0">
                  <c:v>Nipigon</c:v>
                </c:pt>
                <c:pt idx="1">
                  <c:v>Schreiber</c:v>
                </c:pt>
                <c:pt idx="2">
                  <c:v>Terrace Bay</c:v>
                </c:pt>
                <c:pt idx="3">
                  <c:v>Marathon</c:v>
                </c:pt>
                <c:pt idx="4">
                  <c:v>Manitouwadge</c:v>
                </c:pt>
                <c:pt idx="5">
                  <c:v>White River</c:v>
                </c:pt>
                <c:pt idx="6">
                  <c:v>Hornepayne</c:v>
                </c:pt>
                <c:pt idx="7">
                  <c:v>Greenstone</c:v>
                </c:pt>
                <c:pt idx="8">
                  <c:v>Thunder Bay</c:v>
                </c:pt>
              </c:strCache>
            </c:strRef>
          </c:cat>
          <c:val>
            <c:numRef>
              <c:f>Sheet1!$B$5:$J$5</c:f>
              <c:numCache>
                <c:formatCode>General</c:formatCode>
                <c:ptCount val="9"/>
                <c:pt idx="0">
                  <c:v>14.2</c:v>
                </c:pt>
                <c:pt idx="1">
                  <c:v>14.8</c:v>
                </c:pt>
                <c:pt idx="2">
                  <c:v>20.3</c:v>
                </c:pt>
                <c:pt idx="3">
                  <c:v>20.7</c:v>
                </c:pt>
                <c:pt idx="4">
                  <c:v>16.7</c:v>
                </c:pt>
                <c:pt idx="5">
                  <c:v>18</c:v>
                </c:pt>
                <c:pt idx="6">
                  <c:v>18.600000000000001</c:v>
                </c:pt>
                <c:pt idx="7">
                  <c:v>15.3</c:v>
                </c:pt>
                <c:pt idx="8">
                  <c:v>17.8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6A4-4428-9863-8FB503259C92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46-60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Sheet1!$B$1:$J$1</c:f>
              <c:strCache>
                <c:ptCount val="9"/>
                <c:pt idx="0">
                  <c:v>Nipigon</c:v>
                </c:pt>
                <c:pt idx="1">
                  <c:v>Schreiber</c:v>
                </c:pt>
                <c:pt idx="2">
                  <c:v>Terrace Bay</c:v>
                </c:pt>
                <c:pt idx="3">
                  <c:v>Marathon</c:v>
                </c:pt>
                <c:pt idx="4">
                  <c:v>Manitouwadge</c:v>
                </c:pt>
                <c:pt idx="5">
                  <c:v>White River</c:v>
                </c:pt>
                <c:pt idx="6">
                  <c:v>Hornepayne</c:v>
                </c:pt>
                <c:pt idx="7">
                  <c:v>Greenstone</c:v>
                </c:pt>
                <c:pt idx="8">
                  <c:v>Thunder Bay</c:v>
                </c:pt>
              </c:strCache>
            </c:strRef>
          </c:cat>
          <c:val>
            <c:numRef>
              <c:f>Sheet1!$B$6:$J$6</c:f>
              <c:numCache>
                <c:formatCode>General</c:formatCode>
                <c:ptCount val="9"/>
                <c:pt idx="0">
                  <c:v>19.600000000000001</c:v>
                </c:pt>
                <c:pt idx="1">
                  <c:v>24.5</c:v>
                </c:pt>
                <c:pt idx="2">
                  <c:v>16</c:v>
                </c:pt>
                <c:pt idx="3">
                  <c:v>20.2</c:v>
                </c:pt>
                <c:pt idx="4">
                  <c:v>21.8</c:v>
                </c:pt>
                <c:pt idx="5">
                  <c:v>21.6</c:v>
                </c:pt>
                <c:pt idx="6">
                  <c:v>21.8</c:v>
                </c:pt>
                <c:pt idx="7">
                  <c:v>22.1</c:v>
                </c:pt>
                <c:pt idx="8">
                  <c:v>19.3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6A4-4428-9863-8FB503259C92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61-100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Sheet1!$B$1:$J$1</c:f>
              <c:strCache>
                <c:ptCount val="9"/>
                <c:pt idx="0">
                  <c:v>Nipigon</c:v>
                </c:pt>
                <c:pt idx="1">
                  <c:v>Schreiber</c:v>
                </c:pt>
                <c:pt idx="2">
                  <c:v>Terrace Bay</c:v>
                </c:pt>
                <c:pt idx="3">
                  <c:v>Marathon</c:v>
                </c:pt>
                <c:pt idx="4">
                  <c:v>Manitouwadge</c:v>
                </c:pt>
                <c:pt idx="5">
                  <c:v>White River</c:v>
                </c:pt>
                <c:pt idx="6">
                  <c:v>Hornepayne</c:v>
                </c:pt>
                <c:pt idx="7">
                  <c:v>Greenstone</c:v>
                </c:pt>
                <c:pt idx="8">
                  <c:v>Thunder Bay</c:v>
                </c:pt>
              </c:strCache>
            </c:strRef>
          </c:cat>
          <c:val>
            <c:numRef>
              <c:f>Sheet1!$B$7:$J$7</c:f>
              <c:numCache>
                <c:formatCode>General</c:formatCode>
                <c:ptCount val="9"/>
                <c:pt idx="0">
                  <c:v>37.9</c:v>
                </c:pt>
                <c:pt idx="1">
                  <c:v>36.6</c:v>
                </c:pt>
                <c:pt idx="2">
                  <c:v>38.5</c:v>
                </c:pt>
                <c:pt idx="3">
                  <c:v>27.6</c:v>
                </c:pt>
                <c:pt idx="4">
                  <c:v>34.6</c:v>
                </c:pt>
                <c:pt idx="5">
                  <c:v>34.200000000000003</c:v>
                </c:pt>
                <c:pt idx="6">
                  <c:v>24.9</c:v>
                </c:pt>
                <c:pt idx="7">
                  <c:v>30.5</c:v>
                </c:pt>
                <c:pt idx="8">
                  <c:v>29.6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6A4-4428-9863-8FB503259C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82520831"/>
        <c:axId val="1182522751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Sheet1!$B$1:$J$1</c15:sqref>
                        </c15:formulaRef>
                      </c:ext>
                    </c:extLst>
                    <c:strCache>
                      <c:ptCount val="9"/>
                      <c:pt idx="0">
                        <c:v>Nipigon</c:v>
                      </c:pt>
                      <c:pt idx="1">
                        <c:v>Schreiber</c:v>
                      </c:pt>
                      <c:pt idx="2">
                        <c:v>Terrace Bay</c:v>
                      </c:pt>
                      <c:pt idx="3">
                        <c:v>Marathon</c:v>
                      </c:pt>
                      <c:pt idx="4">
                        <c:v>Manitouwadge</c:v>
                      </c:pt>
                      <c:pt idx="5">
                        <c:v>White River</c:v>
                      </c:pt>
                      <c:pt idx="6">
                        <c:v>Hornepayne</c:v>
                      </c:pt>
                      <c:pt idx="7">
                        <c:v>Greenstone</c:v>
                      </c:pt>
                      <c:pt idx="8">
                        <c:v>Thunder Bay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Sheet1!$B$2:$J$2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B6A4-4428-9863-8FB503259C92}"/>
                  </c:ext>
                </c:extLst>
              </c15:ser>
            </c15:filteredBarSeries>
          </c:ext>
        </c:extLst>
      </c:barChart>
      <c:catAx>
        <c:axId val="11825208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2522751"/>
        <c:crosses val="autoZero"/>
        <c:auto val="1"/>
        <c:lblAlgn val="ctr"/>
        <c:lblOffset val="100"/>
        <c:noMultiLvlLbl val="0"/>
      </c:catAx>
      <c:valAx>
        <c:axId val="11825227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25208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0542669666291713"/>
          <c:y val="2.3170764368739626E-2"/>
          <c:w val="0.58504949381327331"/>
          <c:h val="0.157740103915582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0-14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Sheet1!$B$1:$L$1</c:f>
              <c:strCache>
                <c:ptCount val="11"/>
                <c:pt idx="0">
                  <c:v>Red Lake</c:v>
                </c:pt>
                <c:pt idx="1">
                  <c:v>Pickle Lake</c:v>
                </c:pt>
                <c:pt idx="2">
                  <c:v>Ignace</c:v>
                </c:pt>
                <c:pt idx="3">
                  <c:v>Atikokan</c:v>
                </c:pt>
                <c:pt idx="4">
                  <c:v>Fort Frances</c:v>
                </c:pt>
                <c:pt idx="5">
                  <c:v>Sioux Lookout</c:v>
                </c:pt>
                <c:pt idx="6">
                  <c:v>Emo</c:v>
                </c:pt>
                <c:pt idx="7">
                  <c:v>Rainy River</c:v>
                </c:pt>
                <c:pt idx="8">
                  <c:v>Dryden</c:v>
                </c:pt>
                <c:pt idx="9">
                  <c:v>Kenora</c:v>
                </c:pt>
                <c:pt idx="10">
                  <c:v>Sioux Narrows</c:v>
                </c:pt>
              </c:strCache>
              <c:extLst/>
            </c:strRef>
          </c:cat>
          <c:val>
            <c:numRef>
              <c:f>Sheet1!$B$3:$L$3</c:f>
              <c:numCache>
                <c:formatCode>General</c:formatCode>
                <c:ptCount val="11"/>
                <c:pt idx="0">
                  <c:v>19.100000000000001</c:v>
                </c:pt>
                <c:pt idx="1">
                  <c:v>26.3</c:v>
                </c:pt>
                <c:pt idx="2">
                  <c:v>13.7</c:v>
                </c:pt>
                <c:pt idx="3">
                  <c:v>13.6</c:v>
                </c:pt>
                <c:pt idx="4">
                  <c:v>15</c:v>
                </c:pt>
                <c:pt idx="5">
                  <c:v>18</c:v>
                </c:pt>
                <c:pt idx="6">
                  <c:v>20</c:v>
                </c:pt>
                <c:pt idx="7">
                  <c:v>15.3</c:v>
                </c:pt>
                <c:pt idx="8">
                  <c:v>13.6</c:v>
                </c:pt>
                <c:pt idx="9">
                  <c:v>15.3</c:v>
                </c:pt>
                <c:pt idx="10">
                  <c:v>8.1000000000000014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85-45B6-BB0B-BC2ECB7BDF87}"/>
            </c:ext>
          </c:extLst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15-30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Sheet1!$B$1:$L$1</c:f>
              <c:strCache>
                <c:ptCount val="11"/>
                <c:pt idx="0">
                  <c:v>Red Lake</c:v>
                </c:pt>
                <c:pt idx="1">
                  <c:v>Pickle Lake</c:v>
                </c:pt>
                <c:pt idx="2">
                  <c:v>Ignace</c:v>
                </c:pt>
                <c:pt idx="3">
                  <c:v>Atikokan</c:v>
                </c:pt>
                <c:pt idx="4">
                  <c:v>Fort Frances</c:v>
                </c:pt>
                <c:pt idx="5">
                  <c:v>Sioux Lookout</c:v>
                </c:pt>
                <c:pt idx="6">
                  <c:v>Emo</c:v>
                </c:pt>
                <c:pt idx="7">
                  <c:v>Rainy River</c:v>
                </c:pt>
                <c:pt idx="8">
                  <c:v>Dryden</c:v>
                </c:pt>
                <c:pt idx="9">
                  <c:v>Kenora</c:v>
                </c:pt>
                <c:pt idx="10">
                  <c:v>Sioux Narrows</c:v>
                </c:pt>
              </c:strCache>
              <c:extLst/>
            </c:strRef>
          </c:cat>
          <c:val>
            <c:numRef>
              <c:f>Sheet1!$B$4:$L$4</c:f>
              <c:numCache>
                <c:formatCode>General</c:formatCode>
                <c:ptCount val="11"/>
                <c:pt idx="0">
                  <c:v>17.399999999999999</c:v>
                </c:pt>
                <c:pt idx="1">
                  <c:v>22.6</c:v>
                </c:pt>
                <c:pt idx="2">
                  <c:v>13.7</c:v>
                </c:pt>
                <c:pt idx="3">
                  <c:v>14.399999999999999</c:v>
                </c:pt>
                <c:pt idx="4">
                  <c:v>17.2</c:v>
                </c:pt>
                <c:pt idx="5">
                  <c:v>19.5</c:v>
                </c:pt>
                <c:pt idx="6">
                  <c:v>19.3</c:v>
                </c:pt>
                <c:pt idx="7">
                  <c:v>12</c:v>
                </c:pt>
                <c:pt idx="8">
                  <c:v>16.8</c:v>
                </c:pt>
                <c:pt idx="9">
                  <c:v>16.700000000000003</c:v>
                </c:pt>
                <c:pt idx="10">
                  <c:v>4.9000000000000004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85-45B6-BB0B-BC2ECB7BDF87}"/>
            </c:ext>
          </c:extLst>
        </c:ser>
        <c:ser>
          <c:idx val="2"/>
          <c:order val="2"/>
          <c:tx>
            <c:strRef>
              <c:f>Sheet1!$A$5</c:f>
              <c:strCache>
                <c:ptCount val="1"/>
                <c:pt idx="0">
                  <c:v>31-45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Sheet1!$B$1:$L$1</c:f>
              <c:strCache>
                <c:ptCount val="11"/>
                <c:pt idx="0">
                  <c:v>Red Lake</c:v>
                </c:pt>
                <c:pt idx="1">
                  <c:v>Pickle Lake</c:v>
                </c:pt>
                <c:pt idx="2">
                  <c:v>Ignace</c:v>
                </c:pt>
                <c:pt idx="3">
                  <c:v>Atikokan</c:v>
                </c:pt>
                <c:pt idx="4">
                  <c:v>Fort Frances</c:v>
                </c:pt>
                <c:pt idx="5">
                  <c:v>Sioux Lookout</c:v>
                </c:pt>
                <c:pt idx="6">
                  <c:v>Emo</c:v>
                </c:pt>
                <c:pt idx="7">
                  <c:v>Rainy River</c:v>
                </c:pt>
                <c:pt idx="8">
                  <c:v>Dryden</c:v>
                </c:pt>
                <c:pt idx="9">
                  <c:v>Kenora</c:v>
                </c:pt>
                <c:pt idx="10">
                  <c:v>Sioux Narrows</c:v>
                </c:pt>
              </c:strCache>
              <c:extLst/>
            </c:strRef>
          </c:cat>
          <c:val>
            <c:numRef>
              <c:f>Sheet1!$B$5:$L$5</c:f>
              <c:numCache>
                <c:formatCode>General</c:formatCode>
                <c:ptCount val="11"/>
                <c:pt idx="0">
                  <c:v>22.2</c:v>
                </c:pt>
                <c:pt idx="1">
                  <c:v>16.3</c:v>
                </c:pt>
                <c:pt idx="2">
                  <c:v>12</c:v>
                </c:pt>
                <c:pt idx="3">
                  <c:v>14.5</c:v>
                </c:pt>
                <c:pt idx="4">
                  <c:v>16.5</c:v>
                </c:pt>
                <c:pt idx="5">
                  <c:v>22.200000000000003</c:v>
                </c:pt>
                <c:pt idx="6">
                  <c:v>15.399999999999999</c:v>
                </c:pt>
                <c:pt idx="7">
                  <c:v>13.3</c:v>
                </c:pt>
                <c:pt idx="8">
                  <c:v>16.399999999999999</c:v>
                </c:pt>
                <c:pt idx="9">
                  <c:v>18.7</c:v>
                </c:pt>
                <c:pt idx="10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A85-45B6-BB0B-BC2ECB7BDF87}"/>
            </c:ext>
          </c:extLst>
        </c:ser>
        <c:ser>
          <c:idx val="3"/>
          <c:order val="3"/>
          <c:tx>
            <c:strRef>
              <c:f>Sheet1!$A$6</c:f>
              <c:strCache>
                <c:ptCount val="1"/>
                <c:pt idx="0">
                  <c:v>46-60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Sheet1!$B$1:$L$1</c:f>
              <c:strCache>
                <c:ptCount val="11"/>
                <c:pt idx="0">
                  <c:v>Red Lake</c:v>
                </c:pt>
                <c:pt idx="1">
                  <c:v>Pickle Lake</c:v>
                </c:pt>
                <c:pt idx="2">
                  <c:v>Ignace</c:v>
                </c:pt>
                <c:pt idx="3">
                  <c:v>Atikokan</c:v>
                </c:pt>
                <c:pt idx="4">
                  <c:v>Fort Frances</c:v>
                </c:pt>
                <c:pt idx="5">
                  <c:v>Sioux Lookout</c:v>
                </c:pt>
                <c:pt idx="6">
                  <c:v>Emo</c:v>
                </c:pt>
                <c:pt idx="7">
                  <c:v>Rainy River</c:v>
                </c:pt>
                <c:pt idx="8">
                  <c:v>Dryden</c:v>
                </c:pt>
                <c:pt idx="9">
                  <c:v>Kenora</c:v>
                </c:pt>
                <c:pt idx="10">
                  <c:v>Sioux Narrows</c:v>
                </c:pt>
              </c:strCache>
              <c:extLst/>
            </c:strRef>
          </c:cat>
          <c:val>
            <c:numRef>
              <c:f>Sheet1!$B$6:$L$6</c:f>
              <c:numCache>
                <c:formatCode>General</c:formatCode>
                <c:ptCount val="11"/>
                <c:pt idx="0">
                  <c:v>18.600000000000001</c:v>
                </c:pt>
                <c:pt idx="1">
                  <c:v>17.600000000000001</c:v>
                </c:pt>
                <c:pt idx="2">
                  <c:v>21.6</c:v>
                </c:pt>
                <c:pt idx="3">
                  <c:v>17</c:v>
                </c:pt>
                <c:pt idx="4">
                  <c:v>19.399999999999999</c:v>
                </c:pt>
                <c:pt idx="5">
                  <c:v>19.5</c:v>
                </c:pt>
                <c:pt idx="6">
                  <c:v>20.8</c:v>
                </c:pt>
                <c:pt idx="7">
                  <c:v>20.100000000000001</c:v>
                </c:pt>
                <c:pt idx="8">
                  <c:v>20.6</c:v>
                </c:pt>
                <c:pt idx="9">
                  <c:v>19.5</c:v>
                </c:pt>
                <c:pt idx="10">
                  <c:v>22.6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A85-45B6-BB0B-BC2ECB7BDF87}"/>
            </c:ext>
          </c:extLst>
        </c:ser>
        <c:ser>
          <c:idx val="4"/>
          <c:order val="4"/>
          <c:tx>
            <c:strRef>
              <c:f>Sheet1!$A$7</c:f>
              <c:strCache>
                <c:ptCount val="1"/>
                <c:pt idx="0">
                  <c:v>61-100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Sheet1!$B$1:$L$1</c:f>
              <c:strCache>
                <c:ptCount val="11"/>
                <c:pt idx="0">
                  <c:v>Red Lake</c:v>
                </c:pt>
                <c:pt idx="1">
                  <c:v>Pickle Lake</c:v>
                </c:pt>
                <c:pt idx="2">
                  <c:v>Ignace</c:v>
                </c:pt>
                <c:pt idx="3">
                  <c:v>Atikokan</c:v>
                </c:pt>
                <c:pt idx="4">
                  <c:v>Fort Frances</c:v>
                </c:pt>
                <c:pt idx="5">
                  <c:v>Sioux Lookout</c:v>
                </c:pt>
                <c:pt idx="6">
                  <c:v>Emo</c:v>
                </c:pt>
                <c:pt idx="7">
                  <c:v>Rainy River</c:v>
                </c:pt>
                <c:pt idx="8">
                  <c:v>Dryden</c:v>
                </c:pt>
                <c:pt idx="9">
                  <c:v>Kenora</c:v>
                </c:pt>
                <c:pt idx="10">
                  <c:v>Sioux Narrows</c:v>
                </c:pt>
              </c:strCache>
              <c:extLst/>
            </c:strRef>
          </c:cat>
          <c:val>
            <c:numRef>
              <c:f>Sheet1!$B$7:$L$7</c:f>
              <c:numCache>
                <c:formatCode>General</c:formatCode>
                <c:ptCount val="11"/>
                <c:pt idx="0">
                  <c:v>23.7</c:v>
                </c:pt>
                <c:pt idx="1">
                  <c:v>20.200000000000003</c:v>
                </c:pt>
                <c:pt idx="2">
                  <c:v>40.700000000000003</c:v>
                </c:pt>
                <c:pt idx="3">
                  <c:v>40.4</c:v>
                </c:pt>
                <c:pt idx="4">
                  <c:v>36</c:v>
                </c:pt>
                <c:pt idx="5">
                  <c:v>22.2</c:v>
                </c:pt>
                <c:pt idx="6">
                  <c:v>29.1</c:v>
                </c:pt>
                <c:pt idx="7">
                  <c:v>45.3</c:v>
                </c:pt>
                <c:pt idx="8">
                  <c:v>35.5</c:v>
                </c:pt>
                <c:pt idx="9">
                  <c:v>32.5</c:v>
                </c:pt>
                <c:pt idx="10">
                  <c:v>52.1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A85-45B6-BB0B-BC2ECB7BDF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9732304"/>
        <c:axId val="379735184"/>
        <c:extLst>
          <c:ext xmlns:c15="http://schemas.microsoft.com/office/drawing/2012/chart" uri="{02D57815-91ED-43cb-92C2-25804820EDAC}">
            <c15:filteredBarSeries>
              <c15:ser>
                <c:idx val="5"/>
                <c:order val="5"/>
                <c:tx>
                  <c:strRef>
                    <c:extLst>
                      <c:ext uri="{02D57815-91ED-43cb-92C2-25804820EDAC}">
                        <c15:formulaRef>
                          <c15:sqref>Sheet1!$A$8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Sheet1!$B$1:$L$1</c15:sqref>
                        </c15:formulaRef>
                      </c:ext>
                    </c:extLst>
                    <c:strCache>
                      <c:ptCount val="11"/>
                      <c:pt idx="0">
                        <c:v>Red Lake</c:v>
                      </c:pt>
                      <c:pt idx="1">
                        <c:v>Pickle Lake</c:v>
                      </c:pt>
                      <c:pt idx="2">
                        <c:v>Ignace</c:v>
                      </c:pt>
                      <c:pt idx="3">
                        <c:v>Atikokan</c:v>
                      </c:pt>
                      <c:pt idx="4">
                        <c:v>Fort Frances</c:v>
                      </c:pt>
                      <c:pt idx="5">
                        <c:v>Sioux Lookout</c:v>
                      </c:pt>
                      <c:pt idx="6">
                        <c:v>Emo</c:v>
                      </c:pt>
                      <c:pt idx="7">
                        <c:v>Rainy River</c:v>
                      </c:pt>
                      <c:pt idx="8">
                        <c:v>Dryden</c:v>
                      </c:pt>
                      <c:pt idx="9">
                        <c:v>Kenora</c:v>
                      </c:pt>
                      <c:pt idx="10">
                        <c:v>Sioux Narrows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Sheet1!$B$8:$L$8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2">
                        <c:v>0</c:v>
                      </c:pt>
                      <c:pt idx="6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1A85-45B6-BB0B-BC2ECB7BDF87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Sheet1!$A$9</c15:sqref>
                        </c15:formulaRef>
                      </c:ext>
                    </c:extLst>
                    <c:strCache>
                      <c:ptCount val="1"/>
                      <c:pt idx="0">
                        <c:v> 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Sheet1!$B$1:$L$1</c15:sqref>
                        </c15:formulaRef>
                      </c:ext>
                    </c:extLst>
                    <c:strCache>
                      <c:ptCount val="11"/>
                      <c:pt idx="0">
                        <c:v>Red Lake</c:v>
                      </c:pt>
                      <c:pt idx="1">
                        <c:v>Pickle Lake</c:v>
                      </c:pt>
                      <c:pt idx="2">
                        <c:v>Ignace</c:v>
                      </c:pt>
                      <c:pt idx="3">
                        <c:v>Atikokan</c:v>
                      </c:pt>
                      <c:pt idx="4">
                        <c:v>Fort Frances</c:v>
                      </c:pt>
                      <c:pt idx="5">
                        <c:v>Sioux Lookout</c:v>
                      </c:pt>
                      <c:pt idx="6">
                        <c:v>Emo</c:v>
                      </c:pt>
                      <c:pt idx="7">
                        <c:v>Rainy River</c:v>
                      </c:pt>
                      <c:pt idx="8">
                        <c:v>Dryden</c:v>
                      </c:pt>
                      <c:pt idx="9">
                        <c:v>Kenora</c:v>
                      </c:pt>
                      <c:pt idx="10">
                        <c:v>Sioux Narrows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Sheet1!$B$9:$L$9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0</c:v>
                      </c:pt>
                      <c:pt idx="5">
                        <c:v>0</c:v>
                      </c:pt>
                      <c:pt idx="7">
                        <c:v>0</c:v>
                      </c:pt>
                      <c:pt idx="9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1A85-45B6-BB0B-BC2ECB7BDF87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Sheet1!$A$10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Sheet1!$B$1:$L$1</c15:sqref>
                        </c15:formulaRef>
                      </c:ext>
                    </c:extLst>
                    <c:strCache>
                      <c:ptCount val="11"/>
                      <c:pt idx="0">
                        <c:v>Red Lake</c:v>
                      </c:pt>
                      <c:pt idx="1">
                        <c:v>Pickle Lake</c:v>
                      </c:pt>
                      <c:pt idx="2">
                        <c:v>Ignace</c:v>
                      </c:pt>
                      <c:pt idx="3">
                        <c:v>Atikokan</c:v>
                      </c:pt>
                      <c:pt idx="4">
                        <c:v>Fort Frances</c:v>
                      </c:pt>
                      <c:pt idx="5">
                        <c:v>Sioux Lookout</c:v>
                      </c:pt>
                      <c:pt idx="6">
                        <c:v>Emo</c:v>
                      </c:pt>
                      <c:pt idx="7">
                        <c:v>Rainy River</c:v>
                      </c:pt>
                      <c:pt idx="8">
                        <c:v>Dryden</c:v>
                      </c:pt>
                      <c:pt idx="9">
                        <c:v>Kenora</c:v>
                      </c:pt>
                      <c:pt idx="10">
                        <c:v>Sioux Narrows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Sheet1!$B$10:$L$10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4">
                        <c:v>0</c:v>
                      </c:pt>
                      <c:pt idx="8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1A85-45B6-BB0B-BC2ECB7BDF87}"/>
                  </c:ext>
                </c:extLst>
              </c15:ser>
            </c15:filteredBarSeries>
          </c:ext>
        </c:extLst>
      </c:barChart>
      <c:catAx>
        <c:axId val="379732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9735184"/>
        <c:crosses val="autoZero"/>
        <c:auto val="1"/>
        <c:lblAlgn val="ctr"/>
        <c:lblOffset val="100"/>
        <c:noMultiLvlLbl val="0"/>
      </c:catAx>
      <c:valAx>
        <c:axId val="3797351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9732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550192201245752"/>
          <c:y val="9.5256695820267509E-2"/>
          <c:w val="0.51483592336453909"/>
          <c:h val="7.78731800195487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 </a:t>
            </a:r>
          </a:p>
        </c:rich>
      </c:tx>
      <c:layout>
        <c:manualLayout>
          <c:xMode val="edge"/>
          <c:yMode val="edge"/>
          <c:x val="0.49746135899679206"/>
          <c:y val="5.01780183732543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 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CB5-4AC3-9B7A-4F897FECFCC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8CB5-4AC3-9B7A-4F897FECFCC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8CB5-4AC3-9B7A-4F897FECFCC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CB5-4AC3-9B7A-4F897FECFCC1}"/>
              </c:ext>
            </c:extLst>
          </c:dPt>
          <c:dLbls>
            <c:dLbl>
              <c:idx val="0"/>
              <c:layout>
                <c:manualLayout>
                  <c:x val="0.17514124293785313"/>
                  <c:y val="-2.020202020202023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l"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0C6FEEB-9CC8-4EC5-B890-3E0540C4DEE9}" type="CATEGORYNAME">
                      <a:rPr lang="en-US" dirty="0"/>
                      <a:pPr algn="l">
                        <a:defRPr/>
                      </a:pPr>
                      <a:t>[CATEGORY NAME]</a:t>
                    </a:fld>
                    <a:r>
                      <a:rPr lang="en-US" baseline="0" dirty="0"/>
                      <a:t>
50,105 </a:t>
                    </a:r>
                    <a:fld id="{B77FD05C-6292-4DD3-BA43-46647425C3F5}" type="PERCENTAGE">
                      <a:rPr lang="en-US" baseline="0" smtClean="0"/>
                      <a:pPr algn="l">
                        <a:defRPr/>
                      </a:pPr>
                      <a:t>[PERCENTAGE]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l"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391231816361943"/>
                      <c:h val="0.2611365624751451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CB5-4AC3-9B7A-4F897FECFCC1}"/>
                </c:ext>
              </c:extLst>
            </c:dLbl>
            <c:dLbl>
              <c:idx val="1"/>
              <c:layout>
                <c:manualLayout>
                  <c:x val="3.9459789206036745E-2"/>
                  <c:y val="0.1091172813924575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l"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F173B64-3E6A-4B6A-97DB-C11525B3DE90}" type="CATEGORYNAME">
                      <a:rPr lang="en-US" smtClean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pPr algn="l"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dirty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 </a:t>
                    </a:r>
                    <a:r>
                      <a:rPr lang="en-US" baseline="0" dirty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10,105 </a:t>
                    </a:r>
                    <a:fld id="{FFCCA8D9-7B0D-404A-A801-9320070113A6}" type="PERCENTAGE">
                      <a:rPr lang="en-US" baseline="0" smtClean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pPr algn="l">
                        <a:defRPr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en-US" baseline="0" dirty="0">
                      <a:solidFill>
                        <a:schemeClr val="accent2">
                          <a:lumMod val="7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l"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573446327683614"/>
                      <c:h val="0.2611365624751451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8CB5-4AC3-9B7A-4F897FECFCC1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8CDDE41-DB88-4BB0-A536-BFD76C92D7BF}" type="CATEGORYNAME">
                      <a:rPr lang="en-US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
</a:t>
                    </a:r>
                    <a:fld id="{9258B809-748B-4EB5-B3E8-7F541B58EDE4}" type="PERCENTAGE">
                      <a:rPr lang="en-US" baseline="0" smtClean="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 (70)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8CB5-4AC3-9B7A-4F897FECFCC1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CB5-4AC3-9B7A-4F897FECFCC1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First Nations</c:v>
                </c:pt>
                <c:pt idx="1">
                  <c:v>Metis</c:v>
                </c:pt>
                <c:pt idx="2">
                  <c:v>Inuit</c:v>
                </c:pt>
                <c:pt idx="3">
                  <c:v>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50105</c:v>
                </c:pt>
                <c:pt idx="1">
                  <c:v>10145</c:v>
                </c:pt>
                <c:pt idx="2">
                  <c:v>70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B5-4AC3-9B7A-4F897FECFCC1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5497B3-19DF-4264-A25A-D0F1A0E58B99}" type="datetimeFigureOut">
              <a:rPr lang="en-US" smtClean="0"/>
              <a:t>4/24/2024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79ADFA-6FF0-4BFC-AECA-A534E9D9F1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752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79ADFA-6FF0-4BFC-AECA-A534E9D9F17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17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79ADFA-6FF0-4BFC-AECA-A534E9D9F17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283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312031" y="394030"/>
            <a:ext cx="7567937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1" i="0">
                <a:solidFill>
                  <a:srgbClr val="00567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rgbClr val="00567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rgbClr val="00567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4/24/2024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rgbClr val="00567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4/24/2024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4/24/2024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157581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4940" y="63472"/>
            <a:ext cx="11902119" cy="1330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1" i="0">
                <a:solidFill>
                  <a:srgbClr val="00567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40428" y="1725046"/>
            <a:ext cx="6965950" cy="4776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lllivinghouse.com/" TargetMode="External"/><Relationship Id="rId2" Type="http://schemas.openxmlformats.org/officeDocument/2006/relationships/hyperlink" Target="https://www150.statcan.gc.ca/n1/pub/85-002-x/2020001/article/00001/thunder-bay-eng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handshake-regard-cooperate-connect-2009183/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hyperlink" Target="mailto:gchristian@nswpb.c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12.statcan.gc.ca/census-recensement/2021" TargetMode="External"/><Relationship Id="rId2" Type="http://schemas.openxmlformats.org/officeDocument/2006/relationships/hyperlink" Target="https://www150.statcan.gc.ca/n1/pub/85-002-x/2020001/article/00001/thunder-bay-eng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hyperlink" Target="https://www150.statcan.gc.ca/n1/pub/85-002-x/2020001/article/00001/thunder-bay-eng.ht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hyperlink" Target="https://openclipart.org/detail/208545/female-symbol-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hyperlink" Target="https://openclipart.org/detail/208543/male-symbol-2-by-qubodup-208543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150.statcan.gc.ca/n1/pub/85-002-x/2020001/article/00001/thunder-bay-eng.htm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2" y="51865"/>
            <a:ext cx="12192000" cy="4351020"/>
            <a:chOff x="0" y="0"/>
            <a:chExt cx="12192000" cy="43510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43510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1999" cy="435102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12373" y="1005318"/>
            <a:ext cx="11567251" cy="2340384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12700" marR="5080" indent="452120" algn="l">
              <a:lnSpc>
                <a:spcPts val="5810"/>
              </a:lnSpc>
              <a:spcBef>
                <a:spcPts val="850"/>
              </a:spcBef>
            </a:pPr>
            <a:r>
              <a:rPr lang="en-US" b="0" dirty="0">
                <a:solidFill>
                  <a:srgbClr val="FFFFFF"/>
                </a:solidFill>
              </a:rPr>
              <a:t>                  Northern Horizons:</a:t>
            </a:r>
            <a:br>
              <a:rPr lang="en-US" b="0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en-US" b="0" dirty="0">
                <a:solidFill>
                  <a:srgbClr val="FFFFFF"/>
                </a:solidFill>
                <a:latin typeface="Calibri"/>
                <a:cs typeface="Calibri"/>
              </a:rPr>
              <a:t>        Navigating Labour Landscapes in  </a:t>
            </a:r>
            <a:br>
              <a:rPr lang="en-US" b="0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en-US" b="0" dirty="0">
                <a:solidFill>
                  <a:srgbClr val="FFFFFF"/>
                </a:solidFill>
                <a:latin typeface="Calibri"/>
                <a:cs typeface="Calibri"/>
              </a:rPr>
              <a:t>                 Northwestern Ontario</a:t>
            </a:r>
            <a:endParaRPr b="0" spc="-1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5800" y="4910380"/>
            <a:ext cx="4281009" cy="15384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CC183E-FF92-36CB-22A5-80518AB77798}"/>
              </a:ext>
            </a:extLst>
          </p:cNvPr>
          <p:cNvSpPr txBox="1"/>
          <p:nvPr/>
        </p:nvSpPr>
        <p:spPr>
          <a:xfrm>
            <a:off x="6400800" y="4953000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+mn-lt"/>
              </a:rPr>
              <a:t>Gary Christian</a:t>
            </a:r>
          </a:p>
          <a:p>
            <a:r>
              <a:rPr lang="en-US" sz="2000" dirty="0">
                <a:latin typeface="+mn-lt"/>
              </a:rPr>
              <a:t>Executive Director</a:t>
            </a:r>
          </a:p>
          <a:p>
            <a:r>
              <a:rPr lang="en-US" sz="2000" dirty="0">
                <a:latin typeface="+mn-lt"/>
              </a:rPr>
              <a:t>North Superior Workforce Planning Board (NSWPB)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FCAB5-8FC1-9CD8-4553-D812B5A21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57200"/>
            <a:ext cx="8991600" cy="677108"/>
          </a:xfrm>
        </p:spPr>
        <p:txBody>
          <a:bodyPr/>
          <a:lstStyle/>
          <a:p>
            <a:pPr algn="ctr"/>
            <a:r>
              <a:rPr lang="en-US" sz="44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Education and Apprenticeships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B5C716-E85D-EAD2-FC2E-A01339AE916C}"/>
              </a:ext>
            </a:extLst>
          </p:cNvPr>
          <p:cNvSpPr txBox="1"/>
          <p:nvPr/>
        </p:nvSpPr>
        <p:spPr>
          <a:xfrm>
            <a:off x="4499911" y="1937908"/>
            <a:ext cx="6096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latin typeface="+mj-lt"/>
              </a:rPr>
              <a:t>The number people with a certificate, diploma or  degree increased considerably by +15.4%, the highest increase among education levels.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latin typeface="+mj-lt"/>
              </a:rPr>
              <a:t>The second highest increase during this period (+9.2%) was for high school completion</a:t>
            </a:r>
            <a:r>
              <a:rPr lang="en-US" dirty="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30172F-AFD5-EEDA-2C18-ABB02D9B9FFD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1293597" y="1847714"/>
            <a:ext cx="2354784" cy="18233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7201F9-9DBE-9F15-4E9B-98BCF8E5FCFD}"/>
              </a:ext>
            </a:extLst>
          </p:cNvPr>
          <p:cNvSpPr txBox="1"/>
          <p:nvPr/>
        </p:nvSpPr>
        <p:spPr>
          <a:xfrm flipH="1">
            <a:off x="4498038" y="4430389"/>
            <a:ext cx="68557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+mj-lt"/>
              </a:rPr>
              <a:t>Apprenticeship or trades certificate or diploma saw a significant decrease (-12.7%). That is part of a longer trend with, 2011 to 2016 demonstrating a decline of -16%.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2AB038-538F-6988-01CE-00E78A1D5DDE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2424261" y="4459474"/>
            <a:ext cx="1066892" cy="5258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E7DCF0-09F3-018B-2475-134FA55EEDCE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50000"/>
          </a:blip>
          <a:stretch>
            <a:fillRect/>
          </a:stretch>
        </p:blipFill>
        <p:spPr>
          <a:xfrm>
            <a:off x="3254912" y="4459892"/>
            <a:ext cx="472481" cy="5258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8A3D61-DA2C-3902-15B0-4F16262668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3297" y="5034045"/>
            <a:ext cx="1699407" cy="3353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968AA1-B801-E3ED-39A2-C4CCE191D7F3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50000"/>
          </a:blip>
          <a:stretch>
            <a:fillRect/>
          </a:stretch>
        </p:blipFill>
        <p:spPr>
          <a:xfrm>
            <a:off x="2470989" y="5417681"/>
            <a:ext cx="1066892" cy="5258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BFDCE11-363C-1906-6E60-78803C82FC9C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50000"/>
          </a:blip>
          <a:stretch>
            <a:fillRect/>
          </a:stretch>
        </p:blipFill>
        <p:spPr>
          <a:xfrm>
            <a:off x="3309239" y="5417681"/>
            <a:ext cx="472481" cy="5258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A03F94B-C2E4-A129-5825-EA59BE9900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71494" y="5914152"/>
            <a:ext cx="1699407" cy="335309"/>
          </a:xfrm>
          <a:prstGeom prst="rect">
            <a:avLst/>
          </a:prstGeom>
        </p:spPr>
      </p:pic>
      <p:sp>
        <p:nvSpPr>
          <p:cNvPr id="14" name="Arrow: Down 13">
            <a:extLst>
              <a:ext uri="{FF2B5EF4-FFF2-40B4-BE49-F238E27FC236}">
                <a16:creationId xmlns:a16="http://schemas.microsoft.com/office/drawing/2014/main" id="{70567FEA-64A5-CBFA-AB8F-9DD106FB52D3}"/>
              </a:ext>
            </a:extLst>
          </p:cNvPr>
          <p:cNvSpPr/>
          <p:nvPr/>
        </p:nvSpPr>
        <p:spPr>
          <a:xfrm>
            <a:off x="1222882" y="4541050"/>
            <a:ext cx="1066891" cy="182332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5D4C8A-C12F-AD5B-0879-5C37B2D68E42}"/>
              </a:ext>
            </a:extLst>
          </p:cNvPr>
          <p:cNvSpPr txBox="1"/>
          <p:nvPr/>
        </p:nvSpPr>
        <p:spPr>
          <a:xfrm>
            <a:off x="186704" y="6449158"/>
            <a:ext cx="61364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Source: </a:t>
            </a: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NPI</a:t>
            </a:r>
            <a:r>
              <a:rPr lang="en-US" sz="900" dirty="0"/>
              <a:t> – (Planning for Success, NSWP 2023-2024 LLMP)</a:t>
            </a:r>
          </a:p>
        </p:txBody>
      </p:sp>
    </p:spTree>
    <p:extLst>
      <p:ext uri="{BB962C8B-B14F-4D97-AF65-F5344CB8AC3E}">
        <p14:creationId xmlns:p14="http://schemas.microsoft.com/office/powerpoint/2010/main" val="360700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3956" y="0"/>
            <a:ext cx="11902119" cy="1062319"/>
          </a:xfrm>
          <a:prstGeom prst="rect">
            <a:avLst/>
          </a:prstGeom>
        </p:spPr>
        <p:txBody>
          <a:bodyPr vert="horz" wrap="square" lIns="0" tIns="381485" rIns="0" bIns="0" rtlCol="0">
            <a:spAutoFit/>
          </a:bodyPr>
          <a:lstStyle/>
          <a:p>
            <a:pPr marL="1866900">
              <a:lnSpc>
                <a:spcPct val="100000"/>
              </a:lnSpc>
              <a:spcBef>
                <a:spcPts val="95"/>
              </a:spcBef>
            </a:pPr>
            <a:r>
              <a:rPr sz="44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 heading"/>
              </a:rPr>
              <a:t>Retention of International Talent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8615" y="2590800"/>
            <a:ext cx="9954768" cy="34381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AD1C93-6DE7-5C84-4DDF-962EB07227C0}"/>
              </a:ext>
            </a:extLst>
          </p:cNvPr>
          <p:cNvSpPr txBox="1"/>
          <p:nvPr/>
        </p:nvSpPr>
        <p:spPr>
          <a:xfrm>
            <a:off x="3467099" y="1728507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Top Reasons International Talent is Leaving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DC8CB7-6A5C-89E8-705C-588EA1E3AF61}"/>
              </a:ext>
            </a:extLst>
          </p:cNvPr>
          <p:cNvSpPr txBox="1"/>
          <p:nvPr/>
        </p:nvSpPr>
        <p:spPr>
          <a:xfrm>
            <a:off x="228600" y="6553200"/>
            <a:ext cx="61364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Source: (NSWPB Talent Retention Project 2022)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52D6206F-DF58-E8A4-2D3C-95680044DA8B}"/>
              </a:ext>
            </a:extLst>
          </p:cNvPr>
          <p:cNvSpPr txBox="1"/>
          <p:nvPr/>
        </p:nvSpPr>
        <p:spPr>
          <a:xfrm>
            <a:off x="5943600" y="2819400"/>
            <a:ext cx="5791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+mn-lt"/>
              </a:rPr>
              <a:t>There were 15,055 Indigenous people living within Thunder Bay's municipal boundaries.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+mn-lt"/>
              </a:rPr>
              <a:t>Estimates place the indigenous population between 23,080 and 42,641.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+mn-lt"/>
              </a:rPr>
              <a:t>Kenora District 21,575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+mn-lt"/>
              </a:rPr>
              <a:t>Rainy River District 3,870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+mn-lt"/>
              </a:rPr>
              <a:t>Unemployment rate amongst First Nations people is significantly higher compared non-indigenous people.</a:t>
            </a:r>
          </a:p>
          <a:p>
            <a:endParaRPr lang="en-US" sz="2000" dirty="0">
              <a:latin typeface="+mn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41CA4DE-8944-3E02-69A9-0552F1D8EBA7}"/>
              </a:ext>
            </a:extLst>
          </p:cNvPr>
          <p:cNvSpPr txBox="1"/>
          <p:nvPr/>
        </p:nvSpPr>
        <p:spPr>
          <a:xfrm>
            <a:off x="2918736" y="1935459"/>
            <a:ext cx="6354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First Nations, Metis and Inuit Population in NWO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584DF72-FC49-D929-0527-8A41D931EC04}"/>
              </a:ext>
            </a:extLst>
          </p:cNvPr>
          <p:cNvSpPr txBox="1"/>
          <p:nvPr/>
        </p:nvSpPr>
        <p:spPr>
          <a:xfrm>
            <a:off x="3255402" y="354287"/>
            <a:ext cx="5365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Indigenous Workforce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491DEC-20AB-1555-61BE-DF6673FCD87B}"/>
              </a:ext>
            </a:extLst>
          </p:cNvPr>
          <p:cNvSpPr txBox="1"/>
          <p:nvPr/>
        </p:nvSpPr>
        <p:spPr>
          <a:xfrm>
            <a:off x="187194" y="6272881"/>
            <a:ext cx="6136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Source  </a:t>
            </a: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Statics Canada </a:t>
            </a:r>
            <a:r>
              <a:rPr lang="en-US" sz="900" dirty="0"/>
              <a:t>(//www12.statcan.gc.ca/census-recensement/2016 ), 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Dr. Janet Smylie, </a:t>
            </a:r>
            <a:r>
              <a:rPr lang="en-US" sz="900" dirty="0">
                <a:solidFill>
                  <a:schemeClr val="tx1"/>
                </a:solidFill>
              </a:rPr>
              <a:t>Well Living House, </a:t>
            </a:r>
            <a:r>
              <a:rPr lang="en-US" sz="9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http://www.welllivinghouse.com</a:t>
            </a:r>
            <a:r>
              <a:rPr lang="en-US" sz="900" dirty="0">
                <a:solidFill>
                  <a:schemeClr val="tx1"/>
                </a:solidFill>
              </a:rPr>
              <a:t>) </a:t>
            </a:r>
            <a:r>
              <a:rPr lang="en-US" sz="900" dirty="0"/>
              <a:t>Kenora and Rainy River Districts 2022-2025 LLMP Report 2024Update 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8D0BA6C5-7994-7548-5580-9B490BEF92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0081115"/>
              </p:ext>
            </p:extLst>
          </p:nvPr>
        </p:nvGraphicFramePr>
        <p:xfrm>
          <a:off x="381000" y="2667000"/>
          <a:ext cx="48768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2242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940" y="113015"/>
            <a:ext cx="11902119" cy="962664"/>
          </a:xfrm>
          <a:prstGeom prst="rect">
            <a:avLst/>
          </a:prstGeom>
        </p:spPr>
        <p:txBody>
          <a:bodyPr vert="horz" wrap="square" lIns="0" tIns="46567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32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First Nations, Metis and Inuit</a:t>
            </a:r>
            <a:r>
              <a:rPr sz="32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en-US" sz="32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  <a:cs typeface="Calibri"/>
              </a:rPr>
              <a:t>u</a:t>
            </a:r>
            <a:r>
              <a:rPr sz="32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  <a:cs typeface="Calibri"/>
              </a:rPr>
              <a:t>nder-representation in the </a:t>
            </a:r>
            <a:r>
              <a:rPr lang="en-US" sz="32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  <a:cs typeface="Calibri"/>
              </a:rPr>
              <a:t>w</a:t>
            </a:r>
            <a:r>
              <a:rPr sz="32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  <a:cs typeface="Calibri"/>
              </a:rPr>
              <a:t>orkforc</a:t>
            </a:r>
            <a:r>
              <a:rPr lang="en-US" sz="32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9DDDE6-56D1-2EAD-5A9A-A8877E3A7772}"/>
              </a:ext>
            </a:extLst>
          </p:cNvPr>
          <p:cNvSpPr txBox="1"/>
          <p:nvPr/>
        </p:nvSpPr>
        <p:spPr>
          <a:xfrm>
            <a:off x="304800" y="1752600"/>
            <a:ext cx="10134600" cy="546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+mj-lt"/>
              </a:rPr>
              <a:t>First Nations, Metis and Inuit population - 61,395 (2021)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+mj-lt"/>
              </a:rPr>
              <a:t>First Nations employment rate 47% in community and 59% off community.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+mj-lt"/>
              </a:rPr>
              <a:t>Inuit employment rate 55.2%.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+mj-lt"/>
              </a:rPr>
              <a:t>Métis employment rate 69.1%.</a:t>
            </a:r>
          </a:p>
          <a:p>
            <a:r>
              <a:rPr lang="en-US" sz="900" dirty="0">
                <a:latin typeface="+mj-lt"/>
              </a:rPr>
              <a:t>(</a:t>
            </a:r>
            <a:r>
              <a:rPr lang="en-US" sz="900" dirty="0">
                <a:solidFill>
                  <a:srgbClr val="0070C0"/>
                </a:solidFill>
                <a:latin typeface="+mj-lt"/>
              </a:rPr>
              <a:t>Government of Canada Parliamentary Report </a:t>
            </a:r>
            <a:r>
              <a:rPr lang="en-US" sz="900" dirty="0">
                <a:latin typeface="+mj-lt"/>
              </a:rPr>
              <a:t>https://www.sac-isc.gc.ca/)</a:t>
            </a:r>
          </a:p>
          <a:p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Partnerships can aid in capacity building that enable </a:t>
            </a:r>
          </a:p>
          <a:p>
            <a:r>
              <a:rPr lang="en-US" sz="2000" dirty="0">
                <a:latin typeface="+mj-lt"/>
              </a:rPr>
              <a:t>community readiness for workforce development </a:t>
            </a:r>
          </a:p>
          <a:p>
            <a:r>
              <a:rPr lang="en-US" sz="2000" dirty="0">
                <a:latin typeface="+mj-lt"/>
              </a:rPr>
              <a:t>opportunities</a:t>
            </a:r>
          </a:p>
          <a:p>
            <a:endParaRPr lang="en-US" sz="2000" dirty="0">
              <a:latin typeface="+mj-lt"/>
            </a:endParaRPr>
          </a:p>
          <a:p>
            <a:r>
              <a:rPr lang="en-US" sz="2000" b="1" dirty="0">
                <a:latin typeface="+mj-lt"/>
              </a:rPr>
              <a:t>Marten Falls and Webequie First Nations, NSWPB Employment Readiness Strategy</a:t>
            </a:r>
          </a:p>
          <a:p>
            <a:endParaRPr lang="en-US" sz="2000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+mj-lt"/>
              </a:rPr>
              <a:t>Workforce Readiness Plan (3-5 years)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+mj-lt"/>
              </a:rPr>
              <a:t>Environmental scan of community services.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+mj-lt"/>
              </a:rPr>
              <a:t>Complete a labour market imitative (LMI)  (Aboriginal Employment Services)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latin typeface="+mj-lt"/>
              </a:rPr>
              <a:t> Develop training pathways.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latin typeface="+mj-lt"/>
              </a:rPr>
              <a:t> Develop priority recommendations.</a:t>
            </a:r>
          </a:p>
          <a:p>
            <a:endParaRPr lang="en-US" sz="2000" dirty="0">
              <a:latin typeface="+mj-lt"/>
            </a:endParaRPr>
          </a:p>
        </p:txBody>
      </p:sp>
      <p:pic>
        <p:nvPicPr>
          <p:cNvPr id="4" name="Picture 3" descr="A hand with a finger pointing&#10;&#10;Description automatically generated">
            <a:extLst>
              <a:ext uri="{FF2B5EF4-FFF2-40B4-BE49-F238E27FC236}">
                <a16:creationId xmlns:a16="http://schemas.microsoft.com/office/drawing/2014/main" id="{3A1DF619-CC4F-4609-BEDB-6F8FBEFA59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543800" y="2494272"/>
            <a:ext cx="4038600" cy="2019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13CD5-866C-E414-4741-F172CF582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39" y="381000"/>
            <a:ext cx="11902119" cy="677108"/>
          </a:xfrm>
        </p:spPr>
        <p:txBody>
          <a:bodyPr/>
          <a:lstStyle/>
          <a:p>
            <a:pPr algn="ctr"/>
            <a:r>
              <a:rPr lang="en-US" sz="44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Future Focus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2EE984-CE1C-AFE9-566A-D0A1F8CAE0EA}"/>
              </a:ext>
            </a:extLst>
          </p:cNvPr>
          <p:cNvSpPr txBox="1"/>
          <p:nvPr/>
        </p:nvSpPr>
        <p:spPr>
          <a:xfrm>
            <a:off x="457200" y="2286000"/>
            <a:ext cx="1150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763FAA-B8E5-8D47-9C1C-874B16627E9B}"/>
              </a:ext>
            </a:extLst>
          </p:cNvPr>
          <p:cNvSpPr txBox="1"/>
          <p:nvPr/>
        </p:nvSpPr>
        <p:spPr>
          <a:xfrm>
            <a:off x="304800" y="2002066"/>
            <a:ext cx="11658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Expand labor market information for evidence-based decision-making: This lays the foundation for informed planning and allocation of resources.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Bridge employers, workforce resources, and students/newcomers: Connecting these stakeholders fosters employment opportunities and economic growth.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Align post-secondary institutions with labor market needs: Ensuring education programs match industry demands improves workforce readiness.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Strengthen pathways from high school to post-secondary education: Facilitating smooth transitions enhances educational attainment and future employability.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Collaborate with Indigenous organizations: Partnering with Indigenous groups promotes inclusivity and addresses unique needs and perspectives.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Provide training and education options for First Nations, Métis, and Inuit peoples: Supporting educational opportunities for Indigenous communities promotes equity and economic advancement.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Support organizations during system changes (e.g., policy updates): Offering assistance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38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698257" y="1153634"/>
            <a:ext cx="4733290" cy="2464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9600"/>
              </a:lnSpc>
              <a:spcBef>
                <a:spcPts val="105"/>
              </a:spcBef>
            </a:pPr>
            <a:r>
              <a:rPr sz="8000" b="1" dirty="0">
                <a:solidFill>
                  <a:srgbClr val="00567E"/>
                </a:solidFill>
                <a:latin typeface="Calibri"/>
                <a:cs typeface="Calibri"/>
              </a:rPr>
              <a:t>Thank</a:t>
            </a:r>
            <a:r>
              <a:rPr sz="8000" b="1" spc="-15" dirty="0">
                <a:solidFill>
                  <a:srgbClr val="00567E"/>
                </a:solidFill>
                <a:latin typeface="Calibri"/>
                <a:cs typeface="Calibri"/>
              </a:rPr>
              <a:t> </a:t>
            </a:r>
            <a:r>
              <a:rPr sz="8000" b="1" spc="-20" dirty="0">
                <a:solidFill>
                  <a:srgbClr val="00567E"/>
                </a:solidFill>
                <a:latin typeface="Calibri"/>
                <a:cs typeface="Calibri"/>
              </a:rPr>
              <a:t>you!</a:t>
            </a:r>
            <a:endParaRPr sz="8000" dirty="0">
              <a:latin typeface="Calibri"/>
              <a:cs typeface="Calibri"/>
            </a:endParaRPr>
          </a:p>
          <a:p>
            <a:pPr algn="ctr">
              <a:lnSpc>
                <a:spcPts val="9600"/>
              </a:lnSpc>
            </a:pPr>
            <a:r>
              <a:rPr sz="8000" b="1" spc="-10" dirty="0">
                <a:solidFill>
                  <a:srgbClr val="00567E"/>
                </a:solidFill>
                <a:latin typeface="Calibri"/>
                <a:cs typeface="Calibri"/>
              </a:rPr>
              <a:t>Merci!</a:t>
            </a:r>
            <a:endParaRPr sz="80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8782" y="3613153"/>
            <a:ext cx="7284720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06980">
              <a:lnSpc>
                <a:spcPct val="100000"/>
              </a:lnSpc>
              <a:spcBef>
                <a:spcPts val="105"/>
              </a:spcBef>
            </a:pPr>
            <a:r>
              <a:rPr sz="8000" b="1" spc="-20" dirty="0">
                <a:solidFill>
                  <a:srgbClr val="00567E"/>
                </a:solidFill>
                <a:latin typeface="Calibri"/>
                <a:cs typeface="Calibri"/>
              </a:rPr>
              <a:t>Miigwetch!</a:t>
            </a:r>
            <a:endParaRPr sz="8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180159" y="1485088"/>
            <a:ext cx="7828915" cy="2037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74290" marR="2566035" indent="-1270" algn="ctr">
              <a:lnSpc>
                <a:spcPct val="117800"/>
              </a:lnSpc>
              <a:spcBef>
                <a:spcPts val="100"/>
              </a:spcBef>
            </a:pPr>
            <a:r>
              <a:rPr sz="2800" b="1" dirty="0">
                <a:solidFill>
                  <a:srgbClr val="00567E"/>
                </a:solidFill>
                <a:latin typeface="Calibri"/>
                <a:cs typeface="Calibri"/>
              </a:rPr>
              <a:t>Gary</a:t>
            </a:r>
            <a:r>
              <a:rPr sz="2800" b="1" spc="-40" dirty="0">
                <a:solidFill>
                  <a:srgbClr val="00567E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567E"/>
                </a:solidFill>
                <a:latin typeface="Calibri"/>
                <a:cs typeface="Calibri"/>
              </a:rPr>
              <a:t>Christian Executive</a:t>
            </a:r>
            <a:r>
              <a:rPr sz="2800" b="1" spc="-105" dirty="0">
                <a:solidFill>
                  <a:srgbClr val="00567E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567E"/>
                </a:solidFill>
                <a:latin typeface="Calibri"/>
                <a:cs typeface="Calibri"/>
              </a:rPr>
              <a:t>Director</a:t>
            </a:r>
            <a:endParaRPr sz="2800" dirty="0">
              <a:latin typeface="Calibri"/>
              <a:cs typeface="Calibri"/>
            </a:endParaRPr>
          </a:p>
          <a:p>
            <a:pPr marL="12065" marR="5080" indent="-3810" algn="ctr">
              <a:lnSpc>
                <a:spcPts val="3960"/>
              </a:lnSpc>
              <a:spcBef>
                <a:spcPts val="100"/>
              </a:spcBef>
              <a:tabLst>
                <a:tab pos="3322320" algn="l"/>
              </a:tabLst>
            </a:pPr>
            <a:r>
              <a:rPr sz="2800" b="1" dirty="0">
                <a:solidFill>
                  <a:srgbClr val="00567E"/>
                </a:solidFill>
                <a:latin typeface="Calibri"/>
                <a:cs typeface="Calibri"/>
              </a:rPr>
              <a:t>North</a:t>
            </a:r>
            <a:r>
              <a:rPr sz="2800" b="1" spc="-75" dirty="0">
                <a:solidFill>
                  <a:srgbClr val="00567E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567E"/>
                </a:solidFill>
                <a:latin typeface="Calibri"/>
                <a:cs typeface="Calibri"/>
              </a:rPr>
              <a:t>Superior</a:t>
            </a:r>
            <a:r>
              <a:rPr sz="2800" b="1" spc="-75" dirty="0">
                <a:solidFill>
                  <a:srgbClr val="00567E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00567E"/>
                </a:solidFill>
                <a:latin typeface="Calibri"/>
                <a:cs typeface="Calibri"/>
              </a:rPr>
              <a:t>Workforce</a:t>
            </a:r>
            <a:r>
              <a:rPr sz="2800" b="1" spc="-75" dirty="0">
                <a:solidFill>
                  <a:srgbClr val="00567E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567E"/>
                </a:solidFill>
                <a:latin typeface="Calibri"/>
                <a:cs typeface="Calibri"/>
              </a:rPr>
              <a:t>Planning</a:t>
            </a:r>
            <a:r>
              <a:rPr sz="2800" b="1" spc="-80" dirty="0">
                <a:solidFill>
                  <a:srgbClr val="00567E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567E"/>
                </a:solidFill>
                <a:latin typeface="Calibri"/>
                <a:cs typeface="Calibri"/>
              </a:rPr>
              <a:t>Board </a:t>
            </a:r>
            <a:r>
              <a:rPr sz="2800" b="1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gchristian@nswpb.ca</a:t>
            </a:r>
            <a:r>
              <a:rPr sz="2800" b="1" dirty="0">
                <a:solidFill>
                  <a:srgbClr val="0562C1"/>
                </a:solidFill>
                <a:latin typeface="Calibri"/>
                <a:cs typeface="Calibri"/>
              </a:rPr>
              <a:t>	</a:t>
            </a:r>
            <a:r>
              <a:rPr sz="2800" b="1" dirty="0">
                <a:solidFill>
                  <a:srgbClr val="00567E"/>
                </a:solidFill>
                <a:latin typeface="Calibri"/>
                <a:cs typeface="Calibri"/>
              </a:rPr>
              <a:t>(807)</a:t>
            </a:r>
            <a:r>
              <a:rPr sz="2800" b="1" spc="-15" dirty="0">
                <a:solidFill>
                  <a:srgbClr val="00567E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00567E"/>
                </a:solidFill>
                <a:latin typeface="Calibri"/>
                <a:cs typeface="Calibri"/>
              </a:rPr>
              <a:t>346-</a:t>
            </a:r>
            <a:r>
              <a:rPr sz="2800" b="1" dirty="0">
                <a:solidFill>
                  <a:srgbClr val="00567E"/>
                </a:solidFill>
                <a:latin typeface="Calibri"/>
                <a:cs typeface="Calibri"/>
              </a:rPr>
              <a:t>2943 (807)</a:t>
            </a:r>
            <a:r>
              <a:rPr sz="2800" b="1" spc="-20" dirty="0">
                <a:solidFill>
                  <a:srgbClr val="00567E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567E"/>
                </a:solidFill>
                <a:latin typeface="Calibri"/>
                <a:cs typeface="Calibri"/>
              </a:rPr>
              <a:t>633</a:t>
            </a:r>
            <a:r>
              <a:rPr sz="2800" b="1" spc="-30" dirty="0">
                <a:solidFill>
                  <a:srgbClr val="00567E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00567E"/>
                </a:solidFill>
                <a:latin typeface="Calibri"/>
                <a:cs typeface="Calibri"/>
              </a:rPr>
              <a:t>3194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7457" rIns="0" bIns="0" rtlCol="0">
            <a:spAutoFit/>
          </a:bodyPr>
          <a:lstStyle/>
          <a:p>
            <a:pPr marL="3078480">
              <a:lnSpc>
                <a:spcPct val="100000"/>
              </a:lnSpc>
              <a:spcBef>
                <a:spcPts val="100"/>
              </a:spcBef>
            </a:pPr>
            <a:r>
              <a:rPr dirty="0"/>
              <a:t>Contact</a:t>
            </a:r>
            <a:r>
              <a:rPr spc="-245" dirty="0"/>
              <a:t> </a:t>
            </a:r>
            <a:r>
              <a:rPr spc="-10" dirty="0"/>
              <a:t>Information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DD02C0-1341-DC53-91CC-7086EA1511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40" y="4951558"/>
            <a:ext cx="4038599" cy="15554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819FCE-EC6E-6294-DC8E-D82FD91252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6474" y="5029200"/>
            <a:ext cx="3505200" cy="140012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4940" y="63472"/>
            <a:ext cx="11902119" cy="6422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66005" marR="5080" indent="-4049395">
              <a:lnSpc>
                <a:spcPct val="107000"/>
              </a:lnSpc>
              <a:spcBef>
                <a:spcPts val="100"/>
              </a:spcBef>
            </a:pPr>
            <a:r>
              <a:rPr lang="en-US" sz="4000" b="0" spc="3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65646AD-A63E-AD0B-BF2A-C264A480293A}"/>
              </a:ext>
            </a:extLst>
          </p:cNvPr>
          <p:cNvSpPr txBox="1"/>
          <p:nvPr/>
        </p:nvSpPr>
        <p:spPr>
          <a:xfrm>
            <a:off x="1424249" y="6000242"/>
            <a:ext cx="9392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Population in the NWO </a:t>
            </a:r>
            <a:r>
              <a:rPr lang="en-US" sz="2000" dirty="0">
                <a:latin typeface="+mj-lt"/>
              </a:rPr>
              <a:t>growth</a:t>
            </a:r>
            <a:r>
              <a:rPr lang="en-US" sz="2000" dirty="0">
                <a:latin typeface="+mn-lt"/>
              </a:rPr>
              <a:t> 2016 (231,691) to 2021 (232,299) increased by 0.3%.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11092D-8F4F-B475-941D-696D5789FA71}"/>
              </a:ext>
            </a:extLst>
          </p:cNvPr>
          <p:cNvSpPr txBox="1"/>
          <p:nvPr/>
        </p:nvSpPr>
        <p:spPr>
          <a:xfrm>
            <a:off x="1624638" y="373045"/>
            <a:ext cx="899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latin typeface="+mj-lt"/>
              </a:rPr>
              <a:t>Population Change NWO, 2016-2021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946BB2-BDA7-B396-8129-6C7526FE9B6D}"/>
              </a:ext>
            </a:extLst>
          </p:cNvPr>
          <p:cNvSpPr txBox="1"/>
          <p:nvPr/>
        </p:nvSpPr>
        <p:spPr>
          <a:xfrm>
            <a:off x="381000" y="6361583"/>
            <a:ext cx="79652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Stats Canada (https://www12.statcan.gc.ca/census-recensement/2021)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1CEB50-1F3A-C1E9-A8B4-E34DFA12D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8821" y="1579273"/>
            <a:ext cx="3877392" cy="536494"/>
          </a:xfrm>
          <a:prstGeom prst="rect">
            <a:avLst/>
          </a:prstGeom>
        </p:spPr>
      </p:pic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AE480B75-C88A-FD08-96C9-C48A72D6E5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6057313"/>
              </p:ext>
            </p:extLst>
          </p:nvPr>
        </p:nvGraphicFramePr>
        <p:xfrm>
          <a:off x="6781800" y="2346989"/>
          <a:ext cx="4724400" cy="3291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97DE1168-B727-BE8F-8992-93A90238E8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403868"/>
              </p:ext>
            </p:extLst>
          </p:nvPr>
        </p:nvGraphicFramePr>
        <p:xfrm>
          <a:off x="762000" y="2210655"/>
          <a:ext cx="50292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6E345F3-102F-DFBC-7D7F-CF88698BED09}"/>
              </a:ext>
            </a:extLst>
          </p:cNvPr>
          <p:cNvGrpSpPr/>
          <p:nvPr/>
        </p:nvGrpSpPr>
        <p:grpSpPr>
          <a:xfrm>
            <a:off x="571280" y="2343703"/>
            <a:ext cx="11049000" cy="4038600"/>
            <a:chOff x="0" y="0"/>
            <a:chExt cx="7264027" cy="3060700"/>
          </a:xfrm>
        </p:grpSpPr>
        <p:sp>
          <p:nvSpPr>
            <p:cNvPr id="8" name="Shape 899">
              <a:extLst>
                <a:ext uri="{FF2B5EF4-FFF2-40B4-BE49-F238E27FC236}">
                  <a16:creationId xmlns:a16="http://schemas.microsoft.com/office/drawing/2014/main" id="{799297FA-B694-4FA4-051E-11BD0F9FCD21}"/>
                </a:ext>
              </a:extLst>
            </p:cNvPr>
            <p:cNvSpPr/>
            <p:nvPr/>
          </p:nvSpPr>
          <p:spPr>
            <a:xfrm>
              <a:off x="438150" y="2768600"/>
              <a:ext cx="4387850" cy="0"/>
            </a:xfrm>
            <a:custGeom>
              <a:avLst/>
              <a:gdLst/>
              <a:ahLst/>
              <a:cxnLst/>
              <a:rect l="0" t="0" r="0" b="0"/>
              <a:pathLst>
                <a:path w="4387850">
                  <a:moveTo>
                    <a:pt x="0" y="0"/>
                  </a:moveTo>
                  <a:lnTo>
                    <a:pt x="4387850" y="0"/>
                  </a:lnTo>
                </a:path>
              </a:pathLst>
            </a:custGeom>
            <a:noFill/>
            <a:ln w="9525" cap="flat" cmpd="sng" algn="ctr">
              <a:solidFill>
                <a:srgbClr val="D9D9D9"/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Shape 900">
              <a:extLst>
                <a:ext uri="{FF2B5EF4-FFF2-40B4-BE49-F238E27FC236}">
                  <a16:creationId xmlns:a16="http://schemas.microsoft.com/office/drawing/2014/main" id="{5164924A-26A4-0AE0-AC01-E33C4DC5D43C}"/>
                </a:ext>
              </a:extLst>
            </p:cNvPr>
            <p:cNvSpPr/>
            <p:nvPr/>
          </p:nvSpPr>
          <p:spPr>
            <a:xfrm>
              <a:off x="438150" y="2476500"/>
              <a:ext cx="4387850" cy="0"/>
            </a:xfrm>
            <a:custGeom>
              <a:avLst/>
              <a:gdLst/>
              <a:ahLst/>
              <a:cxnLst/>
              <a:rect l="0" t="0" r="0" b="0"/>
              <a:pathLst>
                <a:path w="4387850">
                  <a:moveTo>
                    <a:pt x="0" y="0"/>
                  </a:moveTo>
                  <a:lnTo>
                    <a:pt x="4387850" y="0"/>
                  </a:lnTo>
                </a:path>
              </a:pathLst>
            </a:custGeom>
            <a:noFill/>
            <a:ln w="9525" cap="flat" cmpd="sng" algn="ctr">
              <a:solidFill>
                <a:srgbClr val="D9D9D9"/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Shape 901">
              <a:extLst>
                <a:ext uri="{FF2B5EF4-FFF2-40B4-BE49-F238E27FC236}">
                  <a16:creationId xmlns:a16="http://schemas.microsoft.com/office/drawing/2014/main" id="{C954F8C8-AE65-8FA8-F673-02B129B24833}"/>
                </a:ext>
              </a:extLst>
            </p:cNvPr>
            <p:cNvSpPr/>
            <p:nvPr/>
          </p:nvSpPr>
          <p:spPr>
            <a:xfrm>
              <a:off x="438150" y="2184400"/>
              <a:ext cx="4387850" cy="0"/>
            </a:xfrm>
            <a:custGeom>
              <a:avLst/>
              <a:gdLst/>
              <a:ahLst/>
              <a:cxnLst/>
              <a:rect l="0" t="0" r="0" b="0"/>
              <a:pathLst>
                <a:path w="4387850">
                  <a:moveTo>
                    <a:pt x="0" y="0"/>
                  </a:moveTo>
                  <a:lnTo>
                    <a:pt x="4387850" y="0"/>
                  </a:lnTo>
                </a:path>
              </a:pathLst>
            </a:custGeom>
            <a:noFill/>
            <a:ln w="9525" cap="flat" cmpd="sng" algn="ctr">
              <a:solidFill>
                <a:srgbClr val="D9D9D9"/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Shape 902">
              <a:extLst>
                <a:ext uri="{FF2B5EF4-FFF2-40B4-BE49-F238E27FC236}">
                  <a16:creationId xmlns:a16="http://schemas.microsoft.com/office/drawing/2014/main" id="{EBB27CCD-421D-463B-E537-F20936619300}"/>
                </a:ext>
              </a:extLst>
            </p:cNvPr>
            <p:cNvSpPr/>
            <p:nvPr/>
          </p:nvSpPr>
          <p:spPr>
            <a:xfrm>
              <a:off x="438150" y="1892300"/>
              <a:ext cx="4387850" cy="0"/>
            </a:xfrm>
            <a:custGeom>
              <a:avLst/>
              <a:gdLst/>
              <a:ahLst/>
              <a:cxnLst/>
              <a:rect l="0" t="0" r="0" b="0"/>
              <a:pathLst>
                <a:path w="4387850">
                  <a:moveTo>
                    <a:pt x="0" y="0"/>
                  </a:moveTo>
                  <a:lnTo>
                    <a:pt x="4387850" y="0"/>
                  </a:lnTo>
                </a:path>
              </a:pathLst>
            </a:custGeom>
            <a:noFill/>
            <a:ln w="9525" cap="flat" cmpd="sng" algn="ctr">
              <a:solidFill>
                <a:srgbClr val="D9D9D9"/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Shape 903">
              <a:extLst>
                <a:ext uri="{FF2B5EF4-FFF2-40B4-BE49-F238E27FC236}">
                  <a16:creationId xmlns:a16="http://schemas.microsoft.com/office/drawing/2014/main" id="{17D3A55A-B5E8-98D9-AF4B-56FABE5F0AAE}"/>
                </a:ext>
              </a:extLst>
            </p:cNvPr>
            <p:cNvSpPr/>
            <p:nvPr/>
          </p:nvSpPr>
          <p:spPr>
            <a:xfrm>
              <a:off x="438150" y="1308100"/>
              <a:ext cx="4387850" cy="0"/>
            </a:xfrm>
            <a:custGeom>
              <a:avLst/>
              <a:gdLst/>
              <a:ahLst/>
              <a:cxnLst/>
              <a:rect l="0" t="0" r="0" b="0"/>
              <a:pathLst>
                <a:path w="4387850">
                  <a:moveTo>
                    <a:pt x="0" y="0"/>
                  </a:moveTo>
                  <a:lnTo>
                    <a:pt x="4387850" y="0"/>
                  </a:lnTo>
                </a:path>
              </a:pathLst>
            </a:custGeom>
            <a:noFill/>
            <a:ln w="9525" cap="flat" cmpd="sng" algn="ctr">
              <a:solidFill>
                <a:srgbClr val="D9D9D9"/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Shape 904">
              <a:extLst>
                <a:ext uri="{FF2B5EF4-FFF2-40B4-BE49-F238E27FC236}">
                  <a16:creationId xmlns:a16="http://schemas.microsoft.com/office/drawing/2014/main" id="{77BAC2D9-4100-98E8-8CE7-4BB2E501A53E}"/>
                </a:ext>
              </a:extLst>
            </p:cNvPr>
            <p:cNvSpPr/>
            <p:nvPr/>
          </p:nvSpPr>
          <p:spPr>
            <a:xfrm>
              <a:off x="438150" y="1016000"/>
              <a:ext cx="4387850" cy="0"/>
            </a:xfrm>
            <a:custGeom>
              <a:avLst/>
              <a:gdLst/>
              <a:ahLst/>
              <a:cxnLst/>
              <a:rect l="0" t="0" r="0" b="0"/>
              <a:pathLst>
                <a:path w="4387850">
                  <a:moveTo>
                    <a:pt x="0" y="0"/>
                  </a:moveTo>
                  <a:lnTo>
                    <a:pt x="4387850" y="0"/>
                  </a:lnTo>
                </a:path>
              </a:pathLst>
            </a:custGeom>
            <a:noFill/>
            <a:ln w="9525" cap="flat" cmpd="sng" algn="ctr">
              <a:solidFill>
                <a:srgbClr val="D9D9D9"/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Shape 905">
              <a:extLst>
                <a:ext uri="{FF2B5EF4-FFF2-40B4-BE49-F238E27FC236}">
                  <a16:creationId xmlns:a16="http://schemas.microsoft.com/office/drawing/2014/main" id="{B69284AE-2B7D-5E7E-357E-7790145335EB}"/>
                </a:ext>
              </a:extLst>
            </p:cNvPr>
            <p:cNvSpPr/>
            <p:nvPr/>
          </p:nvSpPr>
          <p:spPr>
            <a:xfrm>
              <a:off x="438150" y="723900"/>
              <a:ext cx="4387850" cy="0"/>
            </a:xfrm>
            <a:custGeom>
              <a:avLst/>
              <a:gdLst/>
              <a:ahLst/>
              <a:cxnLst/>
              <a:rect l="0" t="0" r="0" b="0"/>
              <a:pathLst>
                <a:path w="4387850">
                  <a:moveTo>
                    <a:pt x="0" y="0"/>
                  </a:moveTo>
                  <a:lnTo>
                    <a:pt x="4387850" y="0"/>
                  </a:lnTo>
                </a:path>
              </a:pathLst>
            </a:custGeom>
            <a:noFill/>
            <a:ln w="9525" cap="flat" cmpd="sng" algn="ctr">
              <a:solidFill>
                <a:srgbClr val="D9D9D9"/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Shape 906">
              <a:extLst>
                <a:ext uri="{FF2B5EF4-FFF2-40B4-BE49-F238E27FC236}">
                  <a16:creationId xmlns:a16="http://schemas.microsoft.com/office/drawing/2014/main" id="{8BA67057-30A4-DAC4-97B5-33C746D6AB32}"/>
                </a:ext>
              </a:extLst>
            </p:cNvPr>
            <p:cNvSpPr/>
            <p:nvPr/>
          </p:nvSpPr>
          <p:spPr>
            <a:xfrm>
              <a:off x="438150" y="431800"/>
              <a:ext cx="4387850" cy="0"/>
            </a:xfrm>
            <a:custGeom>
              <a:avLst/>
              <a:gdLst/>
              <a:ahLst/>
              <a:cxnLst/>
              <a:rect l="0" t="0" r="0" b="0"/>
              <a:pathLst>
                <a:path w="4387850">
                  <a:moveTo>
                    <a:pt x="0" y="0"/>
                  </a:moveTo>
                  <a:lnTo>
                    <a:pt x="4387850" y="0"/>
                  </a:lnTo>
                </a:path>
              </a:pathLst>
            </a:custGeom>
            <a:noFill/>
            <a:ln w="9525" cap="flat" cmpd="sng" algn="ctr">
              <a:solidFill>
                <a:srgbClr val="D9D9D9"/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Shape 907">
              <a:extLst>
                <a:ext uri="{FF2B5EF4-FFF2-40B4-BE49-F238E27FC236}">
                  <a16:creationId xmlns:a16="http://schemas.microsoft.com/office/drawing/2014/main" id="{291FB943-CCC0-99E4-160B-027BDF72F6E5}"/>
                </a:ext>
              </a:extLst>
            </p:cNvPr>
            <p:cNvSpPr/>
            <p:nvPr/>
          </p:nvSpPr>
          <p:spPr>
            <a:xfrm>
              <a:off x="438150" y="139700"/>
              <a:ext cx="4387850" cy="0"/>
            </a:xfrm>
            <a:custGeom>
              <a:avLst/>
              <a:gdLst/>
              <a:ahLst/>
              <a:cxnLst/>
              <a:rect l="0" t="0" r="0" b="0"/>
              <a:pathLst>
                <a:path w="4387850">
                  <a:moveTo>
                    <a:pt x="0" y="0"/>
                  </a:moveTo>
                  <a:lnTo>
                    <a:pt x="4387850" y="0"/>
                  </a:lnTo>
                </a:path>
              </a:pathLst>
            </a:custGeom>
            <a:noFill/>
            <a:ln w="9525" cap="flat" cmpd="sng" algn="ctr">
              <a:solidFill>
                <a:srgbClr val="D9D9D9"/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Shape 153796">
              <a:extLst>
                <a:ext uri="{FF2B5EF4-FFF2-40B4-BE49-F238E27FC236}">
                  <a16:creationId xmlns:a16="http://schemas.microsoft.com/office/drawing/2014/main" id="{C86990DF-6895-7886-AD16-93F0976894E5}"/>
                </a:ext>
              </a:extLst>
            </p:cNvPr>
            <p:cNvSpPr/>
            <p:nvPr/>
          </p:nvSpPr>
          <p:spPr>
            <a:xfrm>
              <a:off x="4191000" y="1600200"/>
              <a:ext cx="88900" cy="647700"/>
            </a:xfrm>
            <a:custGeom>
              <a:avLst/>
              <a:gdLst/>
              <a:ahLst/>
              <a:cxnLst/>
              <a:rect l="0" t="0" r="0" b="0"/>
              <a:pathLst>
                <a:path w="88900" h="647700">
                  <a:moveTo>
                    <a:pt x="0" y="0"/>
                  </a:moveTo>
                  <a:lnTo>
                    <a:pt x="88900" y="0"/>
                  </a:lnTo>
                  <a:lnTo>
                    <a:pt x="88900" y="647700"/>
                  </a:lnTo>
                  <a:lnTo>
                    <a:pt x="0" y="647700"/>
                  </a:lnTo>
                  <a:lnTo>
                    <a:pt x="0" y="0"/>
                  </a:lnTo>
                </a:path>
              </a:pathLst>
            </a:custGeom>
            <a:solidFill>
              <a:srgbClr val="4471C4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Shape 153797">
              <a:extLst>
                <a:ext uri="{FF2B5EF4-FFF2-40B4-BE49-F238E27FC236}">
                  <a16:creationId xmlns:a16="http://schemas.microsoft.com/office/drawing/2014/main" id="{DCE50E45-CD74-7222-D6F4-D401D3597A60}"/>
                </a:ext>
              </a:extLst>
            </p:cNvPr>
            <p:cNvSpPr/>
            <p:nvPr/>
          </p:nvSpPr>
          <p:spPr>
            <a:xfrm>
              <a:off x="3460750" y="1600200"/>
              <a:ext cx="88900" cy="603250"/>
            </a:xfrm>
            <a:custGeom>
              <a:avLst/>
              <a:gdLst/>
              <a:ahLst/>
              <a:cxnLst/>
              <a:rect l="0" t="0" r="0" b="0"/>
              <a:pathLst>
                <a:path w="88900" h="603250">
                  <a:moveTo>
                    <a:pt x="0" y="0"/>
                  </a:moveTo>
                  <a:lnTo>
                    <a:pt x="88900" y="0"/>
                  </a:lnTo>
                  <a:lnTo>
                    <a:pt x="88900" y="603250"/>
                  </a:lnTo>
                  <a:lnTo>
                    <a:pt x="0" y="603250"/>
                  </a:lnTo>
                  <a:lnTo>
                    <a:pt x="0" y="0"/>
                  </a:lnTo>
                </a:path>
              </a:pathLst>
            </a:custGeom>
            <a:solidFill>
              <a:srgbClr val="4471C4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Shape 153798">
              <a:extLst>
                <a:ext uri="{FF2B5EF4-FFF2-40B4-BE49-F238E27FC236}">
                  <a16:creationId xmlns:a16="http://schemas.microsoft.com/office/drawing/2014/main" id="{CDC4C63E-8BFD-DD9D-0068-5D9C2B0F932D}"/>
                </a:ext>
              </a:extLst>
            </p:cNvPr>
            <p:cNvSpPr/>
            <p:nvPr/>
          </p:nvSpPr>
          <p:spPr>
            <a:xfrm>
              <a:off x="2730500" y="1600200"/>
              <a:ext cx="88900" cy="571500"/>
            </a:xfrm>
            <a:custGeom>
              <a:avLst/>
              <a:gdLst/>
              <a:ahLst/>
              <a:cxnLst/>
              <a:rect l="0" t="0" r="0" b="0"/>
              <a:pathLst>
                <a:path w="88900" h="571500">
                  <a:moveTo>
                    <a:pt x="0" y="0"/>
                  </a:moveTo>
                  <a:lnTo>
                    <a:pt x="88900" y="0"/>
                  </a:lnTo>
                  <a:lnTo>
                    <a:pt x="88900" y="571500"/>
                  </a:lnTo>
                  <a:lnTo>
                    <a:pt x="0" y="571500"/>
                  </a:lnTo>
                  <a:lnTo>
                    <a:pt x="0" y="0"/>
                  </a:lnTo>
                </a:path>
              </a:pathLst>
            </a:custGeom>
            <a:solidFill>
              <a:srgbClr val="4471C4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Shape 153799">
              <a:extLst>
                <a:ext uri="{FF2B5EF4-FFF2-40B4-BE49-F238E27FC236}">
                  <a16:creationId xmlns:a16="http://schemas.microsoft.com/office/drawing/2014/main" id="{DFFFFF44-B432-FA36-65CC-DF5AC2573F71}"/>
                </a:ext>
              </a:extLst>
            </p:cNvPr>
            <p:cNvSpPr/>
            <p:nvPr/>
          </p:nvSpPr>
          <p:spPr>
            <a:xfrm>
              <a:off x="2000250" y="1600200"/>
              <a:ext cx="88900" cy="387350"/>
            </a:xfrm>
            <a:custGeom>
              <a:avLst/>
              <a:gdLst/>
              <a:ahLst/>
              <a:cxnLst/>
              <a:rect l="0" t="0" r="0" b="0"/>
              <a:pathLst>
                <a:path w="88900" h="387350">
                  <a:moveTo>
                    <a:pt x="0" y="0"/>
                  </a:moveTo>
                  <a:lnTo>
                    <a:pt x="88900" y="0"/>
                  </a:lnTo>
                  <a:lnTo>
                    <a:pt x="88900" y="387350"/>
                  </a:lnTo>
                  <a:lnTo>
                    <a:pt x="0" y="387350"/>
                  </a:lnTo>
                  <a:lnTo>
                    <a:pt x="0" y="0"/>
                  </a:lnTo>
                </a:path>
              </a:pathLst>
            </a:custGeom>
            <a:solidFill>
              <a:srgbClr val="4471C4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Shape 153800">
              <a:extLst>
                <a:ext uri="{FF2B5EF4-FFF2-40B4-BE49-F238E27FC236}">
                  <a16:creationId xmlns:a16="http://schemas.microsoft.com/office/drawing/2014/main" id="{591E5B24-D21F-E559-4CF8-4CABFA075DCD}"/>
                </a:ext>
              </a:extLst>
            </p:cNvPr>
            <p:cNvSpPr/>
            <p:nvPr/>
          </p:nvSpPr>
          <p:spPr>
            <a:xfrm>
              <a:off x="1270000" y="1600200"/>
              <a:ext cx="88900" cy="609600"/>
            </a:xfrm>
            <a:custGeom>
              <a:avLst/>
              <a:gdLst/>
              <a:ahLst/>
              <a:cxnLst/>
              <a:rect l="0" t="0" r="0" b="0"/>
              <a:pathLst>
                <a:path w="88900" h="609600">
                  <a:moveTo>
                    <a:pt x="0" y="0"/>
                  </a:moveTo>
                  <a:lnTo>
                    <a:pt x="88900" y="0"/>
                  </a:lnTo>
                  <a:lnTo>
                    <a:pt x="88900" y="609600"/>
                  </a:lnTo>
                  <a:lnTo>
                    <a:pt x="0" y="609600"/>
                  </a:lnTo>
                  <a:lnTo>
                    <a:pt x="0" y="0"/>
                  </a:lnTo>
                </a:path>
              </a:pathLst>
            </a:custGeom>
            <a:solidFill>
              <a:srgbClr val="4471C4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Shape 153801">
              <a:extLst>
                <a:ext uri="{FF2B5EF4-FFF2-40B4-BE49-F238E27FC236}">
                  <a16:creationId xmlns:a16="http://schemas.microsoft.com/office/drawing/2014/main" id="{F8C5A450-3C95-A994-409D-E22431220C02}"/>
                </a:ext>
              </a:extLst>
            </p:cNvPr>
            <p:cNvSpPr/>
            <p:nvPr/>
          </p:nvSpPr>
          <p:spPr>
            <a:xfrm>
              <a:off x="539750" y="1600200"/>
              <a:ext cx="88900" cy="247650"/>
            </a:xfrm>
            <a:custGeom>
              <a:avLst/>
              <a:gdLst/>
              <a:ahLst/>
              <a:cxnLst/>
              <a:rect l="0" t="0" r="0" b="0"/>
              <a:pathLst>
                <a:path w="88900" h="247650">
                  <a:moveTo>
                    <a:pt x="0" y="0"/>
                  </a:moveTo>
                  <a:lnTo>
                    <a:pt x="88900" y="0"/>
                  </a:lnTo>
                  <a:lnTo>
                    <a:pt x="88900" y="247650"/>
                  </a:lnTo>
                  <a:lnTo>
                    <a:pt x="0" y="247650"/>
                  </a:lnTo>
                  <a:lnTo>
                    <a:pt x="0" y="0"/>
                  </a:lnTo>
                </a:path>
              </a:pathLst>
            </a:custGeom>
            <a:solidFill>
              <a:srgbClr val="4471C4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Shape 153802">
              <a:extLst>
                <a:ext uri="{FF2B5EF4-FFF2-40B4-BE49-F238E27FC236}">
                  <a16:creationId xmlns:a16="http://schemas.microsoft.com/office/drawing/2014/main" id="{22F16D67-69DF-5CD8-5D34-5D660B7DB8D9}"/>
                </a:ext>
              </a:extLst>
            </p:cNvPr>
            <p:cNvSpPr/>
            <p:nvPr/>
          </p:nvSpPr>
          <p:spPr>
            <a:xfrm>
              <a:off x="1377950" y="1422400"/>
              <a:ext cx="88900" cy="177800"/>
            </a:xfrm>
            <a:custGeom>
              <a:avLst/>
              <a:gdLst/>
              <a:ahLst/>
              <a:cxnLst/>
              <a:rect l="0" t="0" r="0" b="0"/>
              <a:pathLst>
                <a:path w="88900" h="177800">
                  <a:moveTo>
                    <a:pt x="0" y="0"/>
                  </a:moveTo>
                  <a:lnTo>
                    <a:pt x="88900" y="0"/>
                  </a:lnTo>
                  <a:lnTo>
                    <a:pt x="88900" y="177800"/>
                  </a:lnTo>
                  <a:lnTo>
                    <a:pt x="0" y="177800"/>
                  </a:lnTo>
                  <a:lnTo>
                    <a:pt x="0" y="0"/>
                  </a:lnTo>
                </a:path>
              </a:pathLst>
            </a:custGeom>
            <a:solidFill>
              <a:srgbClr val="EC7C30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Shape 153803">
              <a:extLst>
                <a:ext uri="{FF2B5EF4-FFF2-40B4-BE49-F238E27FC236}">
                  <a16:creationId xmlns:a16="http://schemas.microsoft.com/office/drawing/2014/main" id="{6FDFC4D4-1C8F-8711-D70F-98414BD402E8}"/>
                </a:ext>
              </a:extLst>
            </p:cNvPr>
            <p:cNvSpPr/>
            <p:nvPr/>
          </p:nvSpPr>
          <p:spPr>
            <a:xfrm>
              <a:off x="647700" y="1416050"/>
              <a:ext cx="88900" cy="184150"/>
            </a:xfrm>
            <a:custGeom>
              <a:avLst/>
              <a:gdLst/>
              <a:ahLst/>
              <a:cxnLst/>
              <a:rect l="0" t="0" r="0" b="0"/>
              <a:pathLst>
                <a:path w="88900" h="184150">
                  <a:moveTo>
                    <a:pt x="0" y="0"/>
                  </a:moveTo>
                  <a:lnTo>
                    <a:pt x="88900" y="0"/>
                  </a:lnTo>
                  <a:lnTo>
                    <a:pt x="88900" y="184150"/>
                  </a:lnTo>
                  <a:lnTo>
                    <a:pt x="0" y="184150"/>
                  </a:lnTo>
                  <a:lnTo>
                    <a:pt x="0" y="0"/>
                  </a:lnTo>
                </a:path>
              </a:pathLst>
            </a:custGeom>
            <a:solidFill>
              <a:srgbClr val="EC7C30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Shape 153804">
              <a:extLst>
                <a:ext uri="{FF2B5EF4-FFF2-40B4-BE49-F238E27FC236}">
                  <a16:creationId xmlns:a16="http://schemas.microsoft.com/office/drawing/2014/main" id="{B491B735-3176-51D3-3EA1-FD8D6711F8BB}"/>
                </a:ext>
              </a:extLst>
            </p:cNvPr>
            <p:cNvSpPr/>
            <p:nvPr/>
          </p:nvSpPr>
          <p:spPr>
            <a:xfrm>
              <a:off x="2108200" y="1384300"/>
              <a:ext cx="88900" cy="215900"/>
            </a:xfrm>
            <a:custGeom>
              <a:avLst/>
              <a:gdLst/>
              <a:ahLst/>
              <a:cxnLst/>
              <a:rect l="0" t="0" r="0" b="0"/>
              <a:pathLst>
                <a:path w="88900" h="215900">
                  <a:moveTo>
                    <a:pt x="0" y="0"/>
                  </a:moveTo>
                  <a:lnTo>
                    <a:pt x="88900" y="0"/>
                  </a:lnTo>
                  <a:lnTo>
                    <a:pt x="88900" y="215900"/>
                  </a:lnTo>
                  <a:lnTo>
                    <a:pt x="0" y="215900"/>
                  </a:lnTo>
                  <a:lnTo>
                    <a:pt x="0" y="0"/>
                  </a:lnTo>
                </a:path>
              </a:pathLst>
            </a:custGeom>
            <a:solidFill>
              <a:srgbClr val="EC7C30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Shape 153805">
              <a:extLst>
                <a:ext uri="{FF2B5EF4-FFF2-40B4-BE49-F238E27FC236}">
                  <a16:creationId xmlns:a16="http://schemas.microsoft.com/office/drawing/2014/main" id="{8F7E3851-3148-1202-999A-3B2D69EEC2DE}"/>
                </a:ext>
              </a:extLst>
            </p:cNvPr>
            <p:cNvSpPr/>
            <p:nvPr/>
          </p:nvSpPr>
          <p:spPr>
            <a:xfrm>
              <a:off x="3575050" y="1371600"/>
              <a:ext cx="82550" cy="228600"/>
            </a:xfrm>
            <a:custGeom>
              <a:avLst/>
              <a:gdLst/>
              <a:ahLst/>
              <a:cxnLst/>
              <a:rect l="0" t="0" r="0" b="0"/>
              <a:pathLst>
                <a:path w="82550" h="228600">
                  <a:moveTo>
                    <a:pt x="0" y="0"/>
                  </a:moveTo>
                  <a:lnTo>
                    <a:pt x="82550" y="0"/>
                  </a:lnTo>
                  <a:lnTo>
                    <a:pt x="82550" y="228600"/>
                  </a:lnTo>
                  <a:lnTo>
                    <a:pt x="0" y="228600"/>
                  </a:lnTo>
                  <a:lnTo>
                    <a:pt x="0" y="0"/>
                  </a:lnTo>
                </a:path>
              </a:pathLst>
            </a:custGeom>
            <a:solidFill>
              <a:srgbClr val="EC7C30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Shape 153806">
              <a:extLst>
                <a:ext uri="{FF2B5EF4-FFF2-40B4-BE49-F238E27FC236}">
                  <a16:creationId xmlns:a16="http://schemas.microsoft.com/office/drawing/2014/main" id="{4899C483-19A2-87CD-57A9-5610D30D93A5}"/>
                </a:ext>
              </a:extLst>
            </p:cNvPr>
            <p:cNvSpPr/>
            <p:nvPr/>
          </p:nvSpPr>
          <p:spPr>
            <a:xfrm>
              <a:off x="2844800" y="1308100"/>
              <a:ext cx="82550" cy="292100"/>
            </a:xfrm>
            <a:custGeom>
              <a:avLst/>
              <a:gdLst/>
              <a:ahLst/>
              <a:cxnLst/>
              <a:rect l="0" t="0" r="0" b="0"/>
              <a:pathLst>
                <a:path w="82550" h="292100">
                  <a:moveTo>
                    <a:pt x="0" y="0"/>
                  </a:moveTo>
                  <a:lnTo>
                    <a:pt x="82550" y="0"/>
                  </a:lnTo>
                  <a:lnTo>
                    <a:pt x="82550" y="292100"/>
                  </a:lnTo>
                  <a:lnTo>
                    <a:pt x="0" y="292100"/>
                  </a:lnTo>
                  <a:lnTo>
                    <a:pt x="0" y="0"/>
                  </a:lnTo>
                </a:path>
              </a:pathLst>
            </a:custGeom>
            <a:solidFill>
              <a:srgbClr val="EC7C30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Shape 153807">
              <a:extLst>
                <a:ext uri="{FF2B5EF4-FFF2-40B4-BE49-F238E27FC236}">
                  <a16:creationId xmlns:a16="http://schemas.microsoft.com/office/drawing/2014/main" id="{02158DFD-156C-7AD9-4E1D-D357CC8E8CED}"/>
                </a:ext>
              </a:extLst>
            </p:cNvPr>
            <p:cNvSpPr/>
            <p:nvPr/>
          </p:nvSpPr>
          <p:spPr>
            <a:xfrm>
              <a:off x="4305300" y="425450"/>
              <a:ext cx="88900" cy="1174750"/>
            </a:xfrm>
            <a:custGeom>
              <a:avLst/>
              <a:gdLst/>
              <a:ahLst/>
              <a:cxnLst/>
              <a:rect l="0" t="0" r="0" b="0"/>
              <a:pathLst>
                <a:path w="88900" h="1174750">
                  <a:moveTo>
                    <a:pt x="0" y="0"/>
                  </a:moveTo>
                  <a:lnTo>
                    <a:pt x="88900" y="0"/>
                  </a:lnTo>
                  <a:lnTo>
                    <a:pt x="88900" y="1174750"/>
                  </a:lnTo>
                  <a:lnTo>
                    <a:pt x="0" y="1174750"/>
                  </a:lnTo>
                  <a:lnTo>
                    <a:pt x="0" y="0"/>
                  </a:lnTo>
                </a:path>
              </a:pathLst>
            </a:custGeom>
            <a:solidFill>
              <a:srgbClr val="EC7C30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Shape 153808">
              <a:extLst>
                <a:ext uri="{FF2B5EF4-FFF2-40B4-BE49-F238E27FC236}">
                  <a16:creationId xmlns:a16="http://schemas.microsoft.com/office/drawing/2014/main" id="{4805A360-CA54-4FE2-D42E-0001ACB8D844}"/>
                </a:ext>
              </a:extLst>
            </p:cNvPr>
            <p:cNvSpPr/>
            <p:nvPr/>
          </p:nvSpPr>
          <p:spPr>
            <a:xfrm>
              <a:off x="4413250" y="1600200"/>
              <a:ext cx="88900" cy="977900"/>
            </a:xfrm>
            <a:custGeom>
              <a:avLst/>
              <a:gdLst/>
              <a:ahLst/>
              <a:cxnLst/>
              <a:rect l="0" t="0" r="0" b="0"/>
              <a:pathLst>
                <a:path w="88900" h="977900">
                  <a:moveTo>
                    <a:pt x="0" y="0"/>
                  </a:moveTo>
                  <a:lnTo>
                    <a:pt x="88900" y="0"/>
                  </a:lnTo>
                  <a:lnTo>
                    <a:pt x="88900" y="977900"/>
                  </a:lnTo>
                  <a:lnTo>
                    <a:pt x="0" y="977900"/>
                  </a:lnTo>
                  <a:lnTo>
                    <a:pt x="0" y="0"/>
                  </a:lnTo>
                </a:path>
              </a:pathLst>
            </a:custGeom>
            <a:solidFill>
              <a:srgbClr val="A4A4A4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Shape 153809">
              <a:extLst>
                <a:ext uri="{FF2B5EF4-FFF2-40B4-BE49-F238E27FC236}">
                  <a16:creationId xmlns:a16="http://schemas.microsoft.com/office/drawing/2014/main" id="{E946A7B2-09CD-7435-3CBA-BFD1D7457209}"/>
                </a:ext>
              </a:extLst>
            </p:cNvPr>
            <p:cNvSpPr/>
            <p:nvPr/>
          </p:nvSpPr>
          <p:spPr>
            <a:xfrm>
              <a:off x="3683000" y="1600200"/>
              <a:ext cx="88900" cy="558800"/>
            </a:xfrm>
            <a:custGeom>
              <a:avLst/>
              <a:gdLst/>
              <a:ahLst/>
              <a:cxnLst/>
              <a:rect l="0" t="0" r="0" b="0"/>
              <a:pathLst>
                <a:path w="88900" h="558800">
                  <a:moveTo>
                    <a:pt x="0" y="0"/>
                  </a:moveTo>
                  <a:lnTo>
                    <a:pt x="88900" y="0"/>
                  </a:lnTo>
                  <a:lnTo>
                    <a:pt x="88900" y="558800"/>
                  </a:lnTo>
                  <a:lnTo>
                    <a:pt x="0" y="558800"/>
                  </a:lnTo>
                  <a:lnTo>
                    <a:pt x="0" y="0"/>
                  </a:lnTo>
                </a:path>
              </a:pathLst>
            </a:custGeom>
            <a:solidFill>
              <a:srgbClr val="A4A4A4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Shape 153810">
              <a:extLst>
                <a:ext uri="{FF2B5EF4-FFF2-40B4-BE49-F238E27FC236}">
                  <a16:creationId xmlns:a16="http://schemas.microsoft.com/office/drawing/2014/main" id="{0403C0E1-E50F-D2B2-0E57-10DDAD008EC9}"/>
                </a:ext>
              </a:extLst>
            </p:cNvPr>
            <p:cNvSpPr/>
            <p:nvPr/>
          </p:nvSpPr>
          <p:spPr>
            <a:xfrm>
              <a:off x="2952750" y="1600200"/>
              <a:ext cx="88900" cy="444500"/>
            </a:xfrm>
            <a:custGeom>
              <a:avLst/>
              <a:gdLst/>
              <a:ahLst/>
              <a:cxnLst/>
              <a:rect l="0" t="0" r="0" b="0"/>
              <a:pathLst>
                <a:path w="88900" h="444500">
                  <a:moveTo>
                    <a:pt x="0" y="0"/>
                  </a:moveTo>
                  <a:lnTo>
                    <a:pt x="88900" y="0"/>
                  </a:lnTo>
                  <a:lnTo>
                    <a:pt x="88900" y="444500"/>
                  </a:lnTo>
                  <a:lnTo>
                    <a:pt x="0" y="444500"/>
                  </a:lnTo>
                  <a:lnTo>
                    <a:pt x="0" y="0"/>
                  </a:lnTo>
                </a:path>
              </a:pathLst>
            </a:custGeom>
            <a:solidFill>
              <a:srgbClr val="A4A4A4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Shape 153811">
              <a:extLst>
                <a:ext uri="{FF2B5EF4-FFF2-40B4-BE49-F238E27FC236}">
                  <a16:creationId xmlns:a16="http://schemas.microsoft.com/office/drawing/2014/main" id="{D79CA70C-0C8D-A10C-8626-F2723F12789A}"/>
                </a:ext>
              </a:extLst>
            </p:cNvPr>
            <p:cNvSpPr/>
            <p:nvPr/>
          </p:nvSpPr>
          <p:spPr>
            <a:xfrm>
              <a:off x="2222500" y="1600200"/>
              <a:ext cx="88900" cy="234950"/>
            </a:xfrm>
            <a:custGeom>
              <a:avLst/>
              <a:gdLst/>
              <a:ahLst/>
              <a:cxnLst/>
              <a:rect l="0" t="0" r="0" b="0"/>
              <a:pathLst>
                <a:path w="88900" h="234950">
                  <a:moveTo>
                    <a:pt x="0" y="0"/>
                  </a:moveTo>
                  <a:lnTo>
                    <a:pt x="88900" y="0"/>
                  </a:lnTo>
                  <a:lnTo>
                    <a:pt x="88900" y="234950"/>
                  </a:lnTo>
                  <a:lnTo>
                    <a:pt x="0" y="234950"/>
                  </a:lnTo>
                  <a:lnTo>
                    <a:pt x="0" y="0"/>
                  </a:lnTo>
                </a:path>
              </a:pathLst>
            </a:custGeom>
            <a:solidFill>
              <a:srgbClr val="A4A4A4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Shape 153812">
              <a:extLst>
                <a:ext uri="{FF2B5EF4-FFF2-40B4-BE49-F238E27FC236}">
                  <a16:creationId xmlns:a16="http://schemas.microsoft.com/office/drawing/2014/main" id="{970D2C22-5C8D-D14A-7A2A-33F36F122BF6}"/>
                </a:ext>
              </a:extLst>
            </p:cNvPr>
            <p:cNvSpPr/>
            <p:nvPr/>
          </p:nvSpPr>
          <p:spPr>
            <a:xfrm>
              <a:off x="1492250" y="1600200"/>
              <a:ext cx="88900" cy="190500"/>
            </a:xfrm>
            <a:custGeom>
              <a:avLst/>
              <a:gdLst/>
              <a:ahLst/>
              <a:cxnLst/>
              <a:rect l="0" t="0" r="0" b="0"/>
              <a:pathLst>
                <a:path w="88900" h="190500">
                  <a:moveTo>
                    <a:pt x="0" y="0"/>
                  </a:moveTo>
                  <a:lnTo>
                    <a:pt x="88900" y="0"/>
                  </a:lnTo>
                  <a:lnTo>
                    <a:pt x="88900" y="190500"/>
                  </a:lnTo>
                  <a:lnTo>
                    <a:pt x="0" y="190500"/>
                  </a:lnTo>
                  <a:lnTo>
                    <a:pt x="0" y="0"/>
                  </a:lnTo>
                </a:path>
              </a:pathLst>
            </a:custGeom>
            <a:solidFill>
              <a:srgbClr val="A4A4A4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Shape 153813">
              <a:extLst>
                <a:ext uri="{FF2B5EF4-FFF2-40B4-BE49-F238E27FC236}">
                  <a16:creationId xmlns:a16="http://schemas.microsoft.com/office/drawing/2014/main" id="{69C59DA3-D535-FC05-EA6F-111666C6C91D}"/>
                </a:ext>
              </a:extLst>
            </p:cNvPr>
            <p:cNvSpPr/>
            <p:nvPr/>
          </p:nvSpPr>
          <p:spPr>
            <a:xfrm>
              <a:off x="762000" y="1600200"/>
              <a:ext cx="88900" cy="95250"/>
            </a:xfrm>
            <a:custGeom>
              <a:avLst/>
              <a:gdLst/>
              <a:ahLst/>
              <a:cxnLst/>
              <a:rect l="0" t="0" r="0" b="0"/>
              <a:pathLst>
                <a:path w="88900" h="95250">
                  <a:moveTo>
                    <a:pt x="0" y="0"/>
                  </a:moveTo>
                  <a:lnTo>
                    <a:pt x="88900" y="0"/>
                  </a:lnTo>
                  <a:lnTo>
                    <a:pt x="88900" y="95250"/>
                  </a:lnTo>
                  <a:lnTo>
                    <a:pt x="0" y="95250"/>
                  </a:lnTo>
                  <a:lnTo>
                    <a:pt x="0" y="0"/>
                  </a:lnTo>
                </a:path>
              </a:pathLst>
            </a:custGeom>
            <a:solidFill>
              <a:srgbClr val="A4A4A4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Shape 153814">
              <a:extLst>
                <a:ext uri="{FF2B5EF4-FFF2-40B4-BE49-F238E27FC236}">
                  <a16:creationId xmlns:a16="http://schemas.microsoft.com/office/drawing/2014/main" id="{43BF9645-ADC0-5712-9910-AD88E32D7BA4}"/>
                </a:ext>
              </a:extLst>
            </p:cNvPr>
            <p:cNvSpPr/>
            <p:nvPr/>
          </p:nvSpPr>
          <p:spPr>
            <a:xfrm>
              <a:off x="4527550" y="1600200"/>
              <a:ext cx="88900" cy="165100"/>
            </a:xfrm>
            <a:custGeom>
              <a:avLst/>
              <a:gdLst/>
              <a:ahLst/>
              <a:cxnLst/>
              <a:rect l="0" t="0" r="0" b="0"/>
              <a:pathLst>
                <a:path w="88900" h="165100">
                  <a:moveTo>
                    <a:pt x="0" y="0"/>
                  </a:moveTo>
                  <a:lnTo>
                    <a:pt x="88900" y="0"/>
                  </a:lnTo>
                  <a:lnTo>
                    <a:pt x="88900" y="165100"/>
                  </a:lnTo>
                  <a:lnTo>
                    <a:pt x="0" y="165100"/>
                  </a:lnTo>
                  <a:lnTo>
                    <a:pt x="0" y="0"/>
                  </a:lnTo>
                </a:path>
              </a:pathLst>
            </a:custGeom>
            <a:solidFill>
              <a:srgbClr val="FFC000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Shape 153815">
              <a:extLst>
                <a:ext uri="{FF2B5EF4-FFF2-40B4-BE49-F238E27FC236}">
                  <a16:creationId xmlns:a16="http://schemas.microsoft.com/office/drawing/2014/main" id="{6FCF579E-FFC1-5416-7DFF-E5ED94A5F778}"/>
                </a:ext>
              </a:extLst>
            </p:cNvPr>
            <p:cNvSpPr/>
            <p:nvPr/>
          </p:nvSpPr>
          <p:spPr>
            <a:xfrm>
              <a:off x="3797300" y="1600200"/>
              <a:ext cx="88900" cy="393700"/>
            </a:xfrm>
            <a:custGeom>
              <a:avLst/>
              <a:gdLst/>
              <a:ahLst/>
              <a:cxnLst/>
              <a:rect l="0" t="0" r="0" b="0"/>
              <a:pathLst>
                <a:path w="88900" h="393700">
                  <a:moveTo>
                    <a:pt x="0" y="0"/>
                  </a:moveTo>
                  <a:lnTo>
                    <a:pt x="88900" y="0"/>
                  </a:lnTo>
                  <a:lnTo>
                    <a:pt x="88900" y="393700"/>
                  </a:lnTo>
                  <a:lnTo>
                    <a:pt x="0" y="393700"/>
                  </a:lnTo>
                  <a:lnTo>
                    <a:pt x="0" y="0"/>
                  </a:lnTo>
                </a:path>
              </a:pathLst>
            </a:custGeom>
            <a:solidFill>
              <a:srgbClr val="FFC000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Shape 153816">
              <a:extLst>
                <a:ext uri="{FF2B5EF4-FFF2-40B4-BE49-F238E27FC236}">
                  <a16:creationId xmlns:a16="http://schemas.microsoft.com/office/drawing/2014/main" id="{856A6F25-9AD7-E55D-FA13-3D8E3BCF04DA}"/>
                </a:ext>
              </a:extLst>
            </p:cNvPr>
            <p:cNvSpPr/>
            <p:nvPr/>
          </p:nvSpPr>
          <p:spPr>
            <a:xfrm>
              <a:off x="3067050" y="1600200"/>
              <a:ext cx="88900" cy="393700"/>
            </a:xfrm>
            <a:custGeom>
              <a:avLst/>
              <a:gdLst/>
              <a:ahLst/>
              <a:cxnLst/>
              <a:rect l="0" t="0" r="0" b="0"/>
              <a:pathLst>
                <a:path w="88900" h="393700">
                  <a:moveTo>
                    <a:pt x="0" y="0"/>
                  </a:moveTo>
                  <a:lnTo>
                    <a:pt x="88900" y="0"/>
                  </a:lnTo>
                  <a:lnTo>
                    <a:pt x="88900" y="393700"/>
                  </a:lnTo>
                  <a:lnTo>
                    <a:pt x="0" y="393700"/>
                  </a:lnTo>
                  <a:lnTo>
                    <a:pt x="0" y="0"/>
                  </a:lnTo>
                </a:path>
              </a:pathLst>
            </a:custGeom>
            <a:solidFill>
              <a:srgbClr val="FFC000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Shape 153817">
              <a:extLst>
                <a:ext uri="{FF2B5EF4-FFF2-40B4-BE49-F238E27FC236}">
                  <a16:creationId xmlns:a16="http://schemas.microsoft.com/office/drawing/2014/main" id="{44F184DB-FE12-8DB6-A546-A1EE86733573}"/>
                </a:ext>
              </a:extLst>
            </p:cNvPr>
            <p:cNvSpPr/>
            <p:nvPr/>
          </p:nvSpPr>
          <p:spPr>
            <a:xfrm>
              <a:off x="2336800" y="1600200"/>
              <a:ext cx="88900" cy="247650"/>
            </a:xfrm>
            <a:custGeom>
              <a:avLst/>
              <a:gdLst/>
              <a:ahLst/>
              <a:cxnLst/>
              <a:rect l="0" t="0" r="0" b="0"/>
              <a:pathLst>
                <a:path w="88900" h="247650">
                  <a:moveTo>
                    <a:pt x="0" y="0"/>
                  </a:moveTo>
                  <a:lnTo>
                    <a:pt x="88900" y="0"/>
                  </a:lnTo>
                  <a:lnTo>
                    <a:pt x="88900" y="247650"/>
                  </a:lnTo>
                  <a:lnTo>
                    <a:pt x="0" y="247650"/>
                  </a:lnTo>
                  <a:lnTo>
                    <a:pt x="0" y="0"/>
                  </a:lnTo>
                </a:path>
              </a:pathLst>
            </a:custGeom>
            <a:solidFill>
              <a:srgbClr val="FFC000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Shape 153818">
              <a:extLst>
                <a:ext uri="{FF2B5EF4-FFF2-40B4-BE49-F238E27FC236}">
                  <a16:creationId xmlns:a16="http://schemas.microsoft.com/office/drawing/2014/main" id="{E3DF54EB-A58B-1FDA-B819-6ADE4A2CCB0C}"/>
                </a:ext>
              </a:extLst>
            </p:cNvPr>
            <p:cNvSpPr/>
            <p:nvPr/>
          </p:nvSpPr>
          <p:spPr>
            <a:xfrm>
              <a:off x="1606550" y="1600200"/>
              <a:ext cx="88900" cy="203200"/>
            </a:xfrm>
            <a:custGeom>
              <a:avLst/>
              <a:gdLst/>
              <a:ahLst/>
              <a:cxnLst/>
              <a:rect l="0" t="0" r="0" b="0"/>
              <a:pathLst>
                <a:path w="88900" h="203200">
                  <a:moveTo>
                    <a:pt x="0" y="0"/>
                  </a:moveTo>
                  <a:lnTo>
                    <a:pt x="88900" y="0"/>
                  </a:lnTo>
                  <a:lnTo>
                    <a:pt x="88900" y="203200"/>
                  </a:lnTo>
                  <a:lnTo>
                    <a:pt x="0" y="203200"/>
                  </a:lnTo>
                  <a:lnTo>
                    <a:pt x="0" y="0"/>
                  </a:lnTo>
                </a:path>
              </a:pathLst>
            </a:custGeom>
            <a:solidFill>
              <a:srgbClr val="FFC000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Shape 153819">
              <a:extLst>
                <a:ext uri="{FF2B5EF4-FFF2-40B4-BE49-F238E27FC236}">
                  <a16:creationId xmlns:a16="http://schemas.microsoft.com/office/drawing/2014/main" id="{676719C9-2640-3B9A-9A80-A59EE9E52B57}"/>
                </a:ext>
              </a:extLst>
            </p:cNvPr>
            <p:cNvSpPr/>
            <p:nvPr/>
          </p:nvSpPr>
          <p:spPr>
            <a:xfrm>
              <a:off x="876300" y="1600200"/>
              <a:ext cx="88900" cy="273050"/>
            </a:xfrm>
            <a:custGeom>
              <a:avLst/>
              <a:gdLst/>
              <a:ahLst/>
              <a:cxnLst/>
              <a:rect l="0" t="0" r="0" b="0"/>
              <a:pathLst>
                <a:path w="88900" h="273050">
                  <a:moveTo>
                    <a:pt x="0" y="0"/>
                  </a:moveTo>
                  <a:lnTo>
                    <a:pt x="88900" y="0"/>
                  </a:lnTo>
                  <a:lnTo>
                    <a:pt x="88900" y="273050"/>
                  </a:lnTo>
                  <a:lnTo>
                    <a:pt x="0" y="273050"/>
                  </a:lnTo>
                  <a:lnTo>
                    <a:pt x="0" y="0"/>
                  </a:lnTo>
                </a:path>
              </a:pathLst>
            </a:custGeom>
            <a:solidFill>
              <a:srgbClr val="FFC000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Shape 153820">
              <a:extLst>
                <a:ext uri="{FF2B5EF4-FFF2-40B4-BE49-F238E27FC236}">
                  <a16:creationId xmlns:a16="http://schemas.microsoft.com/office/drawing/2014/main" id="{E85CC99D-AD4F-5F46-2DCC-F8E449A07BF3}"/>
                </a:ext>
              </a:extLst>
            </p:cNvPr>
            <p:cNvSpPr/>
            <p:nvPr/>
          </p:nvSpPr>
          <p:spPr>
            <a:xfrm>
              <a:off x="3911600" y="1600200"/>
              <a:ext cx="82550" cy="831850"/>
            </a:xfrm>
            <a:custGeom>
              <a:avLst/>
              <a:gdLst/>
              <a:ahLst/>
              <a:cxnLst/>
              <a:rect l="0" t="0" r="0" b="0"/>
              <a:pathLst>
                <a:path w="82550" h="831850">
                  <a:moveTo>
                    <a:pt x="0" y="0"/>
                  </a:moveTo>
                  <a:lnTo>
                    <a:pt x="82550" y="0"/>
                  </a:lnTo>
                  <a:lnTo>
                    <a:pt x="82550" y="831850"/>
                  </a:lnTo>
                  <a:lnTo>
                    <a:pt x="0" y="831850"/>
                  </a:lnTo>
                  <a:lnTo>
                    <a:pt x="0" y="0"/>
                  </a:lnTo>
                </a:path>
              </a:pathLst>
            </a:custGeom>
            <a:solidFill>
              <a:srgbClr val="5B9BD4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Shape 153821">
              <a:extLst>
                <a:ext uri="{FF2B5EF4-FFF2-40B4-BE49-F238E27FC236}">
                  <a16:creationId xmlns:a16="http://schemas.microsoft.com/office/drawing/2014/main" id="{3A2186B3-970B-8ED8-A13D-7D851E414CD0}"/>
                </a:ext>
              </a:extLst>
            </p:cNvPr>
            <p:cNvSpPr/>
            <p:nvPr/>
          </p:nvSpPr>
          <p:spPr>
            <a:xfrm>
              <a:off x="3181350" y="787400"/>
              <a:ext cx="82550" cy="812800"/>
            </a:xfrm>
            <a:custGeom>
              <a:avLst/>
              <a:gdLst/>
              <a:ahLst/>
              <a:cxnLst/>
              <a:rect l="0" t="0" r="0" b="0"/>
              <a:pathLst>
                <a:path w="82550" h="812800">
                  <a:moveTo>
                    <a:pt x="0" y="0"/>
                  </a:moveTo>
                  <a:lnTo>
                    <a:pt x="82550" y="0"/>
                  </a:lnTo>
                  <a:lnTo>
                    <a:pt x="82550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5B9BD4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Shape 153822">
              <a:extLst>
                <a:ext uri="{FF2B5EF4-FFF2-40B4-BE49-F238E27FC236}">
                  <a16:creationId xmlns:a16="http://schemas.microsoft.com/office/drawing/2014/main" id="{F663C111-F990-BCF0-495D-322E9E753E3E}"/>
                </a:ext>
              </a:extLst>
            </p:cNvPr>
            <p:cNvSpPr/>
            <p:nvPr/>
          </p:nvSpPr>
          <p:spPr>
            <a:xfrm>
              <a:off x="4641850" y="654050"/>
              <a:ext cx="88900" cy="946150"/>
            </a:xfrm>
            <a:custGeom>
              <a:avLst/>
              <a:gdLst/>
              <a:ahLst/>
              <a:cxnLst/>
              <a:rect l="0" t="0" r="0" b="0"/>
              <a:pathLst>
                <a:path w="88900" h="946150">
                  <a:moveTo>
                    <a:pt x="0" y="0"/>
                  </a:moveTo>
                  <a:lnTo>
                    <a:pt x="88900" y="0"/>
                  </a:lnTo>
                  <a:lnTo>
                    <a:pt x="88900" y="946150"/>
                  </a:lnTo>
                  <a:lnTo>
                    <a:pt x="0" y="946150"/>
                  </a:lnTo>
                  <a:lnTo>
                    <a:pt x="0" y="0"/>
                  </a:lnTo>
                </a:path>
              </a:pathLst>
            </a:custGeom>
            <a:solidFill>
              <a:srgbClr val="5B9BD4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Shape 153823">
              <a:extLst>
                <a:ext uri="{FF2B5EF4-FFF2-40B4-BE49-F238E27FC236}">
                  <a16:creationId xmlns:a16="http://schemas.microsoft.com/office/drawing/2014/main" id="{A7C9706C-5F1F-1FF9-52BE-8BE2F99E585A}"/>
                </a:ext>
              </a:extLst>
            </p:cNvPr>
            <p:cNvSpPr/>
            <p:nvPr/>
          </p:nvSpPr>
          <p:spPr>
            <a:xfrm>
              <a:off x="984250" y="539750"/>
              <a:ext cx="88900" cy="1060450"/>
            </a:xfrm>
            <a:custGeom>
              <a:avLst/>
              <a:gdLst/>
              <a:ahLst/>
              <a:cxnLst/>
              <a:rect l="0" t="0" r="0" b="0"/>
              <a:pathLst>
                <a:path w="88900" h="1060450">
                  <a:moveTo>
                    <a:pt x="0" y="0"/>
                  </a:moveTo>
                  <a:lnTo>
                    <a:pt x="88900" y="0"/>
                  </a:lnTo>
                  <a:lnTo>
                    <a:pt x="88900" y="1060450"/>
                  </a:lnTo>
                  <a:lnTo>
                    <a:pt x="0" y="1060450"/>
                  </a:lnTo>
                  <a:lnTo>
                    <a:pt x="0" y="0"/>
                  </a:lnTo>
                </a:path>
              </a:pathLst>
            </a:custGeom>
            <a:solidFill>
              <a:srgbClr val="5B9BD4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Shape 153824">
              <a:extLst>
                <a:ext uri="{FF2B5EF4-FFF2-40B4-BE49-F238E27FC236}">
                  <a16:creationId xmlns:a16="http://schemas.microsoft.com/office/drawing/2014/main" id="{80C8B847-DF73-42F7-9EA7-17C465C3F985}"/>
                </a:ext>
              </a:extLst>
            </p:cNvPr>
            <p:cNvSpPr/>
            <p:nvPr/>
          </p:nvSpPr>
          <p:spPr>
            <a:xfrm>
              <a:off x="2444750" y="412750"/>
              <a:ext cx="88900" cy="1187450"/>
            </a:xfrm>
            <a:custGeom>
              <a:avLst/>
              <a:gdLst/>
              <a:ahLst/>
              <a:cxnLst/>
              <a:rect l="0" t="0" r="0" b="0"/>
              <a:pathLst>
                <a:path w="88900" h="1187450">
                  <a:moveTo>
                    <a:pt x="0" y="0"/>
                  </a:moveTo>
                  <a:lnTo>
                    <a:pt x="88900" y="0"/>
                  </a:lnTo>
                  <a:lnTo>
                    <a:pt x="88900" y="1187450"/>
                  </a:lnTo>
                  <a:lnTo>
                    <a:pt x="0" y="1187450"/>
                  </a:lnTo>
                  <a:lnTo>
                    <a:pt x="0" y="0"/>
                  </a:lnTo>
                </a:path>
              </a:pathLst>
            </a:custGeom>
            <a:solidFill>
              <a:srgbClr val="5B9BD4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Shape 153825">
              <a:extLst>
                <a:ext uri="{FF2B5EF4-FFF2-40B4-BE49-F238E27FC236}">
                  <a16:creationId xmlns:a16="http://schemas.microsoft.com/office/drawing/2014/main" id="{0947D69C-DDDE-635C-3CA4-3313379905DD}"/>
                </a:ext>
              </a:extLst>
            </p:cNvPr>
            <p:cNvSpPr/>
            <p:nvPr/>
          </p:nvSpPr>
          <p:spPr>
            <a:xfrm>
              <a:off x="1714500" y="355600"/>
              <a:ext cx="88900" cy="1244600"/>
            </a:xfrm>
            <a:custGeom>
              <a:avLst/>
              <a:gdLst/>
              <a:ahLst/>
              <a:cxnLst/>
              <a:rect l="0" t="0" r="0" b="0"/>
              <a:pathLst>
                <a:path w="88900" h="1244600">
                  <a:moveTo>
                    <a:pt x="0" y="0"/>
                  </a:moveTo>
                  <a:lnTo>
                    <a:pt x="88900" y="0"/>
                  </a:lnTo>
                  <a:lnTo>
                    <a:pt x="88900" y="1244600"/>
                  </a:lnTo>
                  <a:lnTo>
                    <a:pt x="0" y="1244600"/>
                  </a:lnTo>
                  <a:lnTo>
                    <a:pt x="0" y="0"/>
                  </a:lnTo>
                </a:path>
              </a:pathLst>
            </a:custGeom>
            <a:solidFill>
              <a:srgbClr val="5B9BD4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Shape 938">
              <a:extLst>
                <a:ext uri="{FF2B5EF4-FFF2-40B4-BE49-F238E27FC236}">
                  <a16:creationId xmlns:a16="http://schemas.microsoft.com/office/drawing/2014/main" id="{2A5C8C1D-92EB-2DF5-1C27-76C0D4F9D65D}"/>
                </a:ext>
              </a:extLst>
            </p:cNvPr>
            <p:cNvSpPr/>
            <p:nvPr/>
          </p:nvSpPr>
          <p:spPr>
            <a:xfrm>
              <a:off x="438150" y="1600200"/>
              <a:ext cx="4387850" cy="0"/>
            </a:xfrm>
            <a:custGeom>
              <a:avLst/>
              <a:gdLst/>
              <a:ahLst/>
              <a:cxnLst/>
              <a:rect l="0" t="0" r="0" b="0"/>
              <a:pathLst>
                <a:path w="4387850">
                  <a:moveTo>
                    <a:pt x="0" y="0"/>
                  </a:moveTo>
                  <a:lnTo>
                    <a:pt x="4387850" y="0"/>
                  </a:lnTo>
                </a:path>
              </a:pathLst>
            </a:custGeom>
            <a:noFill/>
            <a:ln w="9525" cap="flat" cmpd="sng" algn="ctr">
              <a:solidFill>
                <a:srgbClr val="D9D9D9"/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C47DBEC-C23B-BD28-B6CA-5D550C98180D}"/>
                </a:ext>
              </a:extLst>
            </p:cNvPr>
            <p:cNvSpPr/>
            <p:nvPr/>
          </p:nvSpPr>
          <p:spPr>
            <a:xfrm>
              <a:off x="467967" y="1904330"/>
              <a:ext cx="303126" cy="18638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-171</a:t>
              </a:r>
              <a:endPara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40DB7174-556C-F04C-29E8-F8FBD2D92108}"/>
                </a:ext>
              </a:extLst>
            </p:cNvPr>
            <p:cNvSpPr/>
            <p:nvPr/>
          </p:nvSpPr>
          <p:spPr>
            <a:xfrm>
              <a:off x="1198573" y="2266318"/>
              <a:ext cx="303126" cy="18638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-417</a:t>
              </a:r>
              <a:endPara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B880A766-2FAC-3F49-DA54-44EF2D28EA20}"/>
                </a:ext>
              </a:extLst>
            </p:cNvPr>
            <p:cNvSpPr/>
            <p:nvPr/>
          </p:nvSpPr>
          <p:spPr>
            <a:xfrm>
              <a:off x="1929178" y="2044119"/>
              <a:ext cx="303126" cy="18638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-267</a:t>
              </a:r>
              <a:endPara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3ABFBC9D-2768-FB75-884E-7A9890CB4DC7}"/>
                </a:ext>
              </a:extLst>
            </p:cNvPr>
            <p:cNvSpPr/>
            <p:nvPr/>
          </p:nvSpPr>
          <p:spPr>
            <a:xfrm>
              <a:off x="2659784" y="2228256"/>
              <a:ext cx="303126" cy="18638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-391</a:t>
              </a:r>
              <a:endPara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F347AAE-1CA9-D2AC-621D-F7AFA720132A}"/>
                </a:ext>
              </a:extLst>
            </p:cNvPr>
            <p:cNvSpPr/>
            <p:nvPr/>
          </p:nvSpPr>
          <p:spPr>
            <a:xfrm>
              <a:off x="3390389" y="2260032"/>
              <a:ext cx="303126" cy="18638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-416</a:t>
              </a:r>
              <a:endPara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08C28B0D-CED0-8744-3356-01524A78F465}"/>
                </a:ext>
              </a:extLst>
            </p:cNvPr>
            <p:cNvSpPr/>
            <p:nvPr/>
          </p:nvSpPr>
          <p:spPr>
            <a:xfrm>
              <a:off x="4120995" y="2304495"/>
              <a:ext cx="303126" cy="18638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-445</a:t>
              </a:r>
              <a:endPara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C2879F3-3A4F-F68F-9A9C-7A170573B23A}"/>
                </a:ext>
              </a:extLst>
            </p:cNvPr>
            <p:cNvSpPr/>
            <p:nvPr/>
          </p:nvSpPr>
          <p:spPr>
            <a:xfrm>
              <a:off x="599298" y="1218645"/>
              <a:ext cx="252656" cy="18638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127</a:t>
              </a:r>
              <a:endPara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D6B7063-A7EE-C4BD-FC27-E7037AD171CA}"/>
                </a:ext>
              </a:extLst>
            </p:cNvPr>
            <p:cNvSpPr/>
            <p:nvPr/>
          </p:nvSpPr>
          <p:spPr>
            <a:xfrm>
              <a:off x="1329903" y="1225045"/>
              <a:ext cx="252655" cy="18638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121</a:t>
              </a:r>
              <a:endPara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1CC3E027-E5A4-2B2B-4465-F3A924D0940A}"/>
                </a:ext>
              </a:extLst>
            </p:cNvPr>
            <p:cNvSpPr/>
            <p:nvPr/>
          </p:nvSpPr>
          <p:spPr>
            <a:xfrm>
              <a:off x="2060509" y="1186983"/>
              <a:ext cx="252656" cy="18638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145</a:t>
              </a:r>
              <a:endPara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D54DC6C-D10D-6DB1-CD4D-09396A662769}"/>
                </a:ext>
              </a:extLst>
            </p:cNvPr>
            <p:cNvSpPr/>
            <p:nvPr/>
          </p:nvSpPr>
          <p:spPr>
            <a:xfrm>
              <a:off x="2791114" y="1110745"/>
              <a:ext cx="252655" cy="18638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200</a:t>
              </a:r>
              <a:endPara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94D08154-608C-3E74-2381-5DD3B18C0EA5}"/>
                </a:ext>
              </a:extLst>
            </p:cNvPr>
            <p:cNvSpPr/>
            <p:nvPr/>
          </p:nvSpPr>
          <p:spPr>
            <a:xfrm>
              <a:off x="3521720" y="1174296"/>
              <a:ext cx="252656" cy="18638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155</a:t>
              </a:r>
              <a:endPara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B0E2B35E-A4DB-D5D2-915F-053D68AA9351}"/>
                </a:ext>
              </a:extLst>
            </p:cNvPr>
            <p:cNvSpPr/>
            <p:nvPr/>
          </p:nvSpPr>
          <p:spPr>
            <a:xfrm>
              <a:off x="4252326" y="228121"/>
              <a:ext cx="252656" cy="18638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803</a:t>
              </a:r>
              <a:endPara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0" name="Shape 951">
              <a:extLst>
                <a:ext uri="{FF2B5EF4-FFF2-40B4-BE49-F238E27FC236}">
                  <a16:creationId xmlns:a16="http://schemas.microsoft.com/office/drawing/2014/main" id="{BC6A3653-468D-DF30-CB5C-27CD0329C8DB}"/>
                </a:ext>
              </a:extLst>
            </p:cNvPr>
            <p:cNvSpPr/>
            <p:nvPr/>
          </p:nvSpPr>
          <p:spPr>
            <a:xfrm>
              <a:off x="2997200" y="2044700"/>
              <a:ext cx="0" cy="88900"/>
            </a:xfrm>
            <a:custGeom>
              <a:avLst/>
              <a:gdLst/>
              <a:ahLst/>
              <a:cxnLst/>
              <a:rect l="0" t="0" r="0" b="0"/>
              <a:pathLst>
                <a:path h="88900">
                  <a:moveTo>
                    <a:pt x="0" y="0"/>
                  </a:moveTo>
                  <a:lnTo>
                    <a:pt x="0" y="88900"/>
                  </a:lnTo>
                </a:path>
              </a:pathLst>
            </a:custGeom>
            <a:noFill/>
            <a:ln w="9525" cap="flat" cmpd="sng" algn="ctr">
              <a:solidFill>
                <a:srgbClr val="A6A6A6"/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39EC83EA-53FA-A784-4A04-82F026C6BDFD}"/>
                </a:ext>
              </a:extLst>
            </p:cNvPr>
            <p:cNvSpPr/>
            <p:nvPr/>
          </p:nvSpPr>
          <p:spPr>
            <a:xfrm>
              <a:off x="724036" y="1751930"/>
              <a:ext cx="218907" cy="18638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-65</a:t>
              </a:r>
              <a:endPara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162850CE-E91E-F5F8-C202-8B57EDFD976F}"/>
                </a:ext>
              </a:extLst>
            </p:cNvPr>
            <p:cNvSpPr/>
            <p:nvPr/>
          </p:nvSpPr>
          <p:spPr>
            <a:xfrm>
              <a:off x="1422866" y="1847142"/>
              <a:ext cx="303126" cy="18638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-131</a:t>
              </a:r>
              <a:endPara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106429BC-15A4-29F3-ACA1-0B34A94B49AC}"/>
                </a:ext>
              </a:extLst>
            </p:cNvPr>
            <p:cNvSpPr/>
            <p:nvPr/>
          </p:nvSpPr>
          <p:spPr>
            <a:xfrm>
              <a:off x="2153472" y="1891605"/>
              <a:ext cx="303126" cy="18638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-160</a:t>
              </a:r>
              <a:endPara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3F141D9-0626-DD62-A0BE-40034D6D6C44}"/>
                </a:ext>
              </a:extLst>
            </p:cNvPr>
            <p:cNvSpPr/>
            <p:nvPr/>
          </p:nvSpPr>
          <p:spPr>
            <a:xfrm>
              <a:off x="2884078" y="2151980"/>
              <a:ext cx="303126" cy="18638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-307</a:t>
              </a:r>
              <a:endPara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59096FCA-6921-9D09-DC09-CFCE8A68D664}"/>
                </a:ext>
              </a:extLst>
            </p:cNvPr>
            <p:cNvSpPr/>
            <p:nvPr/>
          </p:nvSpPr>
          <p:spPr>
            <a:xfrm>
              <a:off x="3614683" y="2215532"/>
              <a:ext cx="303126" cy="18638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-385</a:t>
              </a:r>
              <a:endPara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A867315A-3E2B-66CD-6ECB-F03756C4FD7E}"/>
                </a:ext>
              </a:extLst>
            </p:cNvPr>
            <p:cNvSpPr/>
            <p:nvPr/>
          </p:nvSpPr>
          <p:spPr>
            <a:xfrm>
              <a:off x="4345289" y="2634670"/>
              <a:ext cx="303126" cy="18638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-672</a:t>
              </a:r>
              <a:endPara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7" name="Shape 958">
              <a:extLst>
                <a:ext uri="{FF2B5EF4-FFF2-40B4-BE49-F238E27FC236}">
                  <a16:creationId xmlns:a16="http://schemas.microsoft.com/office/drawing/2014/main" id="{613751F3-02D6-5D24-E790-8A8F05FD6E80}"/>
                </a:ext>
              </a:extLst>
            </p:cNvPr>
            <p:cNvSpPr/>
            <p:nvPr/>
          </p:nvSpPr>
          <p:spPr>
            <a:xfrm>
              <a:off x="1651000" y="1803400"/>
              <a:ext cx="12700" cy="241300"/>
            </a:xfrm>
            <a:custGeom>
              <a:avLst/>
              <a:gdLst/>
              <a:ahLst/>
              <a:cxnLst/>
              <a:rect l="0" t="0" r="0" b="0"/>
              <a:pathLst>
                <a:path w="12700" h="241300">
                  <a:moveTo>
                    <a:pt x="0" y="0"/>
                  </a:moveTo>
                  <a:lnTo>
                    <a:pt x="12700" y="241300"/>
                  </a:lnTo>
                </a:path>
              </a:pathLst>
            </a:custGeom>
            <a:noFill/>
            <a:ln w="9525" cap="flat" cmpd="sng" algn="ctr">
              <a:solidFill>
                <a:srgbClr val="A6A6A6"/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Shape 959">
              <a:extLst>
                <a:ext uri="{FF2B5EF4-FFF2-40B4-BE49-F238E27FC236}">
                  <a16:creationId xmlns:a16="http://schemas.microsoft.com/office/drawing/2014/main" id="{5413D35A-886B-34B9-CABA-DE6330841AB4}"/>
                </a:ext>
              </a:extLst>
            </p:cNvPr>
            <p:cNvSpPr/>
            <p:nvPr/>
          </p:nvSpPr>
          <p:spPr>
            <a:xfrm>
              <a:off x="2381250" y="1847850"/>
              <a:ext cx="38100" cy="171450"/>
            </a:xfrm>
            <a:custGeom>
              <a:avLst/>
              <a:gdLst/>
              <a:ahLst/>
              <a:cxnLst/>
              <a:rect l="0" t="0" r="0" b="0"/>
              <a:pathLst>
                <a:path w="38100" h="171450">
                  <a:moveTo>
                    <a:pt x="0" y="0"/>
                  </a:moveTo>
                  <a:lnTo>
                    <a:pt x="38100" y="171450"/>
                  </a:lnTo>
                </a:path>
              </a:pathLst>
            </a:custGeom>
            <a:noFill/>
            <a:ln w="9525" cap="flat" cmpd="sng" algn="ctr">
              <a:solidFill>
                <a:srgbClr val="A6A6A6"/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9F7408E3-4EA7-2262-2E03-D1817949DDD6}"/>
                </a:ext>
              </a:extLst>
            </p:cNvPr>
            <p:cNvSpPr/>
            <p:nvPr/>
          </p:nvSpPr>
          <p:spPr>
            <a:xfrm>
              <a:off x="804539" y="1929730"/>
              <a:ext cx="303126" cy="18638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-188</a:t>
              </a:r>
              <a:endPara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8C1DDF0A-43BD-C7B8-390B-752EDD7ECA93}"/>
                </a:ext>
              </a:extLst>
            </p:cNvPr>
            <p:cNvSpPr/>
            <p:nvPr/>
          </p:nvSpPr>
          <p:spPr>
            <a:xfrm>
              <a:off x="1548175" y="2063118"/>
              <a:ext cx="303126" cy="18638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-140</a:t>
              </a:r>
              <a:endPara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48305174-711D-27A0-C9E3-79048A9695D2}"/>
                </a:ext>
              </a:extLst>
            </p:cNvPr>
            <p:cNvSpPr/>
            <p:nvPr/>
          </p:nvSpPr>
          <p:spPr>
            <a:xfrm>
              <a:off x="2304955" y="2037744"/>
              <a:ext cx="303126" cy="18638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-171</a:t>
              </a:r>
              <a:endPara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FC6BE7F3-8E75-3475-54BC-2493B8BC5373}"/>
                </a:ext>
              </a:extLst>
            </p:cNvPr>
            <p:cNvSpPr/>
            <p:nvPr/>
          </p:nvSpPr>
          <p:spPr>
            <a:xfrm>
              <a:off x="2996127" y="2025056"/>
              <a:ext cx="303126" cy="18638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-271</a:t>
              </a:r>
              <a:endPara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51F45BFF-E465-A7B0-0F07-734F0CD7CDE1}"/>
                </a:ext>
              </a:extLst>
            </p:cNvPr>
            <p:cNvSpPr/>
            <p:nvPr/>
          </p:nvSpPr>
          <p:spPr>
            <a:xfrm>
              <a:off x="3726732" y="2050431"/>
              <a:ext cx="303126" cy="18638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-271</a:t>
              </a:r>
              <a:endPara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9155A461-B697-F90C-7468-333BC6A3358A}"/>
                </a:ext>
              </a:extLst>
            </p:cNvPr>
            <p:cNvSpPr/>
            <p:nvPr/>
          </p:nvSpPr>
          <p:spPr>
            <a:xfrm>
              <a:off x="4457338" y="1821831"/>
              <a:ext cx="303126" cy="18638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-116</a:t>
              </a:r>
              <a:endPara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D52F962-8ED5-8A68-0139-DD618F209D62}"/>
                </a:ext>
              </a:extLst>
            </p:cNvPr>
            <p:cNvSpPr/>
            <p:nvPr/>
          </p:nvSpPr>
          <p:spPr>
            <a:xfrm>
              <a:off x="935641" y="342332"/>
              <a:ext cx="252656" cy="18638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727</a:t>
              </a:r>
              <a:endPara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9080BFBA-8899-19C7-8308-0380941C1F14}"/>
                </a:ext>
              </a:extLst>
            </p:cNvPr>
            <p:cNvSpPr/>
            <p:nvPr/>
          </p:nvSpPr>
          <p:spPr>
            <a:xfrm>
              <a:off x="1666246" y="158195"/>
              <a:ext cx="252655" cy="18638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850</a:t>
              </a:r>
              <a:endPara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5C252E8E-00C0-4664-0B37-88A19162658D}"/>
                </a:ext>
              </a:extLst>
            </p:cNvPr>
            <p:cNvSpPr/>
            <p:nvPr/>
          </p:nvSpPr>
          <p:spPr>
            <a:xfrm>
              <a:off x="2396852" y="215345"/>
              <a:ext cx="252656" cy="18638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812</a:t>
              </a:r>
              <a:endPara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BC7CC001-DBA2-A8B1-CF40-974B578729FE}"/>
                </a:ext>
              </a:extLst>
            </p:cNvPr>
            <p:cNvSpPr/>
            <p:nvPr/>
          </p:nvSpPr>
          <p:spPr>
            <a:xfrm>
              <a:off x="3127457" y="590020"/>
              <a:ext cx="252656" cy="18638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558</a:t>
              </a:r>
              <a:endPara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817A2A03-3CFA-636D-8FC6-0B486675CD6F}"/>
                </a:ext>
              </a:extLst>
            </p:cNvPr>
            <p:cNvSpPr/>
            <p:nvPr/>
          </p:nvSpPr>
          <p:spPr>
            <a:xfrm>
              <a:off x="3839089" y="2488658"/>
              <a:ext cx="303126" cy="18638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-569</a:t>
              </a:r>
              <a:endPara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D83A6F08-A69D-6998-DAA8-5DA0300DAE9D}"/>
                </a:ext>
              </a:extLst>
            </p:cNvPr>
            <p:cNvSpPr/>
            <p:nvPr/>
          </p:nvSpPr>
          <p:spPr>
            <a:xfrm>
              <a:off x="4588669" y="456632"/>
              <a:ext cx="252656" cy="18638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647</a:t>
              </a:r>
              <a:endPara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3EED942D-18FD-A1AE-3530-36D02E7B76B5}"/>
                </a:ext>
              </a:extLst>
            </p:cNvPr>
            <p:cNvSpPr/>
            <p:nvPr/>
          </p:nvSpPr>
          <p:spPr>
            <a:xfrm>
              <a:off x="108108" y="2691882"/>
              <a:ext cx="303582" cy="18638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-</a:t>
              </a:r>
              <a:r>
                <a:rPr kumimoji="0" lang="en-US" sz="900" b="1" i="0" u="none" strike="noStrike" kern="1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800</a:t>
              </a:r>
              <a:endParaRPr kumimoji="0" lang="en-US" sz="11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91977A9B-A1AF-D111-2179-8C637C0A389F}"/>
                </a:ext>
              </a:extLst>
            </p:cNvPr>
            <p:cNvSpPr/>
            <p:nvPr/>
          </p:nvSpPr>
          <p:spPr>
            <a:xfrm>
              <a:off x="108108" y="2399732"/>
              <a:ext cx="303582" cy="18638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-</a:t>
              </a:r>
              <a:r>
                <a:rPr kumimoji="0" lang="en-US" sz="900" b="1" i="0" u="none" strike="noStrike" kern="1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600</a:t>
              </a:r>
              <a:endParaRPr kumimoji="0" lang="en-US" sz="11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49A8503B-662C-1DC5-415E-982BEF231AEF}"/>
                </a:ext>
              </a:extLst>
            </p:cNvPr>
            <p:cNvSpPr/>
            <p:nvPr/>
          </p:nvSpPr>
          <p:spPr>
            <a:xfrm>
              <a:off x="108108" y="2107582"/>
              <a:ext cx="303582" cy="18638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-</a:t>
              </a:r>
              <a:r>
                <a:rPr kumimoji="0" lang="en-US" sz="900" b="1" i="0" u="none" strike="noStrike" kern="1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400</a:t>
              </a:r>
              <a:endParaRPr kumimoji="0" lang="en-US" sz="11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129D68EC-A8B2-AD61-9CB1-59C421DBE14A}"/>
                </a:ext>
              </a:extLst>
            </p:cNvPr>
            <p:cNvSpPr/>
            <p:nvPr/>
          </p:nvSpPr>
          <p:spPr>
            <a:xfrm>
              <a:off x="108108" y="1815430"/>
              <a:ext cx="303582" cy="18638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-</a:t>
              </a:r>
              <a:r>
                <a:rPr kumimoji="0" lang="en-US" sz="900" b="1" i="0" u="none" strike="noStrike" kern="1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200</a:t>
              </a:r>
              <a:endParaRPr kumimoji="0" lang="en-US" sz="11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92FDE3DE-E602-D8BE-35F6-147D5A0805D9}"/>
                </a:ext>
              </a:extLst>
            </p:cNvPr>
            <p:cNvSpPr/>
            <p:nvPr/>
          </p:nvSpPr>
          <p:spPr>
            <a:xfrm>
              <a:off x="272814" y="1523279"/>
              <a:ext cx="84219" cy="18638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0</a:t>
              </a:r>
              <a:endParaRPr kumimoji="0" lang="en-US" sz="11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EEFEDA8E-13F5-0BF1-2DFA-F075DA850EEA}"/>
                </a:ext>
              </a:extLst>
            </p:cNvPr>
            <p:cNvSpPr/>
            <p:nvPr/>
          </p:nvSpPr>
          <p:spPr>
            <a:xfrm>
              <a:off x="146056" y="1231129"/>
              <a:ext cx="253142" cy="18638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200</a:t>
              </a:r>
              <a:endParaRPr kumimoji="0" lang="en-US" sz="11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8D3E9201-4B43-F436-8BD1-7D3DC7F549D4}"/>
                </a:ext>
              </a:extLst>
            </p:cNvPr>
            <p:cNvSpPr/>
            <p:nvPr/>
          </p:nvSpPr>
          <p:spPr>
            <a:xfrm>
              <a:off x="146056" y="938978"/>
              <a:ext cx="253142" cy="18638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400</a:t>
              </a:r>
              <a:endParaRPr kumimoji="0" lang="en-US" sz="11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3F089F00-4B90-08DE-3F1C-242271570636}"/>
                </a:ext>
              </a:extLst>
            </p:cNvPr>
            <p:cNvSpPr/>
            <p:nvPr/>
          </p:nvSpPr>
          <p:spPr>
            <a:xfrm>
              <a:off x="146056" y="646827"/>
              <a:ext cx="253142" cy="18638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600</a:t>
              </a:r>
              <a:endParaRPr kumimoji="0" lang="en-US" sz="11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9E7170DF-673F-0476-9C9B-8D8FA1EEF636}"/>
                </a:ext>
              </a:extLst>
            </p:cNvPr>
            <p:cNvSpPr/>
            <p:nvPr/>
          </p:nvSpPr>
          <p:spPr>
            <a:xfrm>
              <a:off x="146056" y="354676"/>
              <a:ext cx="253142" cy="18638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800</a:t>
              </a:r>
              <a:endParaRPr kumimoji="0" lang="en-US" sz="11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226A95D5-F51B-863D-185A-ACE20020F9C9}"/>
                </a:ext>
              </a:extLst>
            </p:cNvPr>
            <p:cNvSpPr/>
            <p:nvPr/>
          </p:nvSpPr>
          <p:spPr>
            <a:xfrm>
              <a:off x="82734" y="62526"/>
              <a:ext cx="337604" cy="18638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1000</a:t>
              </a:r>
              <a:endParaRPr kumimoji="0" lang="en-US" sz="11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23632C62-903F-CECC-454F-C8BD55397E95}"/>
                </a:ext>
              </a:extLst>
            </p:cNvPr>
            <p:cNvSpPr/>
            <p:nvPr/>
          </p:nvSpPr>
          <p:spPr>
            <a:xfrm>
              <a:off x="4181041" y="2837501"/>
              <a:ext cx="742947" cy="18638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2021/2022</a:t>
              </a:r>
              <a:endParaRPr kumimoji="0" lang="en-US" sz="11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9ABDC65E-60B2-56F7-79E0-3480EE667764}"/>
                </a:ext>
              </a:extLst>
            </p:cNvPr>
            <p:cNvSpPr/>
            <p:nvPr/>
          </p:nvSpPr>
          <p:spPr>
            <a:xfrm>
              <a:off x="528046" y="2837501"/>
              <a:ext cx="742947" cy="18638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2016/2017</a:t>
              </a:r>
              <a:endParaRPr kumimoji="0" lang="en-US" sz="11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275FFBC2-E404-B415-F238-F899CED30D37}"/>
                </a:ext>
              </a:extLst>
            </p:cNvPr>
            <p:cNvSpPr/>
            <p:nvPr/>
          </p:nvSpPr>
          <p:spPr>
            <a:xfrm>
              <a:off x="1258641" y="2837501"/>
              <a:ext cx="742947" cy="18638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2017/2018</a:t>
              </a:r>
              <a:endParaRPr kumimoji="0" lang="en-US" sz="11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857AAE1C-312A-FE12-91F0-AD09BD9A033A}"/>
                </a:ext>
              </a:extLst>
            </p:cNvPr>
            <p:cNvSpPr/>
            <p:nvPr/>
          </p:nvSpPr>
          <p:spPr>
            <a:xfrm>
              <a:off x="1989246" y="2837501"/>
              <a:ext cx="742947" cy="18638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2018/2019</a:t>
              </a:r>
              <a:endParaRPr kumimoji="0" lang="en-US" sz="11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AC0ED836-93D5-B24E-D70D-5DD32064B50B}"/>
                </a:ext>
              </a:extLst>
            </p:cNvPr>
            <p:cNvSpPr/>
            <p:nvPr/>
          </p:nvSpPr>
          <p:spPr>
            <a:xfrm>
              <a:off x="2719840" y="2837501"/>
              <a:ext cx="742947" cy="18638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2019/2020</a:t>
              </a:r>
              <a:endParaRPr kumimoji="0" lang="en-US" sz="11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3E064830-F9BD-E9DC-74B1-4F5E918BCF3F}"/>
                </a:ext>
              </a:extLst>
            </p:cNvPr>
            <p:cNvSpPr/>
            <p:nvPr/>
          </p:nvSpPr>
          <p:spPr>
            <a:xfrm>
              <a:off x="3450446" y="2837501"/>
              <a:ext cx="742947" cy="18638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2020/2021</a:t>
              </a:r>
              <a:endParaRPr kumimoji="0" lang="en-US" sz="11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7" name="Shape 153826">
              <a:extLst>
                <a:ext uri="{FF2B5EF4-FFF2-40B4-BE49-F238E27FC236}">
                  <a16:creationId xmlns:a16="http://schemas.microsoft.com/office/drawing/2014/main" id="{9908B811-560D-8445-786F-8398B2A5B9A2}"/>
                </a:ext>
              </a:extLst>
            </p:cNvPr>
            <p:cNvSpPr/>
            <p:nvPr/>
          </p:nvSpPr>
          <p:spPr>
            <a:xfrm>
              <a:off x="5022850" y="1079500"/>
              <a:ext cx="63500" cy="57150"/>
            </a:xfrm>
            <a:custGeom>
              <a:avLst/>
              <a:gdLst/>
              <a:ahLst/>
              <a:cxnLst/>
              <a:rect l="0" t="0" r="0" b="0"/>
              <a:pathLst>
                <a:path w="63500" h="57150">
                  <a:moveTo>
                    <a:pt x="0" y="0"/>
                  </a:moveTo>
                  <a:lnTo>
                    <a:pt x="63500" y="0"/>
                  </a:lnTo>
                  <a:lnTo>
                    <a:pt x="63500" y="57150"/>
                  </a:lnTo>
                  <a:lnTo>
                    <a:pt x="0" y="57150"/>
                  </a:lnTo>
                  <a:lnTo>
                    <a:pt x="0" y="0"/>
                  </a:lnTo>
                </a:path>
              </a:pathLst>
            </a:custGeom>
            <a:solidFill>
              <a:srgbClr val="4471C4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2A15BFE7-DCD5-765E-13B9-94977865121E}"/>
                </a:ext>
              </a:extLst>
            </p:cNvPr>
            <p:cNvSpPr/>
            <p:nvPr/>
          </p:nvSpPr>
          <p:spPr>
            <a:xfrm>
              <a:off x="5110540" y="1028030"/>
              <a:ext cx="1196754" cy="18638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Natural Change</a:t>
              </a:r>
              <a:endParaRPr kumimoji="0" lang="en-US" sz="12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9" name="Shape 153827">
              <a:extLst>
                <a:ext uri="{FF2B5EF4-FFF2-40B4-BE49-F238E27FC236}">
                  <a16:creationId xmlns:a16="http://schemas.microsoft.com/office/drawing/2014/main" id="{BE5B82F1-1726-5C72-C578-BECBA981DEC1}"/>
                </a:ext>
              </a:extLst>
            </p:cNvPr>
            <p:cNvSpPr/>
            <p:nvPr/>
          </p:nvSpPr>
          <p:spPr>
            <a:xfrm>
              <a:off x="5022850" y="1289050"/>
              <a:ext cx="63500" cy="57150"/>
            </a:xfrm>
            <a:custGeom>
              <a:avLst/>
              <a:gdLst/>
              <a:ahLst/>
              <a:cxnLst/>
              <a:rect l="0" t="0" r="0" b="0"/>
              <a:pathLst>
                <a:path w="63500" h="57150">
                  <a:moveTo>
                    <a:pt x="0" y="0"/>
                  </a:moveTo>
                  <a:lnTo>
                    <a:pt x="63500" y="0"/>
                  </a:lnTo>
                  <a:lnTo>
                    <a:pt x="63500" y="57150"/>
                  </a:lnTo>
                  <a:lnTo>
                    <a:pt x="0" y="57150"/>
                  </a:lnTo>
                  <a:lnTo>
                    <a:pt x="0" y="0"/>
                  </a:lnTo>
                </a:path>
              </a:pathLst>
            </a:custGeom>
            <a:solidFill>
              <a:srgbClr val="EC7C30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908B0E5A-05F6-87B8-4471-16B0B5AB4122}"/>
                </a:ext>
              </a:extLst>
            </p:cNvPr>
            <p:cNvSpPr/>
            <p:nvPr/>
          </p:nvSpPr>
          <p:spPr>
            <a:xfrm>
              <a:off x="5110540" y="1243930"/>
              <a:ext cx="1612618" cy="18638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+mj-lt"/>
                  <a:ea typeface="Century Gothic" panose="020B0502020202020204" pitchFamily="34" charset="0"/>
                  <a:cs typeface="Century Gothic" panose="020B0502020202020204" pitchFamily="34" charset="0"/>
                </a:rPr>
                <a:t>Net</a:t>
              </a:r>
              <a:r>
                <a:rPr kumimoji="0" lang="en-US" sz="1200" b="0" i="0" u="none" strike="noStrike" kern="1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+mj-lt"/>
                  <a:ea typeface="Century Gothic" panose="020B0502020202020204" pitchFamily="34" charset="0"/>
                  <a:cs typeface="Century Gothic" panose="020B0502020202020204" pitchFamily="34" charset="0"/>
                </a:rPr>
                <a:t> </a:t>
              </a:r>
              <a:r>
                <a:rPr kumimoji="0" lang="en-US" sz="1200" b="1" i="0" u="none" strike="noStrike" kern="1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+mj-lt"/>
                  <a:ea typeface="Calibri" panose="020F0502020204030204" pitchFamily="34" charset="0"/>
                  <a:cs typeface="Calibri" panose="020F0502020204030204" pitchFamily="34" charset="0"/>
                </a:rPr>
                <a:t>Immigration</a:t>
              </a:r>
              <a:r>
                <a:rPr kumimoji="0" lang="en-US" sz="1200" b="0" i="0" u="none" strike="noStrike" kern="1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+mj-lt"/>
                  <a:ea typeface="Century Gothic" panose="020B0502020202020204" pitchFamily="34" charset="0"/>
                  <a:cs typeface="Century Gothic" panose="020B0502020202020204" pitchFamily="34" charset="0"/>
                </a:rPr>
                <a:t> </a:t>
              </a:r>
              <a:r>
                <a:rPr kumimoji="0" lang="en-US" sz="1200" b="1" i="0" u="none" strike="noStrike" kern="1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+mj-lt"/>
                  <a:ea typeface="Century Gothic" panose="020B0502020202020204" pitchFamily="34" charset="0"/>
                  <a:cs typeface="Century Gothic" panose="020B0502020202020204" pitchFamily="34" charset="0"/>
                </a:rPr>
                <a:t>Flows</a:t>
              </a:r>
              <a:endParaRPr kumimoji="0" lang="en-US" sz="12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</a:endParaRPr>
            </a:p>
          </p:txBody>
        </p:sp>
        <p:sp>
          <p:nvSpPr>
            <p:cNvPr id="101" name="Shape 153828">
              <a:extLst>
                <a:ext uri="{FF2B5EF4-FFF2-40B4-BE49-F238E27FC236}">
                  <a16:creationId xmlns:a16="http://schemas.microsoft.com/office/drawing/2014/main" id="{A6DCA072-D288-661D-D29D-24BE2FC29AA1}"/>
                </a:ext>
              </a:extLst>
            </p:cNvPr>
            <p:cNvSpPr/>
            <p:nvPr/>
          </p:nvSpPr>
          <p:spPr>
            <a:xfrm>
              <a:off x="5022850" y="1498600"/>
              <a:ext cx="63500" cy="63500"/>
            </a:xfrm>
            <a:custGeom>
              <a:avLst/>
              <a:gdLst/>
              <a:ahLst/>
              <a:cxnLst/>
              <a:rect l="0" t="0" r="0" b="0"/>
              <a:pathLst>
                <a:path w="63500" h="63500">
                  <a:moveTo>
                    <a:pt x="0" y="0"/>
                  </a:moveTo>
                  <a:lnTo>
                    <a:pt x="63500" y="0"/>
                  </a:lnTo>
                  <a:lnTo>
                    <a:pt x="63500" y="63500"/>
                  </a:lnTo>
                  <a:lnTo>
                    <a:pt x="0" y="63500"/>
                  </a:lnTo>
                  <a:lnTo>
                    <a:pt x="0" y="0"/>
                  </a:lnTo>
                </a:path>
              </a:pathLst>
            </a:custGeom>
            <a:solidFill>
              <a:srgbClr val="A4A4A4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1768E120-D0A5-A585-E33F-C3EECA4CFF0D}"/>
                </a:ext>
              </a:extLst>
            </p:cNvPr>
            <p:cNvSpPr/>
            <p:nvPr/>
          </p:nvSpPr>
          <p:spPr>
            <a:xfrm>
              <a:off x="5110540" y="1453480"/>
              <a:ext cx="2085351" cy="18638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+mj-lt"/>
                  <a:ea typeface="Calibri" panose="020F0502020204030204" pitchFamily="34" charset="0"/>
                  <a:cs typeface="Calibri" panose="020F0502020204030204" pitchFamily="34" charset="0"/>
                </a:rPr>
                <a:t>Net</a:t>
              </a:r>
              <a:r>
                <a:rPr kumimoji="0" lang="en-US" sz="1200" b="1" i="0" u="none" strike="noStrike" kern="1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+mj-lt"/>
                  <a:ea typeface="Century Gothic" panose="020B0502020202020204" pitchFamily="34" charset="0"/>
                  <a:cs typeface="Century Gothic" panose="020B0502020202020204" pitchFamily="34" charset="0"/>
                </a:rPr>
                <a:t> interprovincial migration</a:t>
              </a:r>
              <a:endParaRPr kumimoji="0" lang="en-US" sz="12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</a:endParaRPr>
            </a:p>
          </p:txBody>
        </p:sp>
        <p:sp>
          <p:nvSpPr>
            <p:cNvPr id="103" name="Shape 153829">
              <a:extLst>
                <a:ext uri="{FF2B5EF4-FFF2-40B4-BE49-F238E27FC236}">
                  <a16:creationId xmlns:a16="http://schemas.microsoft.com/office/drawing/2014/main" id="{8BA0C8EE-6892-D764-2168-DFE919724D32}"/>
                </a:ext>
              </a:extLst>
            </p:cNvPr>
            <p:cNvSpPr/>
            <p:nvPr/>
          </p:nvSpPr>
          <p:spPr>
            <a:xfrm>
              <a:off x="5022850" y="1708150"/>
              <a:ext cx="63500" cy="63500"/>
            </a:xfrm>
            <a:custGeom>
              <a:avLst/>
              <a:gdLst/>
              <a:ahLst/>
              <a:cxnLst/>
              <a:rect l="0" t="0" r="0" b="0"/>
              <a:pathLst>
                <a:path w="63500" h="63500">
                  <a:moveTo>
                    <a:pt x="0" y="0"/>
                  </a:moveTo>
                  <a:lnTo>
                    <a:pt x="63500" y="0"/>
                  </a:lnTo>
                  <a:lnTo>
                    <a:pt x="63500" y="63500"/>
                  </a:lnTo>
                  <a:lnTo>
                    <a:pt x="0" y="63500"/>
                  </a:lnTo>
                  <a:lnTo>
                    <a:pt x="0" y="0"/>
                  </a:lnTo>
                </a:path>
              </a:pathLst>
            </a:custGeom>
            <a:solidFill>
              <a:srgbClr val="FFC000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D1D5D1D4-B204-1A7E-4F45-27190B640565}"/>
                </a:ext>
              </a:extLst>
            </p:cNvPr>
            <p:cNvSpPr/>
            <p:nvPr/>
          </p:nvSpPr>
          <p:spPr>
            <a:xfrm>
              <a:off x="5110540" y="1663030"/>
              <a:ext cx="2085503" cy="18638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Net intraprovincial migration</a:t>
              </a:r>
              <a:endParaRPr kumimoji="0" lang="en-US" sz="12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5" name="Shape 153830">
              <a:extLst>
                <a:ext uri="{FF2B5EF4-FFF2-40B4-BE49-F238E27FC236}">
                  <a16:creationId xmlns:a16="http://schemas.microsoft.com/office/drawing/2014/main" id="{7570A63D-3AB2-89A3-6208-0B60A76DD946}"/>
                </a:ext>
              </a:extLst>
            </p:cNvPr>
            <p:cNvSpPr/>
            <p:nvPr/>
          </p:nvSpPr>
          <p:spPr>
            <a:xfrm>
              <a:off x="5022850" y="1917700"/>
              <a:ext cx="63500" cy="63500"/>
            </a:xfrm>
            <a:custGeom>
              <a:avLst/>
              <a:gdLst/>
              <a:ahLst/>
              <a:cxnLst/>
              <a:rect l="0" t="0" r="0" b="0"/>
              <a:pathLst>
                <a:path w="63500" h="63500">
                  <a:moveTo>
                    <a:pt x="0" y="0"/>
                  </a:moveTo>
                  <a:lnTo>
                    <a:pt x="63500" y="0"/>
                  </a:lnTo>
                  <a:lnTo>
                    <a:pt x="63500" y="63500"/>
                  </a:lnTo>
                  <a:lnTo>
                    <a:pt x="0" y="63500"/>
                  </a:lnTo>
                  <a:lnTo>
                    <a:pt x="0" y="0"/>
                  </a:lnTo>
                </a:path>
              </a:pathLst>
            </a:custGeom>
            <a:solidFill>
              <a:srgbClr val="5B9BD4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DE184BCE-56E5-A5F9-9AA7-3AF80B7DF8CD}"/>
                </a:ext>
              </a:extLst>
            </p:cNvPr>
            <p:cNvSpPr/>
            <p:nvPr/>
          </p:nvSpPr>
          <p:spPr>
            <a:xfrm>
              <a:off x="5110540" y="1872580"/>
              <a:ext cx="2153487" cy="18638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Net non-permanent residents</a:t>
              </a:r>
              <a:endParaRPr kumimoji="0" lang="en-US" sz="12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7" name="Shape 993">
              <a:extLst>
                <a:ext uri="{FF2B5EF4-FFF2-40B4-BE49-F238E27FC236}">
                  <a16:creationId xmlns:a16="http://schemas.microsoft.com/office/drawing/2014/main" id="{7CBDA55B-DACA-B60B-3203-BCE989744938}"/>
                </a:ext>
              </a:extLst>
            </p:cNvPr>
            <p:cNvSpPr/>
            <p:nvPr/>
          </p:nvSpPr>
          <p:spPr>
            <a:xfrm>
              <a:off x="0" y="0"/>
              <a:ext cx="6858000" cy="3060700"/>
            </a:xfrm>
            <a:custGeom>
              <a:avLst/>
              <a:gdLst/>
              <a:ahLst/>
              <a:cxnLst/>
              <a:rect l="0" t="0" r="0" b="0"/>
              <a:pathLst>
                <a:path w="6858000" h="3060700">
                  <a:moveTo>
                    <a:pt x="0" y="3060700"/>
                  </a:moveTo>
                  <a:lnTo>
                    <a:pt x="6858000" y="3060700"/>
                  </a:lnTo>
                  <a:lnTo>
                    <a:pt x="68580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rgbClr val="D9D9D9"/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08" name="TextBox 107">
            <a:extLst>
              <a:ext uri="{FF2B5EF4-FFF2-40B4-BE49-F238E27FC236}">
                <a16:creationId xmlns:a16="http://schemas.microsoft.com/office/drawing/2014/main" id="{FE41A879-4455-F202-4D86-20C811E634B2}"/>
              </a:ext>
            </a:extLst>
          </p:cNvPr>
          <p:cNvSpPr txBox="1"/>
          <p:nvPr/>
        </p:nvSpPr>
        <p:spPr>
          <a:xfrm>
            <a:off x="370941" y="1678506"/>
            <a:ext cx="1131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Immigrants Status 1,640 – Men 815, Women 830 </a:t>
            </a:r>
          </a:p>
          <a:p>
            <a:r>
              <a:rPr lang="en-US" sz="2000" dirty="0">
                <a:latin typeface="+mj-lt"/>
              </a:rPr>
              <a:t>Non-permanent residence  status 3,240 – Men 1,940, Women 1,300 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3C9D9A45-5DAF-49A0-8111-4E8645764C42}"/>
              </a:ext>
            </a:extLst>
          </p:cNvPr>
          <p:cNvSpPr txBox="1"/>
          <p:nvPr/>
        </p:nvSpPr>
        <p:spPr>
          <a:xfrm>
            <a:off x="2606641" y="447237"/>
            <a:ext cx="6978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Population Growth 2016 - 2022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E4603B-0916-9D71-4F0B-C47970433BDC}"/>
              </a:ext>
            </a:extLst>
          </p:cNvPr>
          <p:cNvSpPr txBox="1"/>
          <p:nvPr/>
        </p:nvSpPr>
        <p:spPr>
          <a:xfrm>
            <a:off x="210773" y="6523443"/>
            <a:ext cx="80971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Source</a:t>
            </a:r>
            <a:r>
              <a:rPr lang="en-US" sz="900" b="1" dirty="0"/>
              <a:t>: </a:t>
            </a:r>
            <a:r>
              <a:rPr lang="en-US" sz="9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Statistics Canada </a:t>
            </a:r>
            <a:r>
              <a:rPr lang="en-US" sz="900" dirty="0">
                <a:solidFill>
                  <a:schemeClr val="tx1"/>
                </a:solidFill>
              </a:rPr>
              <a:t> (</a:t>
            </a:r>
            <a:r>
              <a:rPr lang="en-US" sz="9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https://www12.statcan.gc.ca/census-recensement/2021</a:t>
            </a:r>
            <a:r>
              <a:rPr lang="en-US" sz="900" dirty="0">
                <a:solidFill>
                  <a:schemeClr val="tx1"/>
                </a:solidFill>
              </a:rPr>
              <a:t>) Kenora and Rainy River Districts 2022-2025 LLMP Report 2024Update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D53995-1EDC-6486-423D-3D3C82D842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3331" y="5334114"/>
            <a:ext cx="3481118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66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0C2F0-483C-4225-FF8F-1A18B7A39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40" y="304800"/>
            <a:ext cx="11902119" cy="677108"/>
          </a:xfrm>
        </p:spPr>
        <p:txBody>
          <a:bodyPr/>
          <a:lstStyle/>
          <a:p>
            <a:pPr algn="ctr"/>
            <a:r>
              <a:rPr lang="en-US" sz="44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NWO Age Distribution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ACC80F-4A9E-01C5-5360-584EBE802FB7}"/>
              </a:ext>
            </a:extLst>
          </p:cNvPr>
          <p:cNvSpPr txBox="1"/>
          <p:nvPr/>
        </p:nvSpPr>
        <p:spPr>
          <a:xfrm>
            <a:off x="3698015" y="5722519"/>
            <a:ext cx="5334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+mj-lt"/>
              </a:rPr>
              <a:t>Age distribution by broad age groups.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E26106-E78C-1A40-C47F-4FDB811CBD37}"/>
              </a:ext>
            </a:extLst>
          </p:cNvPr>
          <p:cNvSpPr txBox="1"/>
          <p:nvPr/>
        </p:nvSpPr>
        <p:spPr>
          <a:xfrm>
            <a:off x="228600" y="6288749"/>
            <a:ext cx="61364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Source: </a:t>
            </a:r>
            <a:r>
              <a:rPr lang="en-US" sz="900" dirty="0">
                <a:hlinkClick r:id="rId2"/>
              </a:rPr>
              <a:t>Statistics Canada </a:t>
            </a:r>
            <a:r>
              <a:rPr lang="en-US" sz="900" dirty="0"/>
              <a:t>(www12.statcan.gc.ca/census-recensement/2021/)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2D65665-2F2B-A322-B283-5D5D3B276A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5748868"/>
              </p:ext>
            </p:extLst>
          </p:nvPr>
        </p:nvGraphicFramePr>
        <p:xfrm>
          <a:off x="762000" y="1905000"/>
          <a:ext cx="106680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0174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DD49E-519B-A2B5-0B55-2AB677DA5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5100" y="402984"/>
            <a:ext cx="6781800" cy="677108"/>
          </a:xfrm>
        </p:spPr>
        <p:txBody>
          <a:bodyPr/>
          <a:lstStyle/>
          <a:p>
            <a:r>
              <a:rPr lang="en-US" sz="4400" dirty="0">
                <a:solidFill>
                  <a:schemeClr val="bg1"/>
                </a:solidFill>
              </a:rPr>
              <a:t>NWO Age Distribution Cont…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F55A525C-8E6C-B03E-D1B8-691B1BE5C7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0097299"/>
              </p:ext>
            </p:extLst>
          </p:nvPr>
        </p:nvGraphicFramePr>
        <p:xfrm>
          <a:off x="876300" y="1828800"/>
          <a:ext cx="10439400" cy="4179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D416184-6D05-E202-96EE-D18A4A31A8A0}"/>
              </a:ext>
            </a:extLst>
          </p:cNvPr>
          <p:cNvSpPr txBox="1"/>
          <p:nvPr/>
        </p:nvSpPr>
        <p:spPr>
          <a:xfrm>
            <a:off x="4000500" y="59436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Age distribution by broad age groups.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84180E-AC1B-752F-CE76-14EA7762FA88}"/>
              </a:ext>
            </a:extLst>
          </p:cNvPr>
          <p:cNvSpPr txBox="1"/>
          <p:nvPr/>
        </p:nvSpPr>
        <p:spPr>
          <a:xfrm>
            <a:off x="304800" y="6306582"/>
            <a:ext cx="838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+mj-lt"/>
              </a:rPr>
              <a:t>Source (</a:t>
            </a:r>
            <a:r>
              <a:rPr lang="en-US" sz="900" dirty="0">
                <a:solidFill>
                  <a:srgbClr val="0070C0"/>
                </a:solidFill>
                <a:latin typeface="+mj-lt"/>
              </a:rPr>
              <a:t>Stats Canada</a:t>
            </a:r>
            <a:r>
              <a:rPr lang="en-US" sz="900" dirty="0">
                <a:latin typeface="+mj-lt"/>
              </a:rPr>
              <a:t> https://www12.statcan.gc.ca/census-recensement/2021)</a:t>
            </a:r>
          </a:p>
        </p:txBody>
      </p:sp>
    </p:spTree>
    <p:extLst>
      <p:ext uri="{BB962C8B-B14F-4D97-AF65-F5344CB8AC3E}">
        <p14:creationId xmlns:p14="http://schemas.microsoft.com/office/powerpoint/2010/main" val="1902308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E31BE5D-D428-40EE-2AD7-9AE914FA1838}"/>
              </a:ext>
            </a:extLst>
          </p:cNvPr>
          <p:cNvSpPr txBox="1"/>
          <p:nvPr/>
        </p:nvSpPr>
        <p:spPr>
          <a:xfrm>
            <a:off x="381000" y="3039360"/>
            <a:ext cx="48768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+mj-lt"/>
              </a:rPr>
              <a:t>Between 2018 and 2022, the working age population decreased by 3.9% in the Thunder Bay district. However, between 2020 and 2022 increased by 4.7%.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+mj-lt"/>
              </a:rPr>
              <a:t>Between 2016 and 2021, the working age population age 25 to 54 decreased 2% in the Kenora District.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+mj-lt"/>
              </a:rPr>
              <a:t>Between 2016 and 2021, the working age population 25 to 54 decreased by 6.2% in the Rainy River District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738992B-B96A-9370-D00A-028D0C883BC3}"/>
              </a:ext>
            </a:extLst>
          </p:cNvPr>
          <p:cNvSpPr txBox="1"/>
          <p:nvPr/>
        </p:nvSpPr>
        <p:spPr>
          <a:xfrm>
            <a:off x="3392586" y="340765"/>
            <a:ext cx="59038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Workforce Composition</a:t>
            </a:r>
            <a:r>
              <a:rPr lang="en-US" dirty="0"/>
              <a:t>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476E5D1-2B44-CF0F-8213-08CA45BAFCD0}"/>
              </a:ext>
            </a:extLst>
          </p:cNvPr>
          <p:cNvSpPr txBox="1"/>
          <p:nvPr/>
        </p:nvSpPr>
        <p:spPr>
          <a:xfrm>
            <a:off x="990600" y="2568688"/>
            <a:ext cx="2985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0"/>
            </a:defPPr>
            <a:lvl1pPr algn="ctr">
              <a:defRPr b="1"/>
            </a:lvl1pPr>
          </a:lstStyle>
          <a:p>
            <a:r>
              <a:rPr lang="en-US" sz="1600" dirty="0"/>
              <a:t>Working-Age Population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232B85B-A445-5C1F-81E3-3EEB29764DEA}"/>
              </a:ext>
            </a:extLst>
          </p:cNvPr>
          <p:cNvSpPr txBox="1"/>
          <p:nvPr/>
        </p:nvSpPr>
        <p:spPr>
          <a:xfrm>
            <a:off x="7162800" y="5334000"/>
            <a:ext cx="449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latin typeface="+mj-lt"/>
              </a:rPr>
              <a:t>Increase due to a higher number of employed full-time workers in 2022.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latin typeface="+mj-lt"/>
              </a:rPr>
              <a:t>50,800 – the highest in the past 15 years.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81DE536-39E0-EBF4-3614-3BD741F18EC5}"/>
              </a:ext>
            </a:extLst>
          </p:cNvPr>
          <p:cNvSpPr txBox="1"/>
          <p:nvPr/>
        </p:nvSpPr>
        <p:spPr>
          <a:xfrm>
            <a:off x="1219200" y="1816871"/>
            <a:ext cx="8428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+mj-lt"/>
              </a:rPr>
              <a:t>Unemployment rate in 2022 was the lowest in the last 15 years. Northwest Ontario 4.7 (2023)</a:t>
            </a:r>
          </a:p>
          <a:p>
            <a:r>
              <a:rPr lang="en-US" sz="1600" b="1" dirty="0">
                <a:latin typeface="+mj-lt"/>
              </a:rPr>
              <a:t>Thunder Bay 4.2% (2023)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3BDAEC-4ED4-92D1-5FB4-08481DAEA102}"/>
              </a:ext>
            </a:extLst>
          </p:cNvPr>
          <p:cNvSpPr txBox="1"/>
          <p:nvPr/>
        </p:nvSpPr>
        <p:spPr>
          <a:xfrm>
            <a:off x="107034" y="5995719"/>
            <a:ext cx="6136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Source: </a:t>
            </a:r>
            <a:r>
              <a:rPr lang="en-US" sz="900" dirty="0">
                <a:solidFill>
                  <a:schemeClr val="tx1"/>
                </a:solidFill>
              </a:rPr>
              <a:t>NPI</a:t>
            </a:r>
            <a:r>
              <a:rPr lang="en-US" sz="900" dirty="0"/>
              <a:t> - (Planning for Success, NSWP 2023-2024 LLMP)  Kenora and Rainy River Districts2022-2025 LLMP Report 2024 Update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70F293-74BB-4715-A58F-AF8A21994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8690" y="2356842"/>
            <a:ext cx="4714110" cy="291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5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0" grpId="0"/>
      <p:bldP spid="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FC19C-F1DD-D12A-2439-440ADC56C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39" y="389650"/>
            <a:ext cx="11902119" cy="677108"/>
          </a:xfrm>
        </p:spPr>
        <p:txBody>
          <a:bodyPr/>
          <a:lstStyle/>
          <a:p>
            <a:pPr algn="ctr"/>
            <a:r>
              <a:rPr lang="en-US" sz="44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 heading"/>
              </a:rPr>
              <a:t>Workforce Composition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CA59EA-33E5-9C80-55DC-37DB5902AE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929" y="2752098"/>
            <a:ext cx="937476" cy="1371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4BAF9B-C94F-3A84-FFDB-DC7C282BB801}"/>
              </a:ext>
            </a:extLst>
          </p:cNvPr>
          <p:cNvSpPr txBox="1"/>
          <p:nvPr/>
        </p:nvSpPr>
        <p:spPr>
          <a:xfrm>
            <a:off x="772651" y="4801280"/>
            <a:ext cx="36377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The number of part-time workers has deceased from 14,600 (2018) to 11,100 (2022)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B44264A-EF85-203C-E1C4-EFE01C7E312E}"/>
              </a:ext>
            </a:extLst>
          </p:cNvPr>
          <p:cNvSpPr txBox="1"/>
          <p:nvPr/>
        </p:nvSpPr>
        <p:spPr>
          <a:xfrm>
            <a:off x="7362990" y="3316987"/>
            <a:ext cx="5486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47% of full-time workers</a:t>
            </a:r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13F47D3-BA8E-A7AB-8BDA-3CCE2E8BF01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120567" y="4505126"/>
            <a:ext cx="487722" cy="112176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691BFEE-1797-EC9C-6D1E-799A3CE85FE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07832" y="4497560"/>
            <a:ext cx="487722" cy="112176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388BE3D-AF91-D500-9263-93C41DBF5D1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402377" y="4532284"/>
            <a:ext cx="481626" cy="108518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5D66D39-C2A2-10A9-5768-C8C03372BB6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58984" y="4467868"/>
            <a:ext cx="481626" cy="117053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E6E57F4-8FA2-3E3E-3E28-042577D39077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67897" y="4322257"/>
            <a:ext cx="481626" cy="131075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85CAE99-0023-89FC-8FEE-857A17AFE53D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239326" y="4565502"/>
            <a:ext cx="481626" cy="104250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BFAC9C47-2496-95DC-8D82-BA3CF804375E}"/>
              </a:ext>
            </a:extLst>
          </p:cNvPr>
          <p:cNvSpPr txBox="1"/>
          <p:nvPr/>
        </p:nvSpPr>
        <p:spPr>
          <a:xfrm>
            <a:off x="7049879" y="4646625"/>
            <a:ext cx="687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50%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93AB323-D4A1-8DC9-D418-C8F92F6A0983}"/>
              </a:ext>
            </a:extLst>
          </p:cNvPr>
          <p:cNvSpPr txBox="1"/>
          <p:nvPr/>
        </p:nvSpPr>
        <p:spPr>
          <a:xfrm>
            <a:off x="7656100" y="4672983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50%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7071D8C-F367-AD82-F761-E6B816BAB25D}"/>
              </a:ext>
            </a:extLst>
          </p:cNvPr>
          <p:cNvSpPr txBox="1"/>
          <p:nvPr/>
        </p:nvSpPr>
        <p:spPr>
          <a:xfrm>
            <a:off x="8327098" y="4652467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49%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158D0C1-65F4-B68D-D979-B4C7759F1CDD}"/>
              </a:ext>
            </a:extLst>
          </p:cNvPr>
          <p:cNvSpPr txBox="1"/>
          <p:nvPr/>
        </p:nvSpPr>
        <p:spPr>
          <a:xfrm>
            <a:off x="8972287" y="4689074"/>
            <a:ext cx="861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51%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B51CEFB-982C-5567-6B82-6A7C809C0BA9}"/>
              </a:ext>
            </a:extLst>
          </p:cNvPr>
          <p:cNvSpPr txBox="1"/>
          <p:nvPr/>
        </p:nvSpPr>
        <p:spPr>
          <a:xfrm>
            <a:off x="9603997" y="4699679"/>
            <a:ext cx="694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53%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98582C6-8065-5D0D-A42D-29CE48C88C8F}"/>
              </a:ext>
            </a:extLst>
          </p:cNvPr>
          <p:cNvSpPr txBox="1"/>
          <p:nvPr/>
        </p:nvSpPr>
        <p:spPr>
          <a:xfrm>
            <a:off x="10176152" y="4701469"/>
            <a:ext cx="666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47%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ED93AC2-589C-C0D3-F924-FDA525ADE937}"/>
              </a:ext>
            </a:extLst>
          </p:cNvPr>
          <p:cNvSpPr txBox="1"/>
          <p:nvPr/>
        </p:nvSpPr>
        <p:spPr>
          <a:xfrm>
            <a:off x="6954577" y="565547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2012 - 2016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EB5706C-5A98-B7EC-8F66-3AAE4C146CA8}"/>
              </a:ext>
            </a:extLst>
          </p:cNvPr>
          <p:cNvSpPr txBox="1"/>
          <p:nvPr/>
        </p:nvSpPr>
        <p:spPr>
          <a:xfrm>
            <a:off x="8628407" y="5640224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2017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42F7784-9727-C730-1946-8697C4F16629}"/>
              </a:ext>
            </a:extLst>
          </p:cNvPr>
          <p:cNvSpPr txBox="1"/>
          <p:nvPr/>
        </p:nvSpPr>
        <p:spPr>
          <a:xfrm>
            <a:off x="9738035" y="5632277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83F0363-FFC0-F6F5-8AF5-371067342EC6}"/>
              </a:ext>
            </a:extLst>
          </p:cNvPr>
          <p:cNvSpPr txBox="1"/>
          <p:nvPr/>
        </p:nvSpPr>
        <p:spPr>
          <a:xfrm>
            <a:off x="7180559" y="5188678"/>
            <a:ext cx="557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5E39BEF-5AFA-0FC0-992E-E862953D41C1}"/>
              </a:ext>
            </a:extLst>
          </p:cNvPr>
          <p:cNvSpPr txBox="1"/>
          <p:nvPr/>
        </p:nvSpPr>
        <p:spPr>
          <a:xfrm>
            <a:off x="8456215" y="5165079"/>
            <a:ext cx="427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8F43334-216B-8518-453D-2A35E9EFAD62}"/>
              </a:ext>
            </a:extLst>
          </p:cNvPr>
          <p:cNvSpPr txBox="1"/>
          <p:nvPr/>
        </p:nvSpPr>
        <p:spPr>
          <a:xfrm>
            <a:off x="9718139" y="5175153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1321FC5-8935-2601-4191-7A8E3D98B8DA}"/>
              </a:ext>
            </a:extLst>
          </p:cNvPr>
          <p:cNvSpPr txBox="1"/>
          <p:nvPr/>
        </p:nvSpPr>
        <p:spPr>
          <a:xfrm>
            <a:off x="7780367" y="5199400"/>
            <a:ext cx="415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F8E0456-8A14-8869-A2B7-4CC810E0508A}"/>
              </a:ext>
            </a:extLst>
          </p:cNvPr>
          <p:cNvSpPr txBox="1"/>
          <p:nvPr/>
        </p:nvSpPr>
        <p:spPr>
          <a:xfrm>
            <a:off x="9067800" y="5171804"/>
            <a:ext cx="59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AD79AB0-9FEF-4F60-01F8-5FACE0199407}"/>
              </a:ext>
            </a:extLst>
          </p:cNvPr>
          <p:cNvSpPr txBox="1"/>
          <p:nvPr/>
        </p:nvSpPr>
        <p:spPr>
          <a:xfrm>
            <a:off x="10261499" y="5175153"/>
            <a:ext cx="418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DBF1545-64CF-5B82-B912-3F451E688C48}"/>
              </a:ext>
            </a:extLst>
          </p:cNvPr>
          <p:cNvSpPr txBox="1"/>
          <p:nvPr/>
        </p:nvSpPr>
        <p:spPr>
          <a:xfrm>
            <a:off x="888450" y="1640463"/>
            <a:ext cx="3378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0"/>
            </a:defPPr>
            <a:lvl1pPr algn="ctr">
              <a:defRPr b="1"/>
            </a:lvl1pPr>
          </a:lstStyle>
          <a:p>
            <a:r>
              <a:rPr lang="en-US" dirty="0"/>
              <a:t>Decline in Part Time Workers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EE1C5CF-9038-B14A-57B7-9F9E850E69BE}"/>
              </a:ext>
            </a:extLst>
          </p:cNvPr>
          <p:cNvSpPr txBox="1"/>
          <p:nvPr/>
        </p:nvSpPr>
        <p:spPr>
          <a:xfrm>
            <a:off x="6366886" y="1713730"/>
            <a:ext cx="5063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Gender Distribution of Full time Employees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F0606C-D0E2-C771-18C3-1D54DD5846E2}"/>
              </a:ext>
            </a:extLst>
          </p:cNvPr>
          <p:cNvSpPr txBox="1"/>
          <p:nvPr/>
        </p:nvSpPr>
        <p:spPr>
          <a:xfrm>
            <a:off x="144939" y="6263693"/>
            <a:ext cx="61364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Source: </a:t>
            </a: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NPI - 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(Planning for Success, NSWP 2023-2024 LLMP)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6FCC91-6040-F390-87D1-5BEAE9B63C6D}"/>
              </a:ext>
            </a:extLst>
          </p:cNvPr>
          <p:cNvSpPr txBox="1"/>
          <p:nvPr/>
        </p:nvSpPr>
        <p:spPr>
          <a:xfrm>
            <a:off x="2209800" y="2930067"/>
            <a:ext cx="25279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24%</a:t>
            </a:r>
          </a:p>
        </p:txBody>
      </p:sp>
      <p:pic>
        <p:nvPicPr>
          <p:cNvPr id="19" name="Picture 1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AED8B6D-8D47-7324-A645-E8E1C385C45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6579720" y="2287931"/>
            <a:ext cx="457237" cy="639119"/>
          </a:xfrm>
          <a:prstGeom prst="rect">
            <a:avLst/>
          </a:prstGeom>
        </p:spPr>
      </p:pic>
      <p:pic>
        <p:nvPicPr>
          <p:cNvPr id="27" name="Picture 2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6831560-136E-AC25-AC57-B1E6E047735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6593005" y="3280944"/>
            <a:ext cx="430665" cy="70217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C5A9AA09-3B2C-C416-4823-0FD84FC4EBB7}"/>
              </a:ext>
            </a:extLst>
          </p:cNvPr>
          <p:cNvSpPr txBox="1"/>
          <p:nvPr/>
        </p:nvSpPr>
        <p:spPr>
          <a:xfrm>
            <a:off x="7362990" y="2459282"/>
            <a:ext cx="34407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53% of full-time workers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7813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3" grpId="0"/>
      <p:bldP spid="44" grpId="0"/>
      <p:bldP spid="45" grpId="0"/>
      <p:bldP spid="46" grpId="0"/>
      <p:bldP spid="47" grpId="0"/>
      <p:bldP spid="48" grpId="0"/>
      <p:bldP spid="4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B63F0-1DCC-4B50-F137-7A4F104A7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40" y="457200"/>
            <a:ext cx="11902119" cy="677108"/>
          </a:xfrm>
        </p:spPr>
        <p:txBody>
          <a:bodyPr/>
          <a:lstStyle/>
          <a:p>
            <a:pPr algn="ctr"/>
            <a:r>
              <a:rPr lang="en-US" sz="44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 heading"/>
              </a:rPr>
              <a:t>Top Five Occupations in the Region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548532-660E-AAEB-32CB-7F758DA38B55}"/>
              </a:ext>
            </a:extLst>
          </p:cNvPr>
          <p:cNvSpPr txBox="1"/>
          <p:nvPr/>
        </p:nvSpPr>
        <p:spPr>
          <a:xfrm>
            <a:off x="2593236" y="6108643"/>
            <a:ext cx="59500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These occupations account for 85 % of the workforce.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3377CA-1447-8B25-E391-F9244B237FEB}"/>
              </a:ext>
            </a:extLst>
          </p:cNvPr>
          <p:cNvSpPr txBox="1"/>
          <p:nvPr/>
        </p:nvSpPr>
        <p:spPr>
          <a:xfrm>
            <a:off x="150902" y="6493007"/>
            <a:ext cx="70880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Source: </a:t>
            </a: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NPI</a:t>
            </a:r>
            <a:r>
              <a:rPr lang="en-US" sz="900" dirty="0"/>
              <a:t> - (Planning for Success, NSWP 2023-2024 LLMP) Kenora and Rainy River Districts 2022-2025 LLMP Report 2024 Update.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B3D47C0-B2B4-7227-D130-F50F8AF2CC5C}"/>
              </a:ext>
            </a:extLst>
          </p:cNvPr>
          <p:cNvSpPr/>
          <p:nvPr/>
        </p:nvSpPr>
        <p:spPr>
          <a:xfrm>
            <a:off x="3061320" y="2627476"/>
            <a:ext cx="1316850" cy="136409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1.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</a:rPr>
              <a:t>Sales and Service 23%</a:t>
            </a:r>
          </a:p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E39632-F5E6-598B-1414-EBBC4CEA788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17596" y="2890750"/>
            <a:ext cx="1341236" cy="1390008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F89B9FE-7C4A-584E-89AF-9A6ED2226A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77787" y="2352996"/>
            <a:ext cx="1341236" cy="13900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F20CE2A-6E09-9C4C-B182-BD0B01FB9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4474" y="2135174"/>
            <a:ext cx="1341236" cy="13900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846BE0-7502-8593-E80E-FFE551776C8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05384" y="2689869"/>
            <a:ext cx="1341236" cy="139000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EC8434D-FD79-9102-3879-E0F902627D67}"/>
              </a:ext>
            </a:extLst>
          </p:cNvPr>
          <p:cNvSpPr txBox="1"/>
          <p:nvPr/>
        </p:nvSpPr>
        <p:spPr>
          <a:xfrm>
            <a:off x="228599" y="3048000"/>
            <a:ext cx="2209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District of Thunder Bay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3A7AEA-3BEA-F58E-6EA1-063529508D80}"/>
              </a:ext>
            </a:extLst>
          </p:cNvPr>
          <p:cNvSpPr txBox="1"/>
          <p:nvPr/>
        </p:nvSpPr>
        <p:spPr>
          <a:xfrm>
            <a:off x="4272244" y="2902127"/>
            <a:ext cx="1404147" cy="1177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+mj-lt"/>
              </a:rPr>
              <a:t>2.</a:t>
            </a:r>
          </a:p>
          <a:p>
            <a:pPr algn="ctr"/>
            <a:r>
              <a:rPr lang="en-US" sz="1050" b="1" dirty="0">
                <a:latin typeface="+mj-lt"/>
              </a:rPr>
              <a:t> Trades, transport and equipment operators and related</a:t>
            </a:r>
          </a:p>
          <a:p>
            <a:pPr algn="ctr"/>
            <a:r>
              <a:rPr lang="en-US" sz="1050" b="1" dirty="0">
                <a:latin typeface="+mj-lt"/>
              </a:rPr>
              <a:t>Occupations </a:t>
            </a:r>
          </a:p>
          <a:p>
            <a:pPr algn="ctr"/>
            <a:r>
              <a:rPr lang="en-US" sz="1050" b="1" dirty="0">
                <a:latin typeface="+mj-lt"/>
              </a:rPr>
              <a:t>19%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579F12-B1B4-A592-E7EB-46B49D6002B6}"/>
              </a:ext>
            </a:extLst>
          </p:cNvPr>
          <p:cNvSpPr txBox="1"/>
          <p:nvPr/>
        </p:nvSpPr>
        <p:spPr>
          <a:xfrm>
            <a:off x="5754950" y="2715280"/>
            <a:ext cx="108145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+mj-lt"/>
              </a:rPr>
              <a:t>3. </a:t>
            </a:r>
          </a:p>
          <a:p>
            <a:pPr algn="ctr"/>
            <a:r>
              <a:rPr lang="en-US" sz="1050" b="1" dirty="0">
                <a:latin typeface="+mj-lt"/>
              </a:rPr>
              <a:t>Education, law and social, community and government services </a:t>
            </a:r>
          </a:p>
          <a:p>
            <a:pPr algn="ctr"/>
            <a:r>
              <a:rPr lang="en-US" sz="1050" b="1" dirty="0">
                <a:latin typeface="+mj-lt"/>
              </a:rPr>
              <a:t>16%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B42945-BA89-EF5F-932B-E874FB59EB91}"/>
              </a:ext>
            </a:extLst>
          </p:cNvPr>
          <p:cNvSpPr txBox="1"/>
          <p:nvPr/>
        </p:nvSpPr>
        <p:spPr>
          <a:xfrm>
            <a:off x="6822505" y="2206194"/>
            <a:ext cx="1081459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+mj-lt"/>
              </a:rPr>
              <a:t>4</a:t>
            </a:r>
            <a:r>
              <a:rPr lang="en-US" b="1" dirty="0"/>
              <a:t>.</a:t>
            </a:r>
          </a:p>
          <a:p>
            <a:pPr algn="ctr"/>
            <a:r>
              <a:rPr lang="en-US" dirty="0">
                <a:latin typeface="+mj-lt"/>
              </a:rPr>
              <a:t> </a:t>
            </a:r>
            <a:r>
              <a:rPr lang="en-US" sz="1100" b="1" dirty="0">
                <a:latin typeface="+mj-lt"/>
              </a:rPr>
              <a:t>Business, finance and administration </a:t>
            </a:r>
          </a:p>
          <a:p>
            <a:pPr algn="ctr"/>
            <a:r>
              <a:rPr lang="en-US" sz="1100" b="1" dirty="0">
                <a:latin typeface="+mj-lt"/>
              </a:rPr>
              <a:t>15%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B13095-F7BE-6565-9DED-0230CE1587FF}"/>
              </a:ext>
            </a:extLst>
          </p:cNvPr>
          <p:cNvSpPr txBox="1"/>
          <p:nvPr/>
        </p:nvSpPr>
        <p:spPr>
          <a:xfrm>
            <a:off x="8038805" y="2586335"/>
            <a:ext cx="1219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+mj-lt"/>
              </a:rPr>
              <a:t>5.</a:t>
            </a:r>
            <a:r>
              <a:rPr lang="en-US" dirty="0">
                <a:latin typeface="+mj-lt"/>
              </a:rPr>
              <a:t> </a:t>
            </a:r>
          </a:p>
          <a:p>
            <a:pPr algn="ctr"/>
            <a:r>
              <a:rPr lang="en-US" sz="1400" b="1" dirty="0">
                <a:latin typeface="+mj-lt"/>
              </a:rPr>
              <a:t>Health </a:t>
            </a:r>
          </a:p>
          <a:p>
            <a:pPr algn="ctr"/>
            <a:r>
              <a:rPr lang="en-US" sz="1400" b="1" dirty="0">
                <a:latin typeface="+mj-lt"/>
              </a:rPr>
              <a:t>11%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5AD1B7-35A8-BC34-4D62-2F7297F3626B}"/>
              </a:ext>
            </a:extLst>
          </p:cNvPr>
          <p:cNvSpPr txBox="1"/>
          <p:nvPr/>
        </p:nvSpPr>
        <p:spPr>
          <a:xfrm>
            <a:off x="144940" y="5042750"/>
            <a:ext cx="3374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Kenora and Rainy River Districts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097A81E-4065-332A-2A79-60B320E976D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61320" y="4533064"/>
            <a:ext cx="1341236" cy="139000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AD235DB-6663-CC87-B5A4-E3712ACF14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33818" y="4678700"/>
            <a:ext cx="1341236" cy="139000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3873951-4B8C-89D8-C804-CD69A02EF05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66618" y="4495945"/>
            <a:ext cx="1341236" cy="139000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995469B-CA46-2B2D-B7F2-692168039CC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47050" y="4678700"/>
            <a:ext cx="1341236" cy="139000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2907623-7FD1-E68A-897F-838491AE5DA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4227018" y="4344428"/>
            <a:ext cx="1341236" cy="139000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71C5A66-2162-C886-57AA-438FCC6BA08C}"/>
              </a:ext>
            </a:extLst>
          </p:cNvPr>
          <p:cNvSpPr txBox="1"/>
          <p:nvPr/>
        </p:nvSpPr>
        <p:spPr>
          <a:xfrm>
            <a:off x="3186345" y="4704196"/>
            <a:ext cx="1066800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+mn-lt"/>
              </a:rPr>
              <a:t>1</a:t>
            </a:r>
            <a:r>
              <a:rPr lang="en-US" sz="1300" dirty="0"/>
              <a:t>.</a:t>
            </a:r>
          </a:p>
          <a:p>
            <a:pPr algn="ctr"/>
            <a:r>
              <a:rPr lang="en-US" sz="1300" b="1" dirty="0"/>
              <a:t>Sales and Service 22%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CC411E9-CBBB-4CB5-05BA-ABA7C24DD315}"/>
              </a:ext>
            </a:extLst>
          </p:cNvPr>
          <p:cNvSpPr txBox="1"/>
          <p:nvPr/>
        </p:nvSpPr>
        <p:spPr>
          <a:xfrm>
            <a:off x="4190987" y="4466167"/>
            <a:ext cx="1413297" cy="1215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+mj-lt"/>
              </a:rPr>
              <a:t>2.</a:t>
            </a:r>
          </a:p>
          <a:p>
            <a:pPr algn="ctr"/>
            <a:r>
              <a:rPr lang="en-US" sz="1100" b="1" dirty="0">
                <a:latin typeface="+mj-lt"/>
              </a:rPr>
              <a:t>Education, law and social, community and government services </a:t>
            </a:r>
          </a:p>
          <a:p>
            <a:pPr algn="ctr"/>
            <a:r>
              <a:rPr lang="en-US" sz="1100" b="1" dirty="0">
                <a:latin typeface="+mj-lt"/>
              </a:rPr>
              <a:t>18%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F608460-7B9B-F2C3-BE7B-17BDD4D39BD3}"/>
              </a:ext>
            </a:extLst>
          </p:cNvPr>
          <p:cNvSpPr txBox="1"/>
          <p:nvPr/>
        </p:nvSpPr>
        <p:spPr>
          <a:xfrm>
            <a:off x="5572713" y="4618837"/>
            <a:ext cx="10668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+mj-lt"/>
              </a:rPr>
              <a:t>3.</a:t>
            </a:r>
          </a:p>
          <a:p>
            <a:pPr algn="ctr"/>
            <a:r>
              <a:rPr lang="en-US" dirty="0"/>
              <a:t> </a:t>
            </a:r>
            <a:r>
              <a:rPr lang="en-US" sz="900" b="1" dirty="0">
                <a:latin typeface="+mj-lt"/>
              </a:rPr>
              <a:t>Trades, transport and equipment operators and related</a:t>
            </a:r>
          </a:p>
          <a:p>
            <a:pPr algn="ctr"/>
            <a:r>
              <a:rPr lang="en-US" sz="900" b="1" dirty="0">
                <a:latin typeface="+mj-lt"/>
              </a:rPr>
              <a:t>Occupations </a:t>
            </a:r>
          </a:p>
          <a:p>
            <a:pPr algn="ctr"/>
            <a:r>
              <a:rPr lang="en-US" sz="900" b="1" dirty="0">
                <a:latin typeface="+mj-lt"/>
              </a:rPr>
              <a:t>17%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FC99FD4-67EA-CD47-B072-489565B10728}"/>
              </a:ext>
            </a:extLst>
          </p:cNvPr>
          <p:cNvSpPr txBox="1"/>
          <p:nvPr/>
        </p:nvSpPr>
        <p:spPr>
          <a:xfrm>
            <a:off x="6783408" y="4667729"/>
            <a:ext cx="1255289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+mn-lt"/>
              </a:rPr>
              <a:t>4.</a:t>
            </a:r>
          </a:p>
          <a:p>
            <a:pPr algn="ctr"/>
            <a:r>
              <a:rPr lang="en-US" sz="1100" b="1" dirty="0">
                <a:latin typeface="+mn-lt"/>
              </a:rPr>
              <a:t> Business, finance and administration </a:t>
            </a:r>
          </a:p>
          <a:p>
            <a:pPr algn="ctr"/>
            <a:r>
              <a:rPr lang="en-US" sz="1100" b="1" dirty="0">
                <a:latin typeface="+mn-lt"/>
              </a:rPr>
              <a:t>13%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C26CF11-B965-DD54-BF79-C316879DCB07}"/>
              </a:ext>
            </a:extLst>
          </p:cNvPr>
          <p:cNvSpPr txBox="1"/>
          <p:nvPr/>
        </p:nvSpPr>
        <p:spPr>
          <a:xfrm>
            <a:off x="8326888" y="4961692"/>
            <a:ext cx="755096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+mn-lt"/>
              </a:rPr>
              <a:t>5. </a:t>
            </a:r>
          </a:p>
          <a:p>
            <a:pPr algn="ctr"/>
            <a:r>
              <a:rPr lang="en-US" sz="1400" b="1" dirty="0">
                <a:latin typeface="+mj-lt"/>
              </a:rPr>
              <a:t>Health </a:t>
            </a:r>
          </a:p>
          <a:p>
            <a:pPr algn="ctr"/>
            <a:r>
              <a:rPr lang="en-US" sz="1400" b="1" dirty="0">
                <a:latin typeface="+mj-lt"/>
              </a:rPr>
              <a:t>10%</a:t>
            </a:r>
          </a:p>
        </p:txBody>
      </p:sp>
    </p:spTree>
    <p:extLst>
      <p:ext uri="{BB962C8B-B14F-4D97-AF65-F5344CB8AC3E}">
        <p14:creationId xmlns:p14="http://schemas.microsoft.com/office/powerpoint/2010/main" val="361901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13" grpId="0"/>
      <p:bldP spid="14" grpId="0"/>
      <p:bldP spid="15" grpId="0"/>
      <p:bldP spid="16" grpId="0"/>
      <p:bldP spid="17" grpId="0"/>
      <p:bldP spid="18" grpId="0"/>
      <p:bldP spid="25" grpId="0"/>
      <p:bldP spid="27" grpId="0"/>
      <p:bldP spid="29" grpId="0"/>
      <p:bldP spid="31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0E99B-3AC8-AAD9-EEF3-F21D9880B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95986"/>
            <a:ext cx="11277599" cy="1354217"/>
          </a:xfrm>
        </p:spPr>
        <p:txBody>
          <a:bodyPr/>
          <a:lstStyle/>
          <a:p>
            <a:pPr algn="ctr"/>
            <a:r>
              <a:rPr lang="en-US" sz="44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Gender Distribution based on occupation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57C9AB-E60B-DF58-1B5A-723BBEBAC836}"/>
              </a:ext>
            </a:extLst>
          </p:cNvPr>
          <p:cNvSpPr txBox="1"/>
          <p:nvPr/>
        </p:nvSpPr>
        <p:spPr>
          <a:xfrm>
            <a:off x="137892" y="1761927"/>
            <a:ext cx="7322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Occupations with a higher percentage of men than women were:</a:t>
            </a:r>
          </a:p>
        </p:txBody>
      </p:sp>
      <p:sp>
        <p:nvSpPr>
          <p:cNvPr id="8" name="Shape 1759">
            <a:extLst>
              <a:ext uri="{FF2B5EF4-FFF2-40B4-BE49-F238E27FC236}">
                <a16:creationId xmlns:a16="http://schemas.microsoft.com/office/drawing/2014/main" id="{8A21C2B6-3080-B9A3-0217-0805111C1BAE}"/>
              </a:ext>
            </a:extLst>
          </p:cNvPr>
          <p:cNvSpPr/>
          <p:nvPr/>
        </p:nvSpPr>
        <p:spPr>
          <a:xfrm>
            <a:off x="2286000" y="4747054"/>
            <a:ext cx="1132205" cy="1346835"/>
          </a:xfrm>
          <a:custGeom>
            <a:avLst/>
            <a:gdLst/>
            <a:ahLst/>
            <a:cxnLst/>
            <a:rect l="0" t="0" r="0" b="0"/>
            <a:pathLst>
              <a:path w="1132561" h="1347000">
                <a:moveTo>
                  <a:pt x="104826" y="0"/>
                </a:moveTo>
                <a:lnTo>
                  <a:pt x="1027735" y="0"/>
                </a:lnTo>
                <a:cubicBezTo>
                  <a:pt x="1085621" y="0"/>
                  <a:pt x="1132561" y="26581"/>
                  <a:pt x="1132561" y="59372"/>
                </a:cubicBezTo>
                <a:lnTo>
                  <a:pt x="1132561" y="1287628"/>
                </a:lnTo>
                <a:cubicBezTo>
                  <a:pt x="1132561" y="1320419"/>
                  <a:pt x="1085621" y="1347000"/>
                  <a:pt x="1027735" y="1347000"/>
                </a:cubicBezTo>
                <a:lnTo>
                  <a:pt x="104826" y="1347000"/>
                </a:lnTo>
                <a:cubicBezTo>
                  <a:pt x="46939" y="1347000"/>
                  <a:pt x="0" y="1320419"/>
                  <a:pt x="0" y="1287628"/>
                </a:cubicBezTo>
                <a:lnTo>
                  <a:pt x="0" y="59372"/>
                </a:lnTo>
                <a:cubicBezTo>
                  <a:pt x="0" y="26581"/>
                  <a:pt x="46939" y="0"/>
                  <a:pt x="104826" y="0"/>
                </a:cubicBezTo>
                <a:close/>
              </a:path>
            </a:pathLst>
          </a:custGeom>
          <a:solidFill>
            <a:srgbClr val="F9AF3F"/>
          </a:solidFill>
          <a:ln w="0" cap="flat">
            <a:noFill/>
            <a:miter lim="127000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98AC67-842E-4C34-AE5A-2D9CA484B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8732" y="4881699"/>
            <a:ext cx="1133954" cy="12314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ED782B1-6F43-3836-6765-C25D46824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7962" y="5008483"/>
            <a:ext cx="1133954" cy="10790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03C6A5F-EA0B-7B6B-2953-F0C0553B57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2011" y="5274395"/>
            <a:ext cx="1133954" cy="7925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3E1F93B-43B3-33DC-4B22-6D535D938E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6060" y="5363441"/>
            <a:ext cx="1133954" cy="71329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750E862-282E-63FD-01BB-1F2E714F918A}"/>
              </a:ext>
            </a:extLst>
          </p:cNvPr>
          <p:cNvSpPr txBox="1"/>
          <p:nvPr/>
        </p:nvSpPr>
        <p:spPr>
          <a:xfrm>
            <a:off x="2320260" y="5664471"/>
            <a:ext cx="100406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+mj-lt"/>
              </a:rPr>
              <a:t>Health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0CC012E-D4AB-1F70-F871-49BAD3D2F3C0}"/>
              </a:ext>
            </a:extLst>
          </p:cNvPr>
          <p:cNvSpPr txBox="1"/>
          <p:nvPr/>
        </p:nvSpPr>
        <p:spPr>
          <a:xfrm>
            <a:off x="3541146" y="5338071"/>
            <a:ext cx="2362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+mj-lt"/>
              </a:rPr>
              <a:t>Business, </a:t>
            </a:r>
          </a:p>
          <a:p>
            <a:r>
              <a:rPr lang="en-US" sz="1400" b="1" dirty="0">
                <a:latin typeface="+mj-lt"/>
              </a:rPr>
              <a:t>Finance &amp; </a:t>
            </a:r>
          </a:p>
          <a:p>
            <a:r>
              <a:rPr lang="en-US" sz="1400" b="1" dirty="0">
                <a:latin typeface="+mj-lt"/>
              </a:rPr>
              <a:t>Administration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B671B9-0335-C39B-F0F5-359992741264}"/>
              </a:ext>
            </a:extLst>
          </p:cNvPr>
          <p:cNvSpPr txBox="1"/>
          <p:nvPr/>
        </p:nvSpPr>
        <p:spPr>
          <a:xfrm>
            <a:off x="4810733" y="5310907"/>
            <a:ext cx="1477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+mj-lt"/>
              </a:rPr>
              <a:t>Education, Law, Social Community and Government Services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351437-B994-9A62-78B1-28FBCAEE0CB2}"/>
              </a:ext>
            </a:extLst>
          </p:cNvPr>
          <p:cNvSpPr txBox="1"/>
          <p:nvPr/>
        </p:nvSpPr>
        <p:spPr>
          <a:xfrm>
            <a:off x="6217192" y="5430404"/>
            <a:ext cx="1243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+mj-lt"/>
              </a:rPr>
              <a:t>Art, culture, recreation and </a:t>
            </a:r>
          </a:p>
          <a:p>
            <a:r>
              <a:rPr lang="en-US" sz="1200" b="1" dirty="0">
                <a:latin typeface="+mj-lt"/>
              </a:rPr>
              <a:t>sport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19C9875-AA99-09E6-74ED-AB86E24D56EA}"/>
              </a:ext>
            </a:extLst>
          </p:cNvPr>
          <p:cNvSpPr txBox="1"/>
          <p:nvPr/>
        </p:nvSpPr>
        <p:spPr>
          <a:xfrm>
            <a:off x="7596060" y="5611625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+mj-lt"/>
              </a:rPr>
              <a:t>Sales and </a:t>
            </a:r>
          </a:p>
          <a:p>
            <a:r>
              <a:rPr lang="en-US" sz="1400" b="1" dirty="0">
                <a:latin typeface="+mj-lt"/>
              </a:rPr>
              <a:t>Service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5B510D-CD39-FAC9-2EE6-5E92CBE5764D}"/>
              </a:ext>
            </a:extLst>
          </p:cNvPr>
          <p:cNvSpPr txBox="1"/>
          <p:nvPr/>
        </p:nvSpPr>
        <p:spPr>
          <a:xfrm flipH="1">
            <a:off x="2516129" y="4445952"/>
            <a:ext cx="856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78%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584A69B-224A-D95B-82C8-7AD69896C387}"/>
              </a:ext>
            </a:extLst>
          </p:cNvPr>
          <p:cNvSpPr txBox="1"/>
          <p:nvPr/>
        </p:nvSpPr>
        <p:spPr>
          <a:xfrm>
            <a:off x="5090816" y="4688027"/>
            <a:ext cx="709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67%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6F2ACB0-081D-523B-777C-4CDAAED19D3D}"/>
              </a:ext>
            </a:extLst>
          </p:cNvPr>
          <p:cNvSpPr txBox="1"/>
          <p:nvPr/>
        </p:nvSpPr>
        <p:spPr>
          <a:xfrm>
            <a:off x="6466268" y="4940755"/>
            <a:ext cx="739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56%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D6E325B-FF86-0335-F59C-2257323B55EC}"/>
              </a:ext>
            </a:extLst>
          </p:cNvPr>
          <p:cNvSpPr txBox="1"/>
          <p:nvPr/>
        </p:nvSpPr>
        <p:spPr>
          <a:xfrm>
            <a:off x="3850774" y="4534421"/>
            <a:ext cx="762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73%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F8DCC97-B72E-11D1-2065-96B87D9E3A2A}"/>
              </a:ext>
            </a:extLst>
          </p:cNvPr>
          <p:cNvSpPr txBox="1"/>
          <p:nvPr/>
        </p:nvSpPr>
        <p:spPr>
          <a:xfrm>
            <a:off x="7875087" y="5022004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54%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C4694C6-6C72-251D-3469-20E67CE1FC08}"/>
              </a:ext>
            </a:extLst>
          </p:cNvPr>
          <p:cNvSpPr txBox="1"/>
          <p:nvPr/>
        </p:nvSpPr>
        <p:spPr>
          <a:xfrm>
            <a:off x="159921" y="4150867"/>
            <a:ext cx="8071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Occupations with a higher percentage of women than men were: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A024FD-2811-740C-1E3D-3A1431F79442}"/>
              </a:ext>
            </a:extLst>
          </p:cNvPr>
          <p:cNvSpPr txBox="1"/>
          <p:nvPr/>
        </p:nvSpPr>
        <p:spPr>
          <a:xfrm>
            <a:off x="228600" y="6288749"/>
            <a:ext cx="61364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Source: </a:t>
            </a:r>
            <a:r>
              <a:rPr lang="en-US" sz="900" dirty="0">
                <a:hlinkClick r:id="rId6"/>
              </a:rPr>
              <a:t>Statistics Canada </a:t>
            </a:r>
            <a:r>
              <a:rPr lang="en-US" sz="900" dirty="0"/>
              <a:t>(https://www150.statcan.gc.ca/t1/tbl1/en/tv.action?pid=1410033502)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B55C5B-2183-F7EE-E374-9C5F77B9BE46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86000" y="2529027"/>
            <a:ext cx="1132205" cy="14151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155C77-5A3F-5B9A-EF83-C634D8472CA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478821" y="2730612"/>
            <a:ext cx="1133954" cy="12314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F41B602-66D3-15DE-54EC-9F41EEF6291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771049" y="2829540"/>
            <a:ext cx="1133954" cy="113124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796B224-4AD9-B8C1-5F32-485EFFF154A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05107" y="3095777"/>
            <a:ext cx="1133954" cy="88826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652673C-8A0F-E4DE-A5FD-65D13DAE07A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444834" y="3372348"/>
            <a:ext cx="1133954" cy="58844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E1000B53-6334-A967-05D0-8755DCA8E51E}"/>
              </a:ext>
            </a:extLst>
          </p:cNvPr>
          <p:cNvSpPr txBox="1"/>
          <p:nvPr/>
        </p:nvSpPr>
        <p:spPr>
          <a:xfrm>
            <a:off x="2541970" y="2166127"/>
            <a:ext cx="839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93%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BE87AED-8A2D-E6DF-FAE1-4AAB8AFC6E39}"/>
              </a:ext>
            </a:extLst>
          </p:cNvPr>
          <p:cNvSpPr txBox="1"/>
          <p:nvPr/>
        </p:nvSpPr>
        <p:spPr>
          <a:xfrm>
            <a:off x="3747321" y="238902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89%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7B289A0-895F-CC0A-0AA3-079B8CED11CF}"/>
              </a:ext>
            </a:extLst>
          </p:cNvPr>
          <p:cNvSpPr txBox="1"/>
          <p:nvPr/>
        </p:nvSpPr>
        <p:spPr>
          <a:xfrm>
            <a:off x="2192799" y="3147714"/>
            <a:ext cx="13306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+mj-lt"/>
              </a:rPr>
              <a:t>Trades, transport and equipment operators and related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CBF4291-8CF4-E576-732C-05DB3CE1837C}"/>
              </a:ext>
            </a:extLst>
          </p:cNvPr>
          <p:cNvSpPr txBox="1"/>
          <p:nvPr/>
        </p:nvSpPr>
        <p:spPr>
          <a:xfrm>
            <a:off x="3461438" y="3457637"/>
            <a:ext cx="133062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latin typeface="+mj-lt"/>
              </a:rPr>
              <a:t>Manufacturing </a:t>
            </a:r>
          </a:p>
          <a:p>
            <a:r>
              <a:rPr lang="en-US" sz="1300" b="1" dirty="0">
                <a:latin typeface="+mj-lt"/>
              </a:rPr>
              <a:t>and Utilities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ED6D7AE-587D-39F1-35CE-498A30940B8E}"/>
              </a:ext>
            </a:extLst>
          </p:cNvPr>
          <p:cNvSpPr txBox="1"/>
          <p:nvPr/>
        </p:nvSpPr>
        <p:spPr>
          <a:xfrm>
            <a:off x="4727816" y="2921210"/>
            <a:ext cx="1235607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latin typeface="+mj-lt"/>
              </a:rPr>
              <a:t>Natural </a:t>
            </a:r>
          </a:p>
          <a:p>
            <a:r>
              <a:rPr lang="en-US" sz="1300" b="1" dirty="0">
                <a:latin typeface="+mj-lt"/>
              </a:rPr>
              <a:t>resources, agriculture and related production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344C3C6-52A5-8A66-D9B3-C07282688406}"/>
              </a:ext>
            </a:extLst>
          </p:cNvPr>
          <p:cNvSpPr txBox="1"/>
          <p:nvPr/>
        </p:nvSpPr>
        <p:spPr>
          <a:xfrm>
            <a:off x="5014162" y="2461292"/>
            <a:ext cx="821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85%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765635D-97E6-448B-D808-0D17050103FD}"/>
              </a:ext>
            </a:extLst>
          </p:cNvPr>
          <p:cNvSpPr txBox="1"/>
          <p:nvPr/>
        </p:nvSpPr>
        <p:spPr>
          <a:xfrm>
            <a:off x="6060297" y="3333599"/>
            <a:ext cx="13716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latin typeface="+mj-lt"/>
              </a:rPr>
              <a:t>Natural and applied </a:t>
            </a:r>
          </a:p>
          <a:p>
            <a:r>
              <a:rPr lang="en-US" sz="1300" b="1" dirty="0">
                <a:latin typeface="+mj-lt"/>
              </a:rPr>
              <a:t>sciences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FE32B2E-4343-7243-293D-791B674D4311}"/>
              </a:ext>
            </a:extLst>
          </p:cNvPr>
          <p:cNvSpPr txBox="1"/>
          <p:nvPr/>
        </p:nvSpPr>
        <p:spPr>
          <a:xfrm>
            <a:off x="6331010" y="2733103"/>
            <a:ext cx="70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77%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34B2E35-8659-272F-B4E7-33254D808520}"/>
              </a:ext>
            </a:extLst>
          </p:cNvPr>
          <p:cNvSpPr txBox="1"/>
          <p:nvPr/>
        </p:nvSpPr>
        <p:spPr>
          <a:xfrm>
            <a:off x="7431897" y="3366627"/>
            <a:ext cx="1378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+mj-lt"/>
              </a:rPr>
              <a:t>Legislative </a:t>
            </a:r>
          </a:p>
          <a:p>
            <a:r>
              <a:rPr lang="en-US" sz="1200" b="1" dirty="0">
                <a:latin typeface="+mj-lt"/>
              </a:rPr>
              <a:t>and senior management</a:t>
            </a:r>
          </a:p>
        </p:txBody>
      </p:sp>
    </p:spTree>
    <p:extLst>
      <p:ext uri="{BB962C8B-B14F-4D97-AF65-F5344CB8AC3E}">
        <p14:creationId xmlns:p14="http://schemas.microsoft.com/office/powerpoint/2010/main" val="75378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4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5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9817</TotalTime>
  <Words>1342</Words>
  <Application>Microsoft Office PowerPoint</Application>
  <PresentationFormat>Widescreen</PresentationFormat>
  <Paragraphs>260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Calibri</vt:lpstr>
      <vt:lpstr>Calibri heading</vt:lpstr>
      <vt:lpstr>Century Gothic</vt:lpstr>
      <vt:lpstr>Wingdings</vt:lpstr>
      <vt:lpstr>Office Theme</vt:lpstr>
      <vt:lpstr>                  Northern Horizons:         Navigating Labour Landscapes in                    Northwestern Ontario</vt:lpstr>
      <vt:lpstr> </vt:lpstr>
      <vt:lpstr>PowerPoint Presentation</vt:lpstr>
      <vt:lpstr>NWO Age Distribution</vt:lpstr>
      <vt:lpstr>NWO Age Distribution Cont…</vt:lpstr>
      <vt:lpstr>PowerPoint Presentation</vt:lpstr>
      <vt:lpstr>Workforce Composition</vt:lpstr>
      <vt:lpstr>Top Five Occupations in the Region</vt:lpstr>
      <vt:lpstr>Gender Distribution based on occupation </vt:lpstr>
      <vt:lpstr>Education and Apprenticeships</vt:lpstr>
      <vt:lpstr>Retention of International Talent</vt:lpstr>
      <vt:lpstr>PowerPoint Presentation</vt:lpstr>
      <vt:lpstr>First Nations, Metis and Inuit under-representation in the workforce</vt:lpstr>
      <vt:lpstr>Future Focus</vt:lpstr>
      <vt:lpstr>PowerPoint Presentation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Labour Market Information 2022-23</dc:title>
  <dc:creator>Jaegar Angell</dc:creator>
  <cp:lastModifiedBy>Gary Christian</cp:lastModifiedBy>
  <cp:revision>8</cp:revision>
  <dcterms:created xsi:type="dcterms:W3CDTF">2024-02-25T04:29:42Z</dcterms:created>
  <dcterms:modified xsi:type="dcterms:W3CDTF">2024-04-25T21:22:33Z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2023-05-03T00:00:00Z</vt:filetime>
  </property>
  <property fmtid="{D5CDD505-2E9C-101B-9397-08002B2CF9AE}" pid="3" name="Creator">
    <vt:lpwstr>Acrobat PDFMaker 23 for PowerPoint</vt:lpwstr>
  </property>
  <property fmtid="{D5CDD505-2E9C-101B-9397-08002B2CF9AE}" pid="4" name="LastSaved">
    <vt:filetime>2024-02-25T00:00:00Z</vt:filetime>
  </property>
  <property fmtid="{D5CDD505-2E9C-101B-9397-08002B2CF9AE}" pid="5" name="Producer">
    <vt:lpwstr>Adobe PDF Library 23.1.175</vt:lpwstr>
  </property>
</Properties>
</file>