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6858000" cx="12192000"/>
  <p:notesSz cx="6858000" cy="9144000"/>
  <p:embeddedFontLs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iFXyvVDD0u+yKXXqyfxuglB1Sj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9864F8-9949-4FDD-A16A-1D15A900F520}">
  <a:tblStyle styleId="{5D9864F8-9949-4FDD-A16A-1D15A900F52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bold.fntdata"/><Relationship Id="rId14" Type="http://schemas.openxmlformats.org/officeDocument/2006/relationships/slide" Target="slides/slide8.xml"/><Relationship Id="rId36" Type="http://schemas.openxmlformats.org/officeDocument/2006/relationships/font" Target="fonts/Roboto-regular.fntdata"/><Relationship Id="rId17" Type="http://schemas.openxmlformats.org/officeDocument/2006/relationships/slide" Target="slides/slide11.xml"/><Relationship Id="rId39" Type="http://schemas.openxmlformats.org/officeDocument/2006/relationships/font" Target="fonts/Roboto-boldItalic.fntdata"/><Relationship Id="rId16" Type="http://schemas.openxmlformats.org/officeDocument/2006/relationships/slide" Target="slides/slide10.xml"/><Relationship Id="rId38" Type="http://schemas.openxmlformats.org/officeDocument/2006/relationships/font" Target="fonts/Robot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sm.ca/our-community/nosm-physician-workforce-strategy/northern-ontario-physician-workforce-opportuniti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rms.ca/pdfs/2023-AR-EN.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117" name="Google Shape;1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d3046e3e6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6d3046e3e6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We all know this from ongoing news coverage, but the need for physicians is significant.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These are the numbers as NOSM University understands them today. </a:t>
            </a:r>
            <a:endParaRPr sz="1400"/>
          </a:p>
        </p:txBody>
      </p:sp>
      <p:sp>
        <p:nvSpPr>
          <p:cNvPr id="193" name="Google Shape;193;g26d3046e3e6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cafcd48fa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cafcd48fa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p>
        </p:txBody>
      </p:sp>
      <p:sp>
        <p:nvSpPr>
          <p:cNvPr id="205" name="Google Shape;205;g2cafcd48fa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02124"/>
              </a:buClr>
              <a:buSzPts val="1200"/>
              <a:buFont typeface="Roboto"/>
              <a:buNone/>
            </a:pPr>
            <a:r>
              <a:rPr lang="en-US" sz="1400">
                <a:solidFill>
                  <a:srgbClr val="202124"/>
                </a:solidFill>
              </a:rPr>
              <a:t>Here’s how we can help.</a:t>
            </a:r>
            <a:endParaRPr sz="1400">
              <a:solidFill>
                <a:srgbClr val="202124"/>
              </a:solidFill>
            </a:endParaRPr>
          </a:p>
          <a:p>
            <a:pPr indent="0" lvl="0" marL="0" rtl="0" algn="l">
              <a:lnSpc>
                <a:spcPct val="100000"/>
              </a:lnSpc>
              <a:spcBef>
                <a:spcPts val="0"/>
              </a:spcBef>
              <a:spcAft>
                <a:spcPts val="0"/>
              </a:spcAft>
              <a:buClr>
                <a:srgbClr val="202124"/>
              </a:buClr>
              <a:buSzPts val="1200"/>
              <a:buFont typeface="Roboto"/>
              <a:buNone/>
            </a:pPr>
            <a:r>
              <a:t/>
            </a:r>
            <a:endParaRPr sz="1400">
              <a:solidFill>
                <a:srgbClr val="202124"/>
              </a:solidFill>
            </a:endParaRPr>
          </a:p>
          <a:p>
            <a:pPr indent="0" lvl="0" marL="0" rtl="0" algn="l">
              <a:lnSpc>
                <a:spcPct val="100000"/>
              </a:lnSpc>
              <a:spcBef>
                <a:spcPts val="0"/>
              </a:spcBef>
              <a:spcAft>
                <a:spcPts val="0"/>
              </a:spcAft>
              <a:buClr>
                <a:srgbClr val="202124"/>
              </a:buClr>
              <a:buSzPts val="1200"/>
              <a:buFont typeface="Roboto"/>
              <a:buNone/>
            </a:pPr>
            <a:r>
              <a:rPr lang="en-US" sz="1400">
                <a:solidFill>
                  <a:srgbClr val="202124"/>
                </a:solidFill>
              </a:rPr>
              <a:t>The anticipated expansion of NOSM University to almost double its undergraduate and postgraduate capacity over the next five years will bring in added revenue and more doctors to the North. </a:t>
            </a:r>
            <a:endParaRPr sz="1400">
              <a:solidFill>
                <a:srgbClr val="202124"/>
              </a:solidFill>
            </a:endParaRPr>
          </a:p>
          <a:p>
            <a:pPr indent="0" lvl="0" marL="0" rtl="0" algn="l">
              <a:lnSpc>
                <a:spcPct val="100000"/>
              </a:lnSpc>
              <a:spcBef>
                <a:spcPts val="0"/>
              </a:spcBef>
              <a:spcAft>
                <a:spcPts val="0"/>
              </a:spcAft>
              <a:buClr>
                <a:srgbClr val="202124"/>
              </a:buClr>
              <a:buSzPts val="1200"/>
              <a:buFont typeface="Roboto"/>
              <a:buNone/>
            </a:pPr>
            <a:r>
              <a:t/>
            </a:r>
            <a:endParaRPr sz="1400">
              <a:solidFill>
                <a:srgbClr val="202124"/>
              </a:solidFill>
            </a:endParaRPr>
          </a:p>
          <a:p>
            <a:pPr indent="0" lvl="0" marL="0" rtl="0" algn="l">
              <a:lnSpc>
                <a:spcPct val="100000"/>
              </a:lnSpc>
              <a:spcBef>
                <a:spcPts val="0"/>
              </a:spcBef>
              <a:spcAft>
                <a:spcPts val="0"/>
              </a:spcAft>
              <a:buSzPts val="1400"/>
              <a:buNone/>
            </a:pPr>
            <a:r>
              <a:rPr lang="en-US" sz="1400"/>
              <a:t>W</a:t>
            </a:r>
            <a:r>
              <a:rPr i="0" lang="en-US" sz="1400" u="none" strike="noStrike">
                <a:solidFill>
                  <a:schemeClr val="dk1"/>
                </a:solidFill>
              </a:rPr>
              <a:t>e expect to increase our MD program intake from 64 to </a:t>
            </a:r>
            <a:r>
              <a:rPr lang="en-US" sz="1400"/>
              <a:t>108</a:t>
            </a:r>
            <a:r>
              <a:rPr i="0" lang="en-US" sz="1400" u="none" strike="noStrike">
                <a:solidFill>
                  <a:schemeClr val="dk1"/>
                </a:solidFill>
              </a:rPr>
              <a:t> spots </a:t>
            </a:r>
            <a:r>
              <a:rPr lang="en-US" sz="1400"/>
              <a:t>by 2028</a:t>
            </a:r>
            <a:r>
              <a:rPr lang="en-US" sz="1400">
                <a:solidFill>
                  <a:srgbClr val="202124"/>
                </a:solidFill>
              </a:rPr>
              <a:t>—almost doubling the size of our class.</a:t>
            </a:r>
            <a:endParaRPr i="0" sz="1400" u="none" strike="noStrike">
              <a:solidFill>
                <a:schemeClr val="dk1"/>
              </a:solidFill>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i="0" lang="en-US" sz="1400" u="none" strike="noStrike">
                <a:solidFill>
                  <a:schemeClr val="dk1"/>
                </a:solidFill>
              </a:rPr>
              <a:t>Residen</a:t>
            </a:r>
            <a:r>
              <a:rPr lang="en-US" sz="1400"/>
              <a:t>cy</a:t>
            </a:r>
            <a:r>
              <a:rPr i="0" lang="en-US" sz="1400" u="none" strike="noStrike">
                <a:solidFill>
                  <a:schemeClr val="dk1"/>
                </a:solidFill>
              </a:rPr>
              <a:t> spots are also increasing</a:t>
            </a:r>
            <a:r>
              <a:rPr lang="en-US" sz="1400"/>
              <a:t> </a:t>
            </a:r>
            <a:r>
              <a:rPr i="0" lang="en-US" sz="1400" u="none" strike="noStrike">
                <a:solidFill>
                  <a:schemeClr val="dk1"/>
                </a:solidFill>
              </a:rPr>
              <a:t>from 60 to 1</a:t>
            </a:r>
            <a:r>
              <a:rPr lang="en-US" sz="1400"/>
              <a:t>23.</a:t>
            </a:r>
            <a:endParaRPr i="0" sz="1400" u="none" strike="noStrike">
              <a:solidFill>
                <a:schemeClr val="dk1"/>
              </a:solidFill>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This is terrific news for Northern Ontario, as our retention rate is very good.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However, it’s not as simple as “flipping a switch.”</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With expansion of this magnitude, NOSM University is now working hard to address capacity issues including securing additional faculty and increasing the availability of required clinical spaces for learners (especially in a competitive environment). </a:t>
            </a:r>
            <a:endParaRPr sz="14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rgbClr val="202124"/>
              </a:buClr>
              <a:buSzPts val="1200"/>
              <a:buFont typeface="Roboto"/>
              <a:buNone/>
            </a:pPr>
            <a:r>
              <a:t/>
            </a:r>
            <a:endParaRPr>
              <a:solidFill>
                <a:srgbClr val="202124"/>
              </a:solidFill>
            </a:endParaRPr>
          </a:p>
        </p:txBody>
      </p:sp>
      <p:sp>
        <p:nvSpPr>
          <p:cNvPr id="213" name="Google Shape;21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6d3046e3e6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6d3046e3e6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People often ask, “Why not just take more students?”</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The truth is, we cannot take everyone who applies, even those who are eminently qualified. The province caps admission.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Just the same, there also seems to be a misconception that many Northern students are not getting into our MD program.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That is simply not true.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Since 2006, 1,038 of the 1,152* or </a:t>
            </a:r>
            <a:r>
              <a:rPr b="1" lang="en-US" sz="1400" u="sng"/>
              <a:t>90%</a:t>
            </a:r>
            <a:r>
              <a:rPr lang="en-US" sz="1400"/>
              <a:t> of all applicants admitted to NOSM University’s MD program have been from Northern Ontario, or have had significant living experiences in Northern Ontario.</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An additional 9% of candidates were from rural or remote areas in the rest of Canada, including southern Ontario.</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b="1" lang="en-US" sz="1400" u="sng"/>
              <a:t>The admissions process is intentionally designed and weighted to favour Northern applicants. </a:t>
            </a:r>
            <a:endParaRPr b="1" sz="1400" u="sng"/>
          </a:p>
          <a:p>
            <a:pPr indent="0" lvl="0" marL="0" rtl="0" algn="l">
              <a:lnSpc>
                <a:spcPct val="100000"/>
              </a:lnSpc>
              <a:spcBef>
                <a:spcPts val="0"/>
              </a:spcBef>
              <a:spcAft>
                <a:spcPts val="0"/>
              </a:spcAft>
              <a:buClr>
                <a:schemeClr val="dk1"/>
              </a:buClr>
              <a:buSzPts val="1100"/>
              <a:buFont typeface="Arial"/>
              <a:buNone/>
            </a:pPr>
            <a:r>
              <a:t/>
            </a:r>
            <a:endParaRPr sz="1400"/>
          </a:p>
          <a:p>
            <a:pPr indent="0" lvl="0" marL="0" rtl="0" algn="l">
              <a:lnSpc>
                <a:spcPct val="100000"/>
              </a:lnSpc>
              <a:spcBef>
                <a:spcPts val="0"/>
              </a:spcBef>
              <a:spcAft>
                <a:spcPts val="0"/>
              </a:spcAft>
              <a:buClr>
                <a:schemeClr val="dk1"/>
              </a:buClr>
              <a:buSzPts val="1100"/>
              <a:buFont typeface="Arial"/>
              <a:buNone/>
            </a:pPr>
            <a:r>
              <a:rPr i="1" lang="en-US" sz="1400"/>
              <a:t>(*The total number of admitted learners is 1208. However, the Office of Admissions does not have demographic data for the 2005 cohort. Therefore, the numbers above are based on admitted learners from 2006 to current.)</a:t>
            </a:r>
            <a:endParaRPr i="1" sz="1400"/>
          </a:p>
          <a:p>
            <a:pPr indent="0" lvl="0" marL="0" rtl="0" algn="l">
              <a:lnSpc>
                <a:spcPct val="100000"/>
              </a:lnSpc>
              <a:spcBef>
                <a:spcPts val="0"/>
              </a:spcBef>
              <a:spcAft>
                <a:spcPts val="0"/>
              </a:spcAft>
              <a:buSzPts val="1400"/>
              <a:buNone/>
            </a:pPr>
            <a:r>
              <a:t/>
            </a:r>
            <a:endParaRPr/>
          </a:p>
        </p:txBody>
      </p:sp>
      <p:sp>
        <p:nvSpPr>
          <p:cNvPr id="222" name="Google Shape;222;g26d3046e3e6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6d3046e3e6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6d3046e3e6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Font typeface="Calibri"/>
              <a:buChar char="●"/>
            </a:pPr>
            <a:r>
              <a:rPr lang="en-US" sz="1400"/>
              <a:t>GPA isn’t the only factor that matters. </a:t>
            </a:r>
            <a:endParaRPr sz="1400"/>
          </a:p>
          <a:p>
            <a:pPr indent="-317500" lvl="0" marL="457200" rtl="0" algn="l">
              <a:lnSpc>
                <a:spcPct val="115000"/>
              </a:lnSpc>
              <a:spcBef>
                <a:spcPts val="0"/>
              </a:spcBef>
              <a:spcAft>
                <a:spcPts val="0"/>
              </a:spcAft>
              <a:buSzPts val="1400"/>
              <a:buFont typeface="Calibri"/>
              <a:buChar char="●"/>
            </a:pPr>
            <a:r>
              <a:rPr lang="en-US" sz="1400"/>
              <a:t>NOSM University aims to admit a class that is reflective of the demographics of the population of Northern Ontario.</a:t>
            </a:r>
            <a:endParaRPr sz="1400"/>
          </a:p>
          <a:p>
            <a:pPr indent="-317500" lvl="0" marL="457200" rtl="0" algn="l">
              <a:lnSpc>
                <a:spcPct val="115000"/>
              </a:lnSpc>
              <a:spcBef>
                <a:spcPts val="0"/>
              </a:spcBef>
              <a:spcAft>
                <a:spcPts val="0"/>
              </a:spcAft>
              <a:buSzPts val="1400"/>
              <a:buFont typeface="Calibri"/>
              <a:buChar char="●"/>
            </a:pPr>
            <a:r>
              <a:rPr lang="en-US" sz="1400"/>
              <a:t>That includes the commitment to recruiting Indigenous and Francophone students as well as those with a strong desire to live and work in Northern Ontario or rural and remote areas in the rest of Canada.</a:t>
            </a:r>
            <a:endParaRPr sz="1400"/>
          </a:p>
          <a:p>
            <a:pPr indent="-317500" lvl="0" marL="457200" rtl="0" algn="l">
              <a:lnSpc>
                <a:spcPct val="115000"/>
              </a:lnSpc>
              <a:spcBef>
                <a:spcPts val="0"/>
              </a:spcBef>
              <a:spcAft>
                <a:spcPts val="0"/>
              </a:spcAft>
              <a:buSzPts val="1400"/>
              <a:buFont typeface="Calibri"/>
              <a:buChar char="●"/>
            </a:pPr>
            <a:r>
              <a:rPr lang="en-US" sz="1400"/>
              <a:t>Admissions uses something called the Context Score as a part of it’s metrics. </a:t>
            </a:r>
            <a:endParaRPr sz="1400"/>
          </a:p>
          <a:p>
            <a:pPr indent="-317500" lvl="0" marL="457200" rtl="0" algn="l">
              <a:lnSpc>
                <a:spcPct val="115000"/>
              </a:lnSpc>
              <a:spcBef>
                <a:spcPts val="0"/>
              </a:spcBef>
              <a:spcAft>
                <a:spcPts val="0"/>
              </a:spcAft>
              <a:buSzPts val="1400"/>
              <a:buFont typeface="Calibri"/>
              <a:buChar char="●"/>
            </a:pPr>
            <a:r>
              <a:rPr lang="en-US" sz="1400"/>
              <a:t>The Context Score is based on each of the following geographic or cultural criteria:</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rPr lang="en-US" sz="1400"/>
              <a:t>1. Northern background is based on years lived in Northern Ontario or another Canadian northern region.</a:t>
            </a:r>
            <a:endParaRPr sz="1400"/>
          </a:p>
          <a:p>
            <a:pPr indent="0" lvl="0" marL="0" rtl="0" algn="l">
              <a:lnSpc>
                <a:spcPct val="115000"/>
              </a:lnSpc>
              <a:spcBef>
                <a:spcPts val="0"/>
              </a:spcBef>
              <a:spcAft>
                <a:spcPts val="0"/>
              </a:spcAft>
              <a:buSzPts val="1400"/>
              <a:buNone/>
            </a:pPr>
            <a:r>
              <a:rPr lang="en-US" sz="1400"/>
              <a:t>2. Rural background is based on years lived in a rural community anywhere in Canada, defined using Statistics Canada classification of communities.</a:t>
            </a:r>
            <a:endParaRPr sz="1400"/>
          </a:p>
          <a:p>
            <a:pPr indent="0" lvl="0" marL="0" rtl="0" algn="l">
              <a:lnSpc>
                <a:spcPct val="115000"/>
              </a:lnSpc>
              <a:spcBef>
                <a:spcPts val="0"/>
              </a:spcBef>
              <a:spcAft>
                <a:spcPts val="0"/>
              </a:spcAft>
              <a:buClr>
                <a:schemeClr val="dk1"/>
              </a:buClr>
              <a:buSzPts val="1100"/>
              <a:buFont typeface="Arial"/>
              <a:buNone/>
            </a:pPr>
            <a:r>
              <a:rPr lang="en-US" sz="1400"/>
              <a:t>3. Indigenous applicants who apply through the NOSM University Indigenous Admissions Application Stream and receive approval from the Indigenous Admissions sub-committee.</a:t>
            </a:r>
            <a:endParaRPr sz="1400"/>
          </a:p>
          <a:p>
            <a:pPr indent="0" lvl="0" marL="0" rtl="0" algn="l">
              <a:lnSpc>
                <a:spcPct val="115000"/>
              </a:lnSpc>
              <a:spcBef>
                <a:spcPts val="0"/>
              </a:spcBef>
              <a:spcAft>
                <a:spcPts val="0"/>
              </a:spcAft>
              <a:buClr>
                <a:schemeClr val="dk1"/>
              </a:buClr>
              <a:buSzPts val="1100"/>
              <a:buFont typeface="Arial"/>
              <a:buNone/>
            </a:pPr>
            <a:r>
              <a:rPr lang="en-US" sz="1400"/>
              <a:t>4. Francophone applicants who apply through the NOSM University Francophone Admissions Application Stream and receive approval from the Francophone Admissions sub-committee.</a:t>
            </a:r>
            <a:endParaRPr sz="1400"/>
          </a:p>
          <a:p>
            <a:pPr indent="0" lvl="0" marL="0" rtl="0" algn="l">
              <a:lnSpc>
                <a:spcPct val="115000"/>
              </a:lnSpc>
              <a:spcBef>
                <a:spcPts val="0"/>
              </a:spcBef>
              <a:spcAft>
                <a:spcPts val="0"/>
              </a:spcAft>
              <a:buSzPts val="1400"/>
              <a:buNone/>
            </a:pPr>
            <a:r>
              <a:rPr lang="en-US" sz="1400"/>
              <a:t>5. Employment experience serving the populations of Northern Ontario and/or rural and remote communities of Canada.</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en-US" sz="1400"/>
              <a:t>And of course, evidence of commitment and sustained experiences in the North is considered an asset.</a:t>
            </a:r>
            <a:endParaRPr sz="1400"/>
          </a:p>
          <a:p>
            <a:pPr indent="0" lvl="0" marL="0" rtl="0" algn="l">
              <a:lnSpc>
                <a:spcPct val="100000"/>
              </a:lnSpc>
              <a:spcBef>
                <a:spcPts val="0"/>
              </a:spcBef>
              <a:spcAft>
                <a:spcPts val="0"/>
              </a:spcAft>
              <a:buSzPts val="1400"/>
              <a:buNone/>
            </a:pPr>
            <a:r>
              <a:t/>
            </a:r>
            <a:endParaRPr sz="1400"/>
          </a:p>
        </p:txBody>
      </p:sp>
      <p:sp>
        <p:nvSpPr>
          <p:cNvPr id="229" name="Google Shape;229;g26d3046e3e6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d3046e3e6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6d3046e3e6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400"/>
              <a:t>This is something we also hear from people. </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rPr lang="en-US" sz="1400"/>
              <a:t>Things to note: </a:t>
            </a:r>
            <a:endParaRPr sz="1400"/>
          </a:p>
          <a:p>
            <a:pPr indent="0" lvl="0" marL="0" rtl="0" algn="l">
              <a:lnSpc>
                <a:spcPct val="115000"/>
              </a:lnSpc>
              <a:spcBef>
                <a:spcPts val="0"/>
              </a:spcBef>
              <a:spcAft>
                <a:spcPts val="0"/>
              </a:spcAft>
              <a:buSzPts val="1400"/>
              <a:buNone/>
            </a:pPr>
            <a:r>
              <a:t/>
            </a:r>
            <a:endParaRPr sz="1400"/>
          </a:p>
          <a:p>
            <a:pPr indent="-317500" lvl="0" marL="457200" rtl="0" algn="l">
              <a:lnSpc>
                <a:spcPct val="115000"/>
              </a:lnSpc>
              <a:spcBef>
                <a:spcPts val="0"/>
              </a:spcBef>
              <a:spcAft>
                <a:spcPts val="0"/>
              </a:spcAft>
              <a:buSzPts val="1400"/>
              <a:buFont typeface="Calibri"/>
              <a:buChar char="●"/>
            </a:pPr>
            <a:r>
              <a:rPr lang="en-US" sz="1400"/>
              <a:t>The MD admissions process is extremely competitive, and again, enrolment is capped by the province. </a:t>
            </a:r>
            <a:endParaRPr sz="1400"/>
          </a:p>
          <a:p>
            <a:pPr indent="-317500" lvl="0" marL="457200" rtl="0" algn="l">
              <a:lnSpc>
                <a:spcPct val="115000"/>
              </a:lnSpc>
              <a:spcBef>
                <a:spcPts val="0"/>
              </a:spcBef>
              <a:spcAft>
                <a:spcPts val="0"/>
              </a:spcAft>
              <a:buSzPts val="1400"/>
              <a:buFont typeface="Calibri"/>
              <a:buChar char="●"/>
            </a:pPr>
            <a:r>
              <a:rPr lang="en-US" sz="1400"/>
              <a:t>Even elite scholars sometimes don’t get in to the program. </a:t>
            </a:r>
            <a:endParaRPr sz="1400"/>
          </a:p>
          <a:p>
            <a:pPr indent="-317500" lvl="0" marL="457200" rtl="0" algn="l">
              <a:lnSpc>
                <a:spcPct val="115000"/>
              </a:lnSpc>
              <a:spcBef>
                <a:spcPts val="0"/>
              </a:spcBef>
              <a:spcAft>
                <a:spcPts val="0"/>
              </a:spcAft>
              <a:buSzPts val="1400"/>
              <a:buFont typeface="Calibri"/>
              <a:buChar char="●"/>
            </a:pPr>
            <a:r>
              <a:rPr lang="en-US" sz="1400"/>
              <a:t>There are a number of factors we consider, including GPA. </a:t>
            </a:r>
            <a:endParaRPr sz="1400"/>
          </a:p>
          <a:p>
            <a:pPr indent="0" lvl="0" marL="0" rtl="0" algn="l">
              <a:lnSpc>
                <a:spcPct val="115000"/>
              </a:lnSpc>
              <a:spcBef>
                <a:spcPts val="0"/>
              </a:spcBef>
              <a:spcAft>
                <a:spcPts val="0"/>
              </a:spcAft>
              <a:buSzPts val="1400"/>
              <a:buNone/>
            </a:pPr>
            <a:r>
              <a:t/>
            </a:r>
            <a:endParaRPr sz="1400"/>
          </a:p>
          <a:p>
            <a:pPr indent="-317500" lvl="0" marL="457200" rtl="0" algn="l">
              <a:lnSpc>
                <a:spcPct val="115000"/>
              </a:lnSpc>
              <a:spcBef>
                <a:spcPts val="0"/>
              </a:spcBef>
              <a:spcAft>
                <a:spcPts val="0"/>
              </a:spcAft>
              <a:buSzPts val="1400"/>
              <a:buFont typeface="Calibri"/>
              <a:buChar char="●"/>
            </a:pPr>
            <a:r>
              <a:rPr lang="en-US" sz="1400"/>
              <a:t>The minimum required overall GPA is 3.0 on the 4.0 scale. </a:t>
            </a:r>
            <a:endParaRPr sz="1400"/>
          </a:p>
          <a:p>
            <a:pPr indent="-317500" lvl="0" marL="457200" rtl="0" algn="l">
              <a:lnSpc>
                <a:spcPct val="115000"/>
              </a:lnSpc>
              <a:spcBef>
                <a:spcPts val="0"/>
              </a:spcBef>
              <a:spcAft>
                <a:spcPts val="0"/>
              </a:spcAft>
              <a:buSzPts val="1400"/>
              <a:buFont typeface="Calibri"/>
              <a:buChar char="●"/>
            </a:pPr>
            <a:r>
              <a:rPr lang="en-US" sz="1400"/>
              <a:t>But while 3.0 meets the minimum bar for admission consideration, given the rising level of competition for a limited number of positions, a higher GPA gives you a more reasonable chance of admission.</a:t>
            </a:r>
            <a:endParaRPr sz="1400"/>
          </a:p>
          <a:p>
            <a:pPr indent="-317500" lvl="0" marL="457200" rtl="0" algn="l">
              <a:lnSpc>
                <a:spcPct val="115000"/>
              </a:lnSpc>
              <a:spcBef>
                <a:spcPts val="0"/>
              </a:spcBef>
              <a:spcAft>
                <a:spcPts val="0"/>
              </a:spcAft>
              <a:buSzPts val="1400"/>
              <a:buFont typeface="Calibri"/>
              <a:buChar char="●"/>
            </a:pPr>
            <a:r>
              <a:rPr lang="en-US" sz="1400"/>
              <a:t>Over the past ten years, the average GPA for NOSM University’s entering MD class has been 3.82.</a:t>
            </a:r>
            <a:endParaRPr sz="1400"/>
          </a:p>
          <a:p>
            <a:pPr indent="-317500" lvl="0" marL="457200" rtl="0" algn="l">
              <a:lnSpc>
                <a:spcPct val="115000"/>
              </a:lnSpc>
              <a:spcBef>
                <a:spcPts val="0"/>
              </a:spcBef>
              <a:spcAft>
                <a:spcPts val="0"/>
              </a:spcAft>
              <a:buSzPts val="1400"/>
              <a:buFont typeface="Calibri"/>
              <a:buChar char="●"/>
            </a:pPr>
            <a:r>
              <a:rPr lang="en-US" sz="1400"/>
              <a:t>Look at this chart:</a:t>
            </a:r>
            <a:endParaRPr sz="1400"/>
          </a:p>
          <a:p>
            <a:pPr indent="-317500" lvl="1" marL="914400" rtl="0" algn="l">
              <a:lnSpc>
                <a:spcPct val="115000"/>
              </a:lnSpc>
              <a:spcBef>
                <a:spcPts val="0"/>
              </a:spcBef>
              <a:spcAft>
                <a:spcPts val="0"/>
              </a:spcAft>
              <a:buSzPts val="1400"/>
              <a:buFont typeface="Calibri"/>
              <a:buChar char="○"/>
            </a:pPr>
            <a:r>
              <a:rPr lang="en-US" sz="1400"/>
              <a:t>Over the last five years, we have received an average of about 1,420 applications for between 64 and 79 MD seats. </a:t>
            </a:r>
            <a:endParaRPr sz="1400"/>
          </a:p>
          <a:p>
            <a:pPr indent="-317500" lvl="1" marL="914400" rtl="0" algn="l">
              <a:lnSpc>
                <a:spcPct val="115000"/>
              </a:lnSpc>
              <a:spcBef>
                <a:spcPts val="0"/>
              </a:spcBef>
              <a:spcAft>
                <a:spcPts val="0"/>
              </a:spcAft>
              <a:buSzPts val="1400"/>
              <a:buFont typeface="Calibri"/>
              <a:buChar char="○"/>
            </a:pPr>
            <a:r>
              <a:rPr lang="en-US" sz="1400"/>
              <a:t>Of the total applications to the University in 2023, 4.6% were admitted. </a:t>
            </a:r>
            <a:endParaRPr sz="1400"/>
          </a:p>
          <a:p>
            <a:pPr indent="-317500" lvl="1" marL="914400" rtl="0" algn="l">
              <a:lnSpc>
                <a:spcPct val="115000"/>
              </a:lnSpc>
              <a:spcBef>
                <a:spcPts val="0"/>
              </a:spcBef>
              <a:spcAft>
                <a:spcPts val="0"/>
              </a:spcAft>
              <a:buSzPts val="1400"/>
              <a:buFont typeface="Calibri"/>
              <a:buChar char="○"/>
            </a:pPr>
            <a:r>
              <a:rPr lang="en-US" sz="1400"/>
              <a:t>The average entering GPA at NOSM University over the last 10 years has been 3.82 on a 4-point scale.</a:t>
            </a:r>
            <a:endParaRPr sz="1400"/>
          </a:p>
          <a:p>
            <a:pPr indent="0" lvl="0" marL="914400" rtl="0" algn="l">
              <a:lnSpc>
                <a:spcPct val="115000"/>
              </a:lnSpc>
              <a:spcBef>
                <a:spcPts val="0"/>
              </a:spcBef>
              <a:spcAft>
                <a:spcPts val="0"/>
              </a:spcAft>
              <a:buSzPts val="1400"/>
              <a:buNone/>
            </a:pPr>
            <a:r>
              <a:t/>
            </a:r>
            <a:endParaRPr sz="1400"/>
          </a:p>
          <a:p>
            <a:pPr indent="-317500" lvl="0" marL="457200" rtl="0" algn="l">
              <a:lnSpc>
                <a:spcPct val="115000"/>
              </a:lnSpc>
              <a:spcBef>
                <a:spcPts val="1000"/>
              </a:spcBef>
              <a:spcAft>
                <a:spcPts val="0"/>
              </a:spcAft>
              <a:buClr>
                <a:schemeClr val="dk1"/>
              </a:buClr>
              <a:buSzPts val="1400"/>
              <a:buFont typeface="Calibri"/>
              <a:buChar char="•"/>
            </a:pPr>
            <a:r>
              <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t/>
            </a:r>
            <a:endParaRPr sz="1400"/>
          </a:p>
        </p:txBody>
      </p:sp>
      <p:sp>
        <p:nvSpPr>
          <p:cNvPr id="242" name="Google Shape;242;g26d3046e3e6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a908f506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ca908f506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So, why would NOSM University tell people they can apply with a 3.0 GPA when the GPA of those selected is closer to 3.8?</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Foremost, this is the minimum GPA to simply open up a file for consideration.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The rationale is that we want to “cast a wide net” to include for consideration those who may in fact be excellent doctors, but whose life circumstances have made a higher GPA out of reach.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GPA ends up being about a sixth of the overall score assigned to an application.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The context score and interview process gives us additional information to help us better understand the potential of an applicant. </a:t>
            </a:r>
            <a:endParaRPr sz="1400"/>
          </a:p>
          <a:p>
            <a:pPr indent="0" lvl="0" marL="0" rtl="0" algn="l">
              <a:lnSpc>
                <a:spcPct val="100000"/>
              </a:lnSpc>
              <a:spcBef>
                <a:spcPts val="0"/>
              </a:spcBef>
              <a:spcAft>
                <a:spcPts val="0"/>
              </a:spcAft>
              <a:buSzPts val="1400"/>
              <a:buNone/>
            </a:pPr>
            <a:r>
              <a:t/>
            </a:r>
            <a:endParaRPr sz="1400"/>
          </a:p>
          <a:p>
            <a:pPr indent="0" lvl="0" marL="0" rtl="0" algn="l">
              <a:lnSpc>
                <a:spcPct val="115000"/>
              </a:lnSpc>
              <a:spcBef>
                <a:spcPts val="0"/>
              </a:spcBef>
              <a:spcAft>
                <a:spcPts val="0"/>
              </a:spcAft>
              <a:buClr>
                <a:schemeClr val="dk1"/>
              </a:buClr>
              <a:buSzPts val="1100"/>
              <a:buFont typeface="Arial"/>
              <a:buNone/>
            </a:pPr>
            <a:r>
              <a:rPr lang="en-US" sz="1400"/>
              <a:t>Consider that ultimately, admissions obligations are as follows: </a:t>
            </a:r>
            <a:endParaRPr sz="1400"/>
          </a:p>
          <a:p>
            <a:pPr indent="-317500" lvl="0" marL="457200" rtl="0" algn="l">
              <a:lnSpc>
                <a:spcPct val="115000"/>
              </a:lnSpc>
              <a:spcBef>
                <a:spcPts val="1000"/>
              </a:spcBef>
              <a:spcAft>
                <a:spcPts val="0"/>
              </a:spcAft>
              <a:buClr>
                <a:schemeClr val="dk1"/>
              </a:buClr>
              <a:buSzPts val="1400"/>
              <a:buFont typeface="Calibri"/>
              <a:buChar char="•"/>
            </a:pPr>
            <a:r>
              <a:rPr lang="en-US" sz="1400"/>
              <a:t>To ensure the best </a:t>
            </a:r>
            <a:r>
              <a:rPr lang="en-US" sz="1400" u="sng"/>
              <a:t>overall</a:t>
            </a:r>
            <a:r>
              <a:rPr lang="en-US" sz="1400"/>
              <a:t> candidates are selected for admission</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solidFill>
                  <a:srgbClr val="2A2A2A"/>
                </a:solidFill>
              </a:rPr>
              <a:t>To champion those candidates who are likely to thrive in the challenging Northern and rural learning environments</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To set students up for success through the admissions process</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To safeguard NOSM University’s reputation as an institution of the highest quality and standards</a:t>
            </a:r>
            <a:endParaRPr sz="1400"/>
          </a:p>
          <a:p>
            <a:pPr indent="0" lvl="0" marL="0" rtl="0" algn="l">
              <a:lnSpc>
                <a:spcPct val="100000"/>
              </a:lnSpc>
              <a:spcBef>
                <a:spcPts val="0"/>
              </a:spcBef>
              <a:spcAft>
                <a:spcPts val="0"/>
              </a:spcAft>
              <a:buSzPts val="1400"/>
              <a:buNone/>
            </a:pPr>
            <a:r>
              <a:t/>
            </a:r>
            <a:endParaRPr sz="1400">
              <a:highlight>
                <a:srgbClr val="FFFF00"/>
              </a:highlight>
            </a:endParaRPr>
          </a:p>
          <a:p>
            <a:pPr indent="0" lvl="0" marL="0" rtl="0" algn="l">
              <a:lnSpc>
                <a:spcPct val="100000"/>
              </a:lnSpc>
              <a:spcBef>
                <a:spcPts val="0"/>
              </a:spcBef>
              <a:spcAft>
                <a:spcPts val="0"/>
              </a:spcAft>
              <a:buClr>
                <a:schemeClr val="dk1"/>
              </a:buClr>
              <a:buSzPts val="1200"/>
              <a:buFont typeface="Calibri"/>
              <a:buNone/>
            </a:pPr>
            <a:r>
              <a:t/>
            </a:r>
            <a:endParaRPr sz="1400">
              <a:highlight>
                <a:srgbClr val="FFFF00"/>
              </a:highlight>
            </a:endParaRPr>
          </a:p>
        </p:txBody>
      </p:sp>
      <p:sp>
        <p:nvSpPr>
          <p:cNvPr id="249" name="Google Shape;249;g2ca908f506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cafcd48fab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cafcd48fab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p>
        </p:txBody>
      </p:sp>
      <p:sp>
        <p:nvSpPr>
          <p:cNvPr id="256" name="Google Shape;256;g2cafcd48fab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Calibri"/>
              <a:buChar char="●"/>
            </a:pPr>
            <a:r>
              <a:rPr lang="en-US" sz="1400"/>
              <a:t>NOSM University can select for qualified applicants who are </a:t>
            </a:r>
            <a:r>
              <a:rPr i="1" lang="en-US" sz="1400"/>
              <a:t>likely</a:t>
            </a:r>
            <a:r>
              <a:rPr lang="en-US" sz="1400"/>
              <a:t> to stay Northern Ontario, but we cannot make them stay</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NOSM University cannot dictate where graduates go after graduation</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In fact, there is no structure under which a doctor is assigned to any community—no “return of service” guarantee</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solidFill>
                  <a:srgbClr val="2A2A2A"/>
                </a:solidFill>
              </a:rPr>
              <a:t>It also takes a long time to educate a doctor. We can only graduate so many a year.  After a student graduates with their medical degree, they have postgraduate training to complete which can be anywhere from 2 to 9 years depending on whether one chooses family medicine or another specialty like internal medicine, general surgery, pediatrics, psychiatry or a subspecialty area of practice. </a:t>
            </a:r>
            <a:endParaRPr sz="1400">
              <a:solidFill>
                <a:srgbClr val="2A2A2A"/>
              </a:solidFill>
            </a:endParaRPr>
          </a:p>
          <a:p>
            <a:pPr indent="-317500" lvl="0" marL="457200" rtl="0" algn="l">
              <a:lnSpc>
                <a:spcPct val="115000"/>
              </a:lnSpc>
              <a:spcBef>
                <a:spcPts val="0"/>
              </a:spcBef>
              <a:spcAft>
                <a:spcPts val="0"/>
              </a:spcAft>
              <a:buClr>
                <a:srgbClr val="2A2A2A"/>
              </a:buClr>
              <a:buSzPts val="1400"/>
              <a:buFont typeface="Calibri"/>
              <a:buChar char="●"/>
            </a:pPr>
            <a:r>
              <a:rPr lang="en-US" sz="1400">
                <a:solidFill>
                  <a:srgbClr val="2A2A2A"/>
                </a:solidFill>
              </a:rPr>
              <a:t>It would take five graduating classes from NOSM University just to fill the current demand in Northern Ontario. </a:t>
            </a:r>
            <a:endParaRPr sz="1400">
              <a:solidFill>
                <a:srgbClr val="2A2A2A"/>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A2A2A"/>
              </a:solidFill>
            </a:endParaRPr>
          </a:p>
          <a:p>
            <a:pPr indent="0" lvl="0" marL="0" rtl="0" algn="l">
              <a:lnSpc>
                <a:spcPct val="115000"/>
              </a:lnSpc>
              <a:spcBef>
                <a:spcPts val="0"/>
              </a:spcBef>
              <a:spcAft>
                <a:spcPts val="0"/>
              </a:spcAft>
              <a:buClr>
                <a:schemeClr val="dk1"/>
              </a:buClr>
              <a:buSzPts val="1100"/>
              <a:buFont typeface="Arial"/>
              <a:buNone/>
            </a:pPr>
            <a:r>
              <a:rPr lang="en-US" sz="1400">
                <a:solidFill>
                  <a:srgbClr val="2A2A2A"/>
                </a:solidFill>
              </a:rPr>
              <a:t>BIG PICTURE: </a:t>
            </a:r>
            <a:endParaRPr sz="1400">
              <a:solidFill>
                <a:srgbClr val="2A2A2A"/>
              </a:solidFill>
            </a:endParaRPr>
          </a:p>
          <a:p>
            <a:pPr indent="-317500" lvl="0" marL="457200" rtl="0" algn="l">
              <a:lnSpc>
                <a:spcPct val="115000"/>
              </a:lnSpc>
              <a:spcBef>
                <a:spcPts val="0"/>
              </a:spcBef>
              <a:spcAft>
                <a:spcPts val="0"/>
              </a:spcAft>
              <a:buClr>
                <a:srgbClr val="2A2A2A"/>
              </a:buClr>
              <a:buSzPts val="1400"/>
              <a:buFont typeface="Calibri"/>
              <a:buChar char="●"/>
            </a:pPr>
            <a:r>
              <a:rPr lang="en-US" sz="1400">
                <a:solidFill>
                  <a:srgbClr val="2A2A2A"/>
                </a:solidFill>
              </a:rPr>
              <a:t>Canadians still report being unable to find a family doctor everywhere.</a:t>
            </a:r>
            <a:endParaRPr sz="1400">
              <a:solidFill>
                <a:srgbClr val="2A2A2A"/>
              </a:solidFill>
            </a:endParaRPr>
          </a:p>
          <a:p>
            <a:pPr indent="0" lvl="0" marL="457200" rtl="0" algn="l">
              <a:lnSpc>
                <a:spcPct val="115000"/>
              </a:lnSpc>
              <a:spcBef>
                <a:spcPts val="0"/>
              </a:spcBef>
              <a:spcAft>
                <a:spcPts val="0"/>
              </a:spcAft>
              <a:buClr>
                <a:schemeClr val="dk1"/>
              </a:buClr>
              <a:buSzPts val="1100"/>
              <a:buFont typeface="Arial"/>
              <a:buNone/>
            </a:pPr>
            <a:r>
              <a:t/>
            </a:r>
            <a:endParaRPr sz="1400">
              <a:solidFill>
                <a:srgbClr val="2A2A2A"/>
              </a:solidFill>
            </a:endParaRPr>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SzPts val="1400"/>
              <a:buNone/>
            </a:pPr>
            <a:r>
              <a:t/>
            </a:r>
            <a:endParaRPr sz="1400"/>
          </a:p>
        </p:txBody>
      </p:sp>
      <p:sp>
        <p:nvSpPr>
          <p:cNvPr id="263" name="Google Shape;2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cafcd48fab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Clr>
                <a:schemeClr val="dk1"/>
              </a:buClr>
              <a:buSzPts val="1100"/>
              <a:buFont typeface="Arial"/>
              <a:buNone/>
            </a:pPr>
            <a:r>
              <a:t/>
            </a:r>
            <a:endParaRPr sz="1400">
              <a:solidFill>
                <a:srgbClr val="2A2A2A"/>
              </a:solidFill>
            </a:endParaRPr>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SzPts val="1400"/>
              <a:buNone/>
            </a:pPr>
            <a:r>
              <a:t/>
            </a:r>
            <a:endParaRPr sz="1400"/>
          </a:p>
        </p:txBody>
      </p:sp>
      <p:sp>
        <p:nvSpPr>
          <p:cNvPr id="270" name="Google Shape;270;g2cafcd48fab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124" name="Google Shape;12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ca908f506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ca908f5062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400"/>
              <a:t>We have some ideas to help. </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rPr lang="en-US" sz="1400"/>
              <a:t>This is from the Physician Workforce Strategy folks at NOSM University. </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rPr lang="en-US" sz="1400"/>
              <a:t>They interviewed 18 family physicians in their first 5 years of practice to understand what it was like to start their careers in Northern and rural areas. Here is what they  learned.</a:t>
            </a:r>
            <a:endParaRPr sz="1400"/>
          </a:p>
          <a:p>
            <a:pPr indent="0" lvl="0" marL="0" rtl="0" algn="l">
              <a:lnSpc>
                <a:spcPct val="115000"/>
              </a:lnSpc>
              <a:spcBef>
                <a:spcPts val="0"/>
              </a:spcBef>
              <a:spcAft>
                <a:spcPts val="0"/>
              </a:spcAft>
              <a:buClr>
                <a:schemeClr val="dk1"/>
              </a:buClr>
              <a:buSzPts val="1200"/>
              <a:buFont typeface="Calibri"/>
              <a:buNone/>
            </a:pPr>
            <a:r>
              <a:t/>
            </a:r>
            <a:endParaRPr sz="1400"/>
          </a:p>
          <a:p>
            <a:pPr indent="0" lvl="0" marL="0" rtl="0" algn="l">
              <a:lnSpc>
                <a:spcPct val="115000"/>
              </a:lnSpc>
              <a:spcBef>
                <a:spcPts val="0"/>
              </a:spcBef>
              <a:spcAft>
                <a:spcPts val="0"/>
              </a:spcAft>
              <a:buSzPts val="1400"/>
              <a:buNone/>
            </a:pPr>
            <a:r>
              <a:rPr lang="en-US" sz="1400"/>
              <a:t>Best practices among successful recruiters (see slide)</a:t>
            </a:r>
            <a:endParaRPr sz="1400"/>
          </a:p>
          <a:p>
            <a:pPr indent="0" lvl="0" marL="0" rtl="0" algn="l">
              <a:lnSpc>
                <a:spcPct val="115000"/>
              </a:lnSpc>
              <a:spcBef>
                <a:spcPts val="0"/>
              </a:spcBef>
              <a:spcAft>
                <a:spcPts val="0"/>
              </a:spcAft>
              <a:buSzPts val="1400"/>
              <a:buNone/>
            </a:pPr>
            <a:r>
              <a:t/>
            </a:r>
            <a:endParaRPr sz="1400"/>
          </a:p>
          <a:p>
            <a:pPr indent="0" lvl="0" marL="0" rtl="0" algn="l">
              <a:lnSpc>
                <a:spcPct val="115000"/>
              </a:lnSpc>
              <a:spcBef>
                <a:spcPts val="0"/>
              </a:spcBef>
              <a:spcAft>
                <a:spcPts val="0"/>
              </a:spcAft>
              <a:buSzPts val="1400"/>
              <a:buNone/>
            </a:pPr>
            <a:r>
              <a:t/>
            </a:r>
            <a:endParaRPr sz="1400">
              <a:highlight>
                <a:srgbClr val="FFFF00"/>
              </a:highlight>
            </a:endParaRPr>
          </a:p>
          <a:p>
            <a:pPr indent="0" lvl="0" marL="0" rtl="0" algn="l">
              <a:lnSpc>
                <a:spcPct val="115000"/>
              </a:lnSpc>
              <a:spcBef>
                <a:spcPts val="0"/>
              </a:spcBef>
              <a:spcAft>
                <a:spcPts val="0"/>
              </a:spcAft>
              <a:buSzPts val="1400"/>
              <a:buNone/>
            </a:pPr>
            <a:r>
              <a:t/>
            </a:r>
            <a:endParaRPr sz="1400">
              <a:highlight>
                <a:srgbClr val="FFFF00"/>
              </a:highlight>
            </a:endParaRPr>
          </a:p>
          <a:p>
            <a:pPr indent="0" lvl="0" marL="0" rtl="0" algn="l">
              <a:lnSpc>
                <a:spcPct val="115000"/>
              </a:lnSpc>
              <a:spcBef>
                <a:spcPts val="0"/>
              </a:spcBef>
              <a:spcAft>
                <a:spcPts val="0"/>
              </a:spcAft>
              <a:buSzPts val="1400"/>
              <a:buNone/>
            </a:pPr>
            <a:r>
              <a:t/>
            </a:r>
            <a:endParaRPr sz="1400">
              <a:highlight>
                <a:srgbClr val="FFFF00"/>
              </a:highlight>
            </a:endParaRPr>
          </a:p>
          <a:p>
            <a:pPr indent="0" lvl="0" marL="0" rtl="0" algn="l">
              <a:lnSpc>
                <a:spcPct val="115000"/>
              </a:lnSpc>
              <a:spcBef>
                <a:spcPts val="0"/>
              </a:spcBef>
              <a:spcAft>
                <a:spcPts val="0"/>
              </a:spcAft>
              <a:buClr>
                <a:schemeClr val="dk1"/>
              </a:buClr>
              <a:buSzPts val="1200"/>
              <a:buFont typeface="Calibri"/>
              <a:buNone/>
            </a:pPr>
            <a:r>
              <a:t/>
            </a:r>
            <a:endParaRPr sz="1400">
              <a:highlight>
                <a:srgbClr val="FFFF00"/>
              </a:highlight>
            </a:endParaRPr>
          </a:p>
        </p:txBody>
      </p:sp>
      <p:sp>
        <p:nvSpPr>
          <p:cNvPr id="278" name="Google Shape;278;g2ca908f5062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ca908f5062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ca908f5062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1400"/>
              <a:t>Visit the NOSM U Physician Workforce page:</a:t>
            </a:r>
            <a:endParaRPr sz="1400"/>
          </a:p>
          <a:p>
            <a:pPr indent="0" lvl="0" marL="0" rtl="0" algn="l">
              <a:lnSpc>
                <a:spcPct val="90000"/>
              </a:lnSpc>
              <a:spcBef>
                <a:spcPts val="1000"/>
              </a:spcBef>
              <a:spcAft>
                <a:spcPts val="0"/>
              </a:spcAft>
              <a:buClr>
                <a:schemeClr val="dk1"/>
              </a:buClr>
              <a:buSzPts val="1100"/>
              <a:buFont typeface="Arial"/>
              <a:buNone/>
            </a:pPr>
            <a:r>
              <a:rPr lang="en-US" sz="1400" u="sng">
                <a:solidFill>
                  <a:srgbClr val="00285A"/>
                </a:solidFill>
                <a:hlinkClick r:id="rId2">
                  <a:extLst>
                    <a:ext uri="{A12FA001-AC4F-418D-AE19-62706E023703}">
                      <ahyp:hlinkClr val="tx"/>
                    </a:ext>
                  </a:extLst>
                </a:hlinkClick>
              </a:rPr>
              <a:t>N. Ontario Physician Workforce Opportunities &amp; Resources | NOSM U</a:t>
            </a:r>
            <a:endParaRPr sz="200"/>
          </a:p>
        </p:txBody>
      </p:sp>
      <p:sp>
        <p:nvSpPr>
          <p:cNvPr id="286" name="Google Shape;286;g2ca908f5062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d3046e3e6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6d3046e3e6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We have a question for you… </a:t>
            </a:r>
            <a:endParaRPr sz="1400"/>
          </a:p>
        </p:txBody>
      </p:sp>
      <p:sp>
        <p:nvSpPr>
          <p:cNvPr id="303" name="Google Shape;303;g26d3046e3e6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cafcd48fa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cafcd48fa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p>
        </p:txBody>
      </p:sp>
      <p:sp>
        <p:nvSpPr>
          <p:cNvPr id="309" name="Google Shape;309;g2cafcd48fab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d3046e3e6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6d3046e3e6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Char char="●"/>
            </a:pPr>
            <a:r>
              <a:rPr lang="en-US" sz="1400">
                <a:latin typeface="Arial"/>
                <a:ea typeface="Arial"/>
                <a:cs typeface="Arial"/>
                <a:sym typeface="Arial"/>
              </a:rPr>
              <a:t>The outlook is very positive. </a:t>
            </a:r>
            <a:endParaRPr sz="1400">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sz="1400">
                <a:latin typeface="Arial"/>
                <a:ea typeface="Arial"/>
                <a:cs typeface="Arial"/>
                <a:sym typeface="Arial"/>
              </a:rPr>
              <a:t>It is a balancing act but we are well-positioned for success</a:t>
            </a:r>
            <a:endParaRPr sz="1400">
              <a:latin typeface="Arial"/>
              <a:ea typeface="Arial"/>
              <a:cs typeface="Arial"/>
              <a:sym typeface="Arial"/>
            </a:endParaRPr>
          </a:p>
          <a:p>
            <a:pPr indent="-317500" lvl="0" marL="457200" rtl="0" algn="l">
              <a:lnSpc>
                <a:spcPct val="115000"/>
              </a:lnSpc>
              <a:spcBef>
                <a:spcPts val="0"/>
              </a:spcBef>
              <a:spcAft>
                <a:spcPts val="0"/>
              </a:spcAft>
              <a:buSzPts val="1400"/>
              <a:buChar char="●"/>
            </a:pPr>
            <a:r>
              <a:rPr lang="en-US" sz="1400">
                <a:latin typeface="Arial"/>
                <a:ea typeface="Arial"/>
                <a:cs typeface="Arial"/>
                <a:sym typeface="Arial"/>
              </a:rPr>
              <a:t>While we are experiencing the financial growing pains becoming an independent university, and that of expansion…</a:t>
            </a:r>
            <a:endParaRPr sz="1400">
              <a:latin typeface="Arial"/>
              <a:ea typeface="Arial"/>
              <a:cs typeface="Arial"/>
              <a:sym typeface="Arial"/>
            </a:endParaRPr>
          </a:p>
          <a:p>
            <a:pPr indent="0" lvl="0" marL="457200" rtl="0" algn="l">
              <a:lnSpc>
                <a:spcPct val="115000"/>
              </a:lnSpc>
              <a:spcBef>
                <a:spcPts val="0"/>
              </a:spcBef>
              <a:spcAft>
                <a:spcPts val="0"/>
              </a:spcAft>
              <a:buSzPts val="1400"/>
              <a:buNone/>
            </a:pPr>
            <a:r>
              <a:rPr lang="en-US" sz="1400">
                <a:latin typeface="Arial"/>
                <a:ea typeface="Arial"/>
                <a:cs typeface="Arial"/>
                <a:sym typeface="Arial"/>
              </a:rPr>
              <a:t>… we have still managed to balance operations and administration while balancing fiduciary responsibility with the ability to deliver our unique mandate</a:t>
            </a:r>
            <a:endParaRPr sz="1400">
              <a:latin typeface="Arial"/>
              <a:ea typeface="Arial"/>
              <a:cs typeface="Arial"/>
              <a:sym typeface="Arial"/>
            </a:endParaRPr>
          </a:p>
          <a:p>
            <a:pPr indent="0" lvl="0" marL="457200" rtl="0" algn="l">
              <a:lnSpc>
                <a:spcPct val="115000"/>
              </a:lnSpc>
              <a:spcBef>
                <a:spcPts val="0"/>
              </a:spcBef>
              <a:spcAft>
                <a:spcPts val="0"/>
              </a:spcAft>
              <a:buSzPts val="1400"/>
              <a:buNone/>
            </a:pPr>
            <a:r>
              <a:t/>
            </a:r>
            <a:endParaRPr sz="14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17" name="Google Shape;317;g26d3046e3e6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ca908f506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ca908f506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Calibri"/>
              <a:buChar char="●"/>
            </a:pPr>
            <a:r>
              <a:rPr lang="en-US" sz="1400"/>
              <a:t>NOSM University has enjoyed very strong support from the Northwestern Ontario Municipal </a:t>
            </a:r>
            <a:r>
              <a:rPr lang="en-US" sz="1400"/>
              <a:t>Association</a:t>
            </a:r>
            <a:r>
              <a:rPr lang="en-US" sz="1400"/>
              <a:t> (NOMA) and communities across the region</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Because of that ongoing advocacy, in part, we are optimistic that the province will agree to our base funding request of $4 million</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We were able to make that case because of the tuition freeze in place since 2019, capped enrollment, the cost of inflation, the costs of expansion, and much more, we need a boost of $4 million to continue to deliver on our mandate. </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However, it is clear that the province also knows that in terms of return on investment as a government strategy, we’re a terrific deal with an unparalleled return</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The Future Will See You Now campaign</a:t>
            </a:r>
            <a:r>
              <a:rPr i="1" lang="en-US" sz="1400"/>
              <a:t>, </a:t>
            </a:r>
            <a:r>
              <a:rPr lang="en-US" sz="1400"/>
              <a:t>here a full-page spread in the Globe &amp; Mail,</a:t>
            </a:r>
            <a:r>
              <a:rPr i="1" lang="en-US" sz="1400"/>
              <a:t> </a:t>
            </a:r>
            <a:r>
              <a:rPr lang="en-US" sz="1400"/>
              <a:t>has raised millions. Since May 2022, NOSM University setout to create a $50 million endowment fund to support NOSM University learners and offset tuition cost. </a:t>
            </a:r>
            <a:endParaRPr sz="1400"/>
          </a:p>
          <a:p>
            <a:pPr indent="-317500" lvl="1" marL="914400" rtl="0" algn="l">
              <a:lnSpc>
                <a:spcPct val="115000"/>
              </a:lnSpc>
              <a:spcBef>
                <a:spcPts val="0"/>
              </a:spcBef>
              <a:spcAft>
                <a:spcPts val="0"/>
              </a:spcAft>
              <a:buClr>
                <a:schemeClr val="dk1"/>
              </a:buClr>
              <a:buSzPts val="1400"/>
              <a:buFont typeface="Calibri"/>
              <a:buChar char="○"/>
            </a:pPr>
            <a:r>
              <a:rPr lang="en-US" sz="1400"/>
              <a:t>Our students graduate with nearly twice the debt of students at other medical schools in Canada. It’s not because we’re more expensive: it’s because we recruit from the North, for the North, and typically, people in the region don’t have access to the same financial and social means as students in the south.</a:t>
            </a:r>
            <a:endParaRPr sz="1400"/>
          </a:p>
          <a:p>
            <a:pPr indent="-317500" lvl="1" marL="914400" rtl="0" algn="l">
              <a:lnSpc>
                <a:spcPct val="115000"/>
              </a:lnSpc>
              <a:spcBef>
                <a:spcPts val="0"/>
              </a:spcBef>
              <a:spcAft>
                <a:spcPts val="0"/>
              </a:spcAft>
              <a:buClr>
                <a:schemeClr val="dk1"/>
              </a:buClr>
              <a:buSzPts val="1400"/>
              <a:buFont typeface="Calibri"/>
              <a:buChar char="○"/>
            </a:pPr>
            <a:r>
              <a:rPr lang="en-US" sz="1400"/>
              <a:t>We have achieved this and are planning for another $50 million campaign to support our students and our critical mission.</a:t>
            </a:r>
            <a:endParaRPr sz="1400"/>
          </a:p>
          <a:p>
            <a:pPr indent="-317500" lvl="0" marL="457200" rtl="0" algn="l">
              <a:lnSpc>
                <a:spcPct val="115000"/>
              </a:lnSpc>
              <a:spcBef>
                <a:spcPts val="0"/>
              </a:spcBef>
              <a:spcAft>
                <a:spcPts val="0"/>
              </a:spcAft>
              <a:buClr>
                <a:schemeClr val="dk1"/>
              </a:buClr>
              <a:buSzPts val="1400"/>
              <a:buFont typeface="Calibri"/>
              <a:buChar char="●"/>
            </a:pPr>
            <a:r>
              <a:rPr lang="en-US" sz="1400"/>
              <a:t>Landmark donors (some from southern Ontario) have given millions, including FDC Foundation and the Temerty Family Foundation.</a:t>
            </a:r>
            <a:endParaRPr sz="1400"/>
          </a:p>
          <a:p>
            <a:pPr indent="0" lvl="0" marL="0" rtl="0" algn="l">
              <a:lnSpc>
                <a:spcPct val="100000"/>
              </a:lnSpc>
              <a:spcBef>
                <a:spcPts val="0"/>
              </a:spcBef>
              <a:spcAft>
                <a:spcPts val="0"/>
              </a:spcAft>
              <a:buSzPts val="1400"/>
              <a:buNone/>
            </a:pPr>
            <a:r>
              <a:t/>
            </a:r>
            <a:endParaRPr/>
          </a:p>
        </p:txBody>
      </p:sp>
      <p:sp>
        <p:nvSpPr>
          <p:cNvPr id="330" name="Google Shape;330;g2ca908f506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400"/>
              <a:buFont typeface="Arial"/>
              <a:buNone/>
            </a:pPr>
            <a:r>
              <a:rPr lang="en-US" sz="1400"/>
              <a:t>Collaboration opportunities </a:t>
            </a:r>
            <a:endParaRPr sz="1400"/>
          </a:p>
        </p:txBody>
      </p:sp>
      <p:sp>
        <p:nvSpPr>
          <p:cNvPr id="338" name="Google Shape;33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6d3046e3e6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6d3046e3e6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26d3046e3e6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600"/>
              </a:spcBef>
              <a:spcAft>
                <a:spcPts val="0"/>
              </a:spcAft>
              <a:buSzPts val="1400"/>
              <a:buNone/>
            </a:pPr>
            <a:r>
              <a:rPr lang="en-US" sz="1400"/>
              <a:t>We know for a fact that what we are doing is working. </a:t>
            </a:r>
            <a:endParaRPr sz="1400"/>
          </a:p>
          <a:p>
            <a:pPr indent="0" lvl="0" marL="0" rtl="0" algn="l">
              <a:lnSpc>
                <a:spcPct val="115000"/>
              </a:lnSpc>
              <a:spcBef>
                <a:spcPts val="600"/>
              </a:spcBef>
              <a:spcAft>
                <a:spcPts val="0"/>
              </a:spcAft>
              <a:buSzPts val="1400"/>
              <a:buNone/>
            </a:pPr>
            <a:r>
              <a:rPr lang="en-US" sz="1400"/>
              <a:t>I’ll re-cap: </a:t>
            </a:r>
            <a:endParaRPr sz="1400"/>
          </a:p>
          <a:p>
            <a:pPr indent="-330200" lvl="0" marL="457200" rtl="0" algn="l">
              <a:lnSpc>
                <a:spcPct val="115000"/>
              </a:lnSpc>
              <a:spcBef>
                <a:spcPts val="600"/>
              </a:spcBef>
              <a:spcAft>
                <a:spcPts val="0"/>
              </a:spcAft>
              <a:buSzPts val="1600"/>
              <a:buChar char="●"/>
            </a:pPr>
            <a:r>
              <a:rPr lang="en-US" sz="1400"/>
              <a:t>We have graduate almost 1000 doctors, and about 400,000 people in the North have been helped by one of them so far. </a:t>
            </a:r>
            <a:endParaRPr sz="1400"/>
          </a:p>
          <a:p>
            <a:pPr indent="-330200" lvl="0" marL="457200" rtl="0" algn="l">
              <a:lnSpc>
                <a:spcPct val="115000"/>
              </a:lnSpc>
              <a:spcBef>
                <a:spcPts val="0"/>
              </a:spcBef>
              <a:spcAft>
                <a:spcPts val="0"/>
              </a:spcAft>
              <a:buSzPts val="1600"/>
              <a:buChar char="●"/>
            </a:pPr>
            <a:r>
              <a:rPr lang="en-US" sz="1400"/>
              <a:t>More than half of our 2024 MD graduates chose a family medicine residency as their first choice–higher than the national average (55% family med)--</a:t>
            </a:r>
            <a:r>
              <a:rPr lang="en-US" sz="1400">
                <a:highlight>
                  <a:srgbClr val="FFFF00"/>
                </a:highlight>
              </a:rPr>
              <a:t>compare with other schools</a:t>
            </a:r>
            <a:endParaRPr sz="1400">
              <a:highlight>
                <a:srgbClr val="FFFF00"/>
              </a:highlight>
            </a:endParaRPr>
          </a:p>
          <a:p>
            <a:pPr indent="-330200" lvl="0" marL="457200" rtl="0" algn="l">
              <a:lnSpc>
                <a:spcPct val="115000"/>
              </a:lnSpc>
              <a:spcBef>
                <a:spcPts val="0"/>
              </a:spcBef>
              <a:spcAft>
                <a:spcPts val="0"/>
              </a:spcAft>
              <a:buSzPts val="1600"/>
              <a:buChar char="●"/>
            </a:pPr>
            <a:r>
              <a:rPr lang="en-US" sz="1400"/>
              <a:t>About 50% of our 2024 grads are staying in the North for their residency, greatly increasing the likelihood that they will stay in the North </a:t>
            </a:r>
            <a:endParaRPr sz="1400"/>
          </a:p>
          <a:p>
            <a:pPr indent="-330200" lvl="0" marL="457200" rtl="0" algn="l">
              <a:lnSpc>
                <a:spcPct val="115000"/>
              </a:lnSpc>
              <a:spcBef>
                <a:spcPts val="0"/>
              </a:spcBef>
              <a:spcAft>
                <a:spcPts val="0"/>
              </a:spcAft>
              <a:buSzPts val="1600"/>
              <a:buChar char="●"/>
            </a:pPr>
            <a:r>
              <a:rPr lang="en-US" sz="1400"/>
              <a:t>We have nearly raised $25 million toward our burgeoning Student Endowment Fund </a:t>
            </a:r>
            <a:endParaRPr sz="1400"/>
          </a:p>
          <a:p>
            <a:pPr indent="-330200" lvl="0" marL="457200" rtl="0" algn="l">
              <a:lnSpc>
                <a:spcPct val="115000"/>
              </a:lnSpc>
              <a:spcBef>
                <a:spcPts val="0"/>
              </a:spcBef>
              <a:spcAft>
                <a:spcPts val="0"/>
              </a:spcAft>
              <a:buSzPts val="1600"/>
              <a:buChar char="●"/>
            </a:pPr>
            <a:r>
              <a:rPr lang="en-US" sz="1400"/>
              <a:t>Through advocacy by organizations like NOMA, the province has made funding commitments that will put us on stable financial footing.</a:t>
            </a:r>
            <a:endParaRPr sz="1400"/>
          </a:p>
          <a:p>
            <a:pPr indent="-330200" lvl="0" marL="457200" rtl="0" algn="l">
              <a:lnSpc>
                <a:spcPct val="115000"/>
              </a:lnSpc>
              <a:spcBef>
                <a:spcPts val="0"/>
              </a:spcBef>
              <a:spcAft>
                <a:spcPts val="0"/>
              </a:spcAft>
              <a:buSzPts val="1600"/>
              <a:buChar char="●"/>
            </a:pPr>
            <a:r>
              <a:rPr lang="en-US" sz="1400"/>
              <a:t>The future is bright at NOSM University!</a:t>
            </a:r>
            <a:endParaRPr sz="1400"/>
          </a:p>
          <a:p>
            <a:pPr indent="0" lvl="0" marL="0" rtl="0" algn="l">
              <a:lnSpc>
                <a:spcPct val="115000"/>
              </a:lnSpc>
              <a:spcBef>
                <a:spcPts val="600"/>
              </a:spcBef>
              <a:spcAft>
                <a:spcPts val="0"/>
              </a:spcAft>
              <a:buSzPts val="1400"/>
              <a:buNone/>
            </a:pPr>
            <a:r>
              <a:t/>
            </a:r>
            <a:endParaRPr sz="1400">
              <a:highlight>
                <a:srgbClr val="FFFF00"/>
              </a:highlight>
            </a:endParaRPr>
          </a:p>
          <a:p>
            <a:pPr indent="0" lvl="0" marL="0" rtl="0" algn="l">
              <a:lnSpc>
                <a:spcPct val="115000"/>
              </a:lnSpc>
              <a:spcBef>
                <a:spcPts val="0"/>
              </a:spcBef>
              <a:spcAft>
                <a:spcPts val="0"/>
              </a:spcAft>
              <a:buClr>
                <a:schemeClr val="dk1"/>
              </a:buClr>
              <a:buSzPts val="1200"/>
              <a:buFont typeface="Calibri"/>
              <a:buNone/>
            </a:pPr>
            <a:r>
              <a:t/>
            </a:r>
            <a:endParaRPr sz="1400">
              <a:highlight>
                <a:srgbClr val="FFFF00"/>
              </a:highlight>
            </a:endParaRPr>
          </a:p>
          <a:p>
            <a:pPr indent="0" lvl="0" marL="0" rtl="0" algn="l">
              <a:lnSpc>
                <a:spcPct val="115000"/>
              </a:lnSpc>
              <a:spcBef>
                <a:spcPts val="0"/>
              </a:spcBef>
              <a:spcAft>
                <a:spcPts val="0"/>
              </a:spcAft>
              <a:buClr>
                <a:schemeClr val="dk1"/>
              </a:buClr>
              <a:buSzPts val="1200"/>
              <a:buFont typeface="Calibri"/>
              <a:buNone/>
            </a:pPr>
            <a:r>
              <a:t/>
            </a:r>
            <a:endParaRPr sz="1400">
              <a:highlight>
                <a:srgbClr val="FFFF00"/>
              </a:highlight>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354" name="Google Shape;354;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400"/>
              <a:t>Our mission: </a:t>
            </a:r>
            <a:endParaRPr sz="1400"/>
          </a:p>
          <a:p>
            <a:pPr indent="0" lvl="0" marL="0" marR="0" rtl="0" algn="l">
              <a:lnSpc>
                <a:spcPct val="100000"/>
              </a:lnSpc>
              <a:spcBef>
                <a:spcPts val="0"/>
              </a:spcBef>
              <a:spcAft>
                <a:spcPts val="0"/>
              </a:spcAft>
              <a:buClr>
                <a:schemeClr val="dk1"/>
              </a:buClr>
              <a:buSzPts val="1200"/>
              <a:buFont typeface="Calibri"/>
              <a:buNone/>
            </a:pPr>
            <a:r>
              <a:t/>
            </a:r>
            <a:endParaRPr sz="1400"/>
          </a:p>
          <a:p>
            <a:pPr indent="0" lvl="0" marL="0" rtl="0" algn="l">
              <a:lnSpc>
                <a:spcPct val="100000"/>
              </a:lnSpc>
              <a:spcBef>
                <a:spcPts val="0"/>
              </a:spcBef>
              <a:spcAft>
                <a:spcPts val="0"/>
              </a:spcAft>
              <a:buClr>
                <a:schemeClr val="lt1"/>
              </a:buClr>
              <a:buSzPts val="2800"/>
              <a:buFont typeface="Arial"/>
              <a:buNone/>
            </a:pPr>
            <a:r>
              <a:rPr lang="en-US" sz="1400"/>
              <a:t>To improve the health of Northern Ontarians by being socially accountable in our education and research programs and advocating for health equity.</a:t>
            </a:r>
            <a:endParaRPr sz="1400"/>
          </a:p>
          <a:p>
            <a:pPr indent="0" lvl="0" marL="0" rtl="0" algn="l">
              <a:lnSpc>
                <a:spcPct val="100000"/>
              </a:lnSpc>
              <a:spcBef>
                <a:spcPts val="0"/>
              </a:spcBef>
              <a:spcAft>
                <a:spcPts val="0"/>
              </a:spcAft>
              <a:buClr>
                <a:schemeClr val="dk1"/>
              </a:buClr>
              <a:buSzPts val="1200"/>
              <a:buFont typeface="Calibri"/>
              <a:buNone/>
            </a:pPr>
            <a:r>
              <a:t/>
            </a:r>
            <a:endParaRPr sz="1400"/>
          </a:p>
          <a:p>
            <a:pPr indent="0" lvl="0" marL="0" rtl="0" algn="l">
              <a:lnSpc>
                <a:spcPct val="100000"/>
              </a:lnSpc>
              <a:spcBef>
                <a:spcPts val="0"/>
              </a:spcBef>
              <a:spcAft>
                <a:spcPts val="0"/>
              </a:spcAft>
              <a:buClr>
                <a:schemeClr val="dk1"/>
              </a:buClr>
              <a:buSzPts val="1200"/>
              <a:buFont typeface="Calibri"/>
              <a:buNone/>
            </a:pPr>
            <a:r>
              <a:rPr lang="en-US" sz="1400"/>
              <a:t>Under our legislative Act, our Special Mission is as follows:  </a:t>
            </a:r>
            <a:endParaRPr sz="1400"/>
          </a:p>
          <a:p>
            <a:pPr indent="0" lvl="0" marL="0" rtl="0" algn="l">
              <a:lnSpc>
                <a:spcPct val="100000"/>
              </a:lnSpc>
              <a:spcBef>
                <a:spcPts val="0"/>
              </a:spcBef>
              <a:spcAft>
                <a:spcPts val="0"/>
              </a:spcAft>
              <a:buClr>
                <a:schemeClr val="dk1"/>
              </a:buClr>
              <a:buSzPts val="1200"/>
              <a:buFont typeface="Calibri"/>
              <a:buNone/>
            </a:pPr>
            <a:r>
              <a:t/>
            </a:r>
            <a:endParaRPr sz="1400"/>
          </a:p>
          <a:p>
            <a:pPr indent="0" lvl="0" marL="0" rtl="0" algn="l">
              <a:lnSpc>
                <a:spcPct val="100000"/>
              </a:lnSpc>
              <a:spcBef>
                <a:spcPts val="0"/>
              </a:spcBef>
              <a:spcAft>
                <a:spcPts val="0"/>
              </a:spcAft>
              <a:buClr>
                <a:schemeClr val="dk1"/>
              </a:buClr>
              <a:buSzPts val="1200"/>
              <a:buFont typeface="Calibri"/>
              <a:buNone/>
            </a:pPr>
            <a:r>
              <a:rPr lang="en-US" sz="1400"/>
              <a:t>It is the special mission of the University to provide programs that are innovative and responsive to the needs of individual students and to the unique healthcare needs of the people of northern Ontario and other northern regions of Canada, which includes people living in rural, remote, Indigenous and Francophone communities.</a:t>
            </a:r>
            <a:endParaRPr sz="1400"/>
          </a:p>
        </p:txBody>
      </p:sp>
      <p:sp>
        <p:nvSpPr>
          <p:cNvPr id="134" name="Google Shape;13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6d3046e3e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6d3046e3e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Many of the people here know us well, but for those who are new to the table, a brief overview. </a:t>
            </a:r>
            <a:endParaRPr sz="1400"/>
          </a:p>
        </p:txBody>
      </p:sp>
      <p:sp>
        <p:nvSpPr>
          <p:cNvPr id="144" name="Google Shape;144;g26d3046e3e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400">
                <a:solidFill>
                  <a:srgbClr val="000000"/>
                </a:solidFill>
              </a:rPr>
              <a:t>Put simply: we are one of Canada’s greatest health human resource success stories. </a:t>
            </a:r>
            <a:endParaRPr sz="1400">
              <a:solidFill>
                <a:srgbClr val="000000"/>
              </a:solidFill>
            </a:endParaRPr>
          </a:p>
          <a:p>
            <a:pPr indent="0" lvl="0" marL="0" rtl="0" algn="l">
              <a:lnSpc>
                <a:spcPct val="115000"/>
              </a:lnSpc>
              <a:spcBef>
                <a:spcPts val="0"/>
              </a:spcBef>
              <a:spcAft>
                <a:spcPts val="0"/>
              </a:spcAft>
              <a:buSzPts val="1400"/>
              <a:buNone/>
            </a:pPr>
            <a:r>
              <a:t/>
            </a:r>
            <a:endParaRPr sz="1400">
              <a:solidFill>
                <a:srgbClr val="000000"/>
              </a:solidFill>
            </a:endParaRPr>
          </a:p>
          <a:p>
            <a:pPr indent="0" lvl="0" marL="0" rtl="0" algn="l">
              <a:lnSpc>
                <a:spcPct val="115000"/>
              </a:lnSpc>
              <a:spcBef>
                <a:spcPts val="0"/>
              </a:spcBef>
              <a:spcAft>
                <a:spcPts val="0"/>
              </a:spcAft>
              <a:buSzPts val="1400"/>
              <a:buNone/>
            </a:pPr>
            <a:r>
              <a:rPr lang="en-US" sz="1400">
                <a:solidFill>
                  <a:srgbClr val="000000"/>
                </a:solidFill>
              </a:rPr>
              <a:t>The Northern Ontario School of Medicine (NOSM) was established in 2002 as a key government strategy to reverse the chronic physician shortage in Northern Ontario. </a:t>
            </a:r>
            <a:endParaRPr sz="1400">
              <a:solidFill>
                <a:srgbClr val="000000"/>
              </a:solidFill>
            </a:endParaRPr>
          </a:p>
          <a:p>
            <a:pPr indent="0" lvl="0" marL="0" rtl="0" algn="l">
              <a:lnSpc>
                <a:spcPct val="115000"/>
              </a:lnSpc>
              <a:spcBef>
                <a:spcPts val="0"/>
              </a:spcBef>
              <a:spcAft>
                <a:spcPts val="0"/>
              </a:spcAft>
              <a:buSzPts val="1400"/>
              <a:buNone/>
            </a:pPr>
            <a:r>
              <a:t/>
            </a:r>
            <a:endParaRPr sz="1400">
              <a:solidFill>
                <a:srgbClr val="000000"/>
              </a:solidFill>
            </a:endParaRPr>
          </a:p>
          <a:p>
            <a:pPr indent="0" lvl="0" marL="0" rtl="0" algn="l">
              <a:lnSpc>
                <a:spcPct val="115000"/>
              </a:lnSpc>
              <a:spcBef>
                <a:spcPts val="0"/>
              </a:spcBef>
              <a:spcAft>
                <a:spcPts val="0"/>
              </a:spcAft>
              <a:buSzPts val="1400"/>
              <a:buNone/>
            </a:pPr>
            <a:r>
              <a:rPr lang="en-US" sz="1400">
                <a:solidFill>
                  <a:srgbClr val="000000"/>
                </a:solidFill>
              </a:rPr>
              <a:t>Some twenty years later, the Northern Ontario School of Medicine University Act was proclaimed into force on April 1, 2022, making us Canada’s very first independent medical university—NOSM University. </a:t>
            </a:r>
            <a:endParaRPr sz="1400">
              <a:solidFill>
                <a:srgbClr val="000000"/>
              </a:solidFill>
            </a:endParaRPr>
          </a:p>
          <a:p>
            <a:pPr indent="0" lvl="0" marL="0" rtl="0" algn="l">
              <a:lnSpc>
                <a:spcPct val="115000"/>
              </a:lnSpc>
              <a:spcBef>
                <a:spcPts val="0"/>
              </a:spcBef>
              <a:spcAft>
                <a:spcPts val="0"/>
              </a:spcAft>
              <a:buSzPts val="1400"/>
              <a:buNone/>
            </a:pPr>
            <a:r>
              <a:t/>
            </a:r>
            <a:endParaRPr sz="1400">
              <a:solidFill>
                <a:srgbClr val="000000"/>
              </a:solidFill>
            </a:endParaRPr>
          </a:p>
          <a:p>
            <a:pPr indent="0" lvl="0" marL="0" rtl="0" algn="l">
              <a:lnSpc>
                <a:spcPct val="115000"/>
              </a:lnSpc>
              <a:spcBef>
                <a:spcPts val="0"/>
              </a:spcBef>
              <a:spcAft>
                <a:spcPts val="0"/>
              </a:spcAft>
              <a:buSzPts val="1400"/>
              <a:buNone/>
            </a:pPr>
            <a:r>
              <a:rPr lang="en-US" sz="1400">
                <a:solidFill>
                  <a:srgbClr val="000000"/>
                </a:solidFill>
              </a:rPr>
              <a:t>With a massive expansion of medical programs also announced in 2022, a new Board of Governors and Senate, plus an inaugural Chancellor, there is considerable momentum behind NOSM University, the destination of choice for people hungry for transformation in health care. </a:t>
            </a:r>
            <a:endParaRPr sz="1400">
              <a:solidFill>
                <a:srgbClr val="000000"/>
              </a:solidFill>
            </a:endParaRPr>
          </a:p>
          <a:p>
            <a:pPr indent="0" lvl="0" marL="0" rtl="0" algn="l">
              <a:lnSpc>
                <a:spcPct val="115000"/>
              </a:lnSpc>
              <a:spcBef>
                <a:spcPts val="0"/>
              </a:spcBef>
              <a:spcAft>
                <a:spcPts val="0"/>
              </a:spcAft>
              <a:buSzPts val="1400"/>
              <a:buNone/>
            </a:pPr>
            <a:r>
              <a:t/>
            </a:r>
            <a:endParaRPr sz="1400">
              <a:solidFill>
                <a:srgbClr val="000000"/>
              </a:solidFill>
            </a:endParaRPr>
          </a:p>
          <a:p>
            <a:pPr indent="0" lvl="0" marL="0" rtl="0" algn="l">
              <a:lnSpc>
                <a:spcPct val="115000"/>
              </a:lnSpc>
              <a:spcBef>
                <a:spcPts val="0"/>
              </a:spcBef>
              <a:spcAft>
                <a:spcPts val="0"/>
              </a:spcAft>
              <a:buSzPts val="1400"/>
              <a:buNone/>
            </a:pPr>
            <a:r>
              <a:rPr lang="en-US" sz="1400">
                <a:solidFill>
                  <a:srgbClr val="000000"/>
                </a:solidFill>
              </a:rPr>
              <a:t>And that is a transformation that is sorely needed in the North. </a:t>
            </a:r>
            <a:endParaRPr sz="1400">
              <a:solidFill>
                <a:srgbClr val="000000"/>
              </a:solidFill>
            </a:endParaRPr>
          </a:p>
          <a:p>
            <a:pPr indent="0" lvl="0" marL="0" rtl="0" algn="l">
              <a:lnSpc>
                <a:spcPct val="115000"/>
              </a:lnSpc>
              <a:spcBef>
                <a:spcPts val="0"/>
              </a:spcBef>
              <a:spcAft>
                <a:spcPts val="0"/>
              </a:spcAft>
              <a:buSzPts val="1400"/>
              <a:buNone/>
            </a:pPr>
            <a:r>
              <a:t/>
            </a:r>
            <a:endParaRPr b="0" i="0" sz="14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400"/>
              <a:buNone/>
            </a:pPr>
            <a:r>
              <a:rPr lang="en-US" sz="1400"/>
              <a:t>I</a:t>
            </a:r>
            <a:r>
              <a:rPr b="0" i="0" lang="en-US" sz="1400">
                <a:solidFill>
                  <a:schemeClr val="dk1"/>
                </a:solidFill>
                <a:latin typeface="Calibri"/>
                <a:ea typeface="Calibri"/>
                <a:cs typeface="Calibri"/>
                <a:sym typeface="Calibri"/>
              </a:rPr>
              <a:t>t’s hard to imagine, but statistically, the roughly </a:t>
            </a:r>
            <a:r>
              <a:rPr lang="en-US" sz="1400"/>
              <a:t>800,000 </a:t>
            </a:r>
            <a:r>
              <a:rPr b="0" i="0" lang="en-US" sz="1400">
                <a:solidFill>
                  <a:schemeClr val="dk1"/>
                </a:solidFill>
                <a:latin typeface="Calibri"/>
                <a:ea typeface="Calibri"/>
                <a:cs typeface="Calibri"/>
                <a:sym typeface="Calibri"/>
              </a:rPr>
              <a:t>people in the North </a:t>
            </a:r>
            <a:r>
              <a:rPr lang="en-US" sz="1400"/>
              <a:t>will</a:t>
            </a:r>
            <a:r>
              <a:rPr b="0" i="0" lang="en-US" sz="1400">
                <a:solidFill>
                  <a:schemeClr val="dk1"/>
                </a:solidFill>
                <a:latin typeface="Calibri"/>
                <a:ea typeface="Calibri"/>
                <a:cs typeface="Calibri"/>
                <a:sym typeface="Calibri"/>
              </a:rPr>
              <a:t> live shorter, less healthy lives than people in the south.</a:t>
            </a:r>
            <a:endParaRPr sz="1400"/>
          </a:p>
          <a:p>
            <a:pPr indent="0" lvl="0" marL="0" rtl="0" algn="l">
              <a:lnSpc>
                <a:spcPct val="115000"/>
              </a:lnSpc>
              <a:spcBef>
                <a:spcPts val="0"/>
              </a:spcBef>
              <a:spcAft>
                <a:spcPts val="0"/>
              </a:spcAft>
              <a:buSzPts val="1400"/>
              <a:buNone/>
            </a:pPr>
            <a:r>
              <a:t/>
            </a:r>
            <a:endParaRPr b="0" i="0" sz="14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400"/>
              <a:buNone/>
            </a:pPr>
            <a:r>
              <a:rPr b="0" i="0" lang="en-US" sz="1400">
                <a:solidFill>
                  <a:schemeClr val="dk1"/>
                </a:solidFill>
                <a:latin typeface="Calibri"/>
                <a:ea typeface="Calibri"/>
                <a:cs typeface="Calibri"/>
                <a:sym typeface="Calibri"/>
              </a:rPr>
              <a:t>As Canada’s first-ever independent medical university, NOSM University is doing everything it can to help educate </a:t>
            </a:r>
            <a:r>
              <a:rPr lang="en-US" sz="1400"/>
              <a:t>d</a:t>
            </a:r>
            <a:r>
              <a:rPr b="0" i="0" lang="en-US" sz="1400">
                <a:solidFill>
                  <a:schemeClr val="dk1"/>
                </a:solidFill>
                <a:latin typeface="Calibri"/>
                <a:ea typeface="Calibri"/>
                <a:cs typeface="Calibri"/>
                <a:sym typeface="Calibri"/>
              </a:rPr>
              <a:t>octors and point them in the direction o</a:t>
            </a:r>
            <a:r>
              <a:rPr lang="en-US" sz="1400"/>
              <a:t>f</a:t>
            </a:r>
            <a:r>
              <a:rPr b="0" i="0" lang="en-US" sz="1400">
                <a:solidFill>
                  <a:schemeClr val="dk1"/>
                </a:solidFill>
                <a:latin typeface="Calibri"/>
                <a:ea typeface="Calibri"/>
                <a:cs typeface="Calibri"/>
                <a:sym typeface="Calibri"/>
              </a:rPr>
              <a:t> where they’re needed most.</a:t>
            </a:r>
            <a:endParaRPr sz="1400"/>
          </a:p>
          <a:p>
            <a:pPr indent="-342900" lvl="0" marL="342900" rtl="0" algn="l">
              <a:lnSpc>
                <a:spcPct val="115000"/>
              </a:lnSpc>
              <a:spcBef>
                <a:spcPts val="0"/>
              </a:spcBef>
              <a:spcAft>
                <a:spcPts val="0"/>
              </a:spcAft>
              <a:buSzPts val="1400"/>
              <a:buNone/>
            </a:pPr>
            <a:r>
              <a:t/>
            </a:r>
            <a:endParaRPr sz="1400">
              <a:solidFill>
                <a:srgbClr val="000000"/>
              </a:solidFill>
            </a:endParaRPr>
          </a:p>
          <a:p>
            <a:pPr indent="-342900" lvl="0" marL="342900" rtl="0" algn="l">
              <a:lnSpc>
                <a:spcPct val="115000"/>
              </a:lnSpc>
              <a:spcBef>
                <a:spcPts val="0"/>
              </a:spcBef>
              <a:spcAft>
                <a:spcPts val="0"/>
              </a:spcAft>
              <a:buSzPts val="1400"/>
              <a:buNone/>
            </a:pPr>
            <a:r>
              <a:rPr lang="en-US" sz="1400">
                <a:solidFill>
                  <a:srgbClr val="000000"/>
                </a:solidFill>
              </a:rPr>
              <a:t>Did you know?</a:t>
            </a:r>
            <a:endParaRPr sz="1400">
              <a:solidFill>
                <a:srgbClr val="000000"/>
              </a:solidFill>
            </a:endParaRPr>
          </a:p>
          <a:p>
            <a:pPr indent="-342900" lvl="0" marL="342900" rtl="0" algn="l">
              <a:lnSpc>
                <a:spcPct val="115000"/>
              </a:lnSpc>
              <a:spcBef>
                <a:spcPts val="0"/>
              </a:spcBef>
              <a:spcAft>
                <a:spcPts val="0"/>
              </a:spcAft>
              <a:buSzPts val="1400"/>
              <a:buNone/>
            </a:pPr>
            <a:r>
              <a:t/>
            </a:r>
            <a:endParaRPr sz="1400">
              <a:solidFill>
                <a:srgbClr val="000000"/>
              </a:solidFill>
            </a:endParaRPr>
          </a:p>
          <a:p>
            <a:pPr indent="-304800" lvl="1" marL="800100" rtl="0" algn="l">
              <a:lnSpc>
                <a:spcPct val="115000"/>
              </a:lnSpc>
              <a:spcBef>
                <a:spcPts val="0"/>
              </a:spcBef>
              <a:spcAft>
                <a:spcPts val="0"/>
              </a:spcAft>
              <a:buClr>
                <a:srgbClr val="000000"/>
              </a:buClr>
              <a:buSzPts val="1400"/>
              <a:buFont typeface="Arial"/>
              <a:buChar char="•"/>
            </a:pPr>
            <a:r>
              <a:rPr lang="en-US" sz="1400">
                <a:solidFill>
                  <a:srgbClr val="000000"/>
                </a:solidFill>
              </a:rPr>
              <a:t>Independent legal entity (not-for-profit corporation) since 2002</a:t>
            </a:r>
            <a:endParaRPr sz="1400"/>
          </a:p>
          <a:p>
            <a:pPr indent="-317500" lvl="1" marL="800100" rtl="0" algn="l">
              <a:lnSpc>
                <a:spcPct val="115000"/>
              </a:lnSpc>
              <a:spcBef>
                <a:spcPts val="0"/>
              </a:spcBef>
              <a:spcAft>
                <a:spcPts val="0"/>
              </a:spcAft>
              <a:buClr>
                <a:srgbClr val="000000"/>
              </a:buClr>
              <a:buSzPts val="1400"/>
              <a:buFont typeface="Arial"/>
              <a:buChar char="•"/>
            </a:pPr>
            <a:r>
              <a:rPr lang="en-US" sz="1400">
                <a:solidFill>
                  <a:srgbClr val="000000"/>
                </a:solidFill>
              </a:rPr>
              <a:t>Provincial funding flows directly to NOSM University (no longer affiliate with Laurentian or Lakehead Universities)</a:t>
            </a:r>
            <a:endParaRPr sz="1400"/>
          </a:p>
          <a:p>
            <a:pPr indent="-317500" lvl="1" marL="800100" rtl="0" algn="l">
              <a:lnSpc>
                <a:spcPct val="115000"/>
              </a:lnSpc>
              <a:spcBef>
                <a:spcPts val="0"/>
              </a:spcBef>
              <a:spcAft>
                <a:spcPts val="0"/>
              </a:spcAft>
              <a:buClr>
                <a:srgbClr val="000000"/>
              </a:buClr>
              <a:buSzPts val="1400"/>
              <a:buFont typeface="Arial"/>
              <a:buChar char="•"/>
            </a:pPr>
            <a:r>
              <a:rPr lang="en-US" sz="1400">
                <a:solidFill>
                  <a:srgbClr val="000000"/>
                </a:solidFill>
              </a:rPr>
              <a:t>Fully accredited, </a:t>
            </a:r>
            <a:r>
              <a:rPr lang="en-US" sz="1400"/>
              <a:t>develops and delivers its own curriculum and grades its students for graduation</a:t>
            </a:r>
            <a:endParaRPr sz="1400"/>
          </a:p>
          <a:p>
            <a:pPr indent="-317500" lvl="1" marL="800100" rtl="0" algn="l">
              <a:lnSpc>
                <a:spcPct val="115000"/>
              </a:lnSpc>
              <a:spcBef>
                <a:spcPts val="0"/>
              </a:spcBef>
              <a:spcAft>
                <a:spcPts val="0"/>
              </a:spcAft>
              <a:buClr>
                <a:srgbClr val="000000"/>
              </a:buClr>
              <a:buSzPts val="1400"/>
              <a:buFont typeface="Arial"/>
              <a:buChar char="•"/>
            </a:pPr>
            <a:r>
              <a:rPr lang="en-US" sz="1400">
                <a:solidFill>
                  <a:srgbClr val="000000"/>
                </a:solidFill>
              </a:rPr>
              <a:t>Employs its own staff and faculty (225 split 50/50 in Sudbury and Thunder Bay) including its own staff and faculty unions</a:t>
            </a:r>
            <a:endParaRPr sz="1400"/>
          </a:p>
          <a:p>
            <a:pPr indent="-317500" lvl="1" marL="800100" rtl="0" algn="l">
              <a:lnSpc>
                <a:spcPct val="115000"/>
              </a:lnSpc>
              <a:spcBef>
                <a:spcPts val="0"/>
              </a:spcBef>
              <a:spcAft>
                <a:spcPts val="0"/>
              </a:spcAft>
              <a:buClr>
                <a:srgbClr val="000000"/>
              </a:buClr>
              <a:buSzPts val="1400"/>
              <a:buFont typeface="Arial"/>
              <a:buChar char="•"/>
            </a:pPr>
            <a:r>
              <a:rPr lang="en-US" sz="1400">
                <a:solidFill>
                  <a:srgbClr val="000000"/>
                </a:solidFill>
              </a:rPr>
              <a:t>Manages close to 1,800 clinical faculty contracts across the North (the NOSM University campus)</a:t>
            </a:r>
            <a:endParaRPr sz="1400"/>
          </a:p>
          <a:p>
            <a:pPr indent="-317500" lvl="1" marL="800100" rtl="0" algn="l">
              <a:lnSpc>
                <a:spcPct val="115000"/>
              </a:lnSpc>
              <a:spcBef>
                <a:spcPts val="0"/>
              </a:spcBef>
              <a:spcAft>
                <a:spcPts val="0"/>
              </a:spcAft>
              <a:buClr>
                <a:srgbClr val="000000"/>
              </a:buClr>
              <a:buSzPts val="1400"/>
              <a:buFont typeface="Arial"/>
              <a:buChar char="•"/>
            </a:pPr>
            <a:r>
              <a:rPr lang="en-US" sz="1400">
                <a:solidFill>
                  <a:srgbClr val="000000"/>
                </a:solidFill>
              </a:rPr>
              <a:t>Provides its own administration (Human Resources, IT, Finance, Communications, Research and Libraries, etc.)</a:t>
            </a:r>
            <a:endParaRPr sz="1400"/>
          </a:p>
          <a:p>
            <a:pPr indent="0" lvl="0" marL="0" rtl="0" algn="l">
              <a:lnSpc>
                <a:spcPct val="115000"/>
              </a:lnSpc>
              <a:spcBef>
                <a:spcPts val="0"/>
              </a:spcBef>
              <a:spcAft>
                <a:spcPts val="0"/>
              </a:spcAft>
              <a:buSzPts val="1400"/>
              <a:buNone/>
            </a:pPr>
            <a:r>
              <a:t/>
            </a:r>
            <a:endParaRPr sz="1400"/>
          </a:p>
        </p:txBody>
      </p:sp>
      <p:sp>
        <p:nvSpPr>
          <p:cNvPr id="152" name="Google Shape;15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400"/>
              <a:t>NOSM University is delivering on its mandate. </a:t>
            </a:r>
            <a:endParaRPr i="0" sz="1400"/>
          </a:p>
          <a:p>
            <a:pPr indent="0" lvl="0" marL="0" rtl="0" algn="l">
              <a:lnSpc>
                <a:spcPct val="115000"/>
              </a:lnSpc>
              <a:spcBef>
                <a:spcPts val="0"/>
              </a:spcBef>
              <a:spcAft>
                <a:spcPts val="0"/>
              </a:spcAft>
              <a:buSzPts val="1100"/>
              <a:buNone/>
            </a:pPr>
            <a:r>
              <a:t/>
            </a:r>
            <a:endParaRPr sz="1400"/>
          </a:p>
          <a:p>
            <a:pPr indent="0" lvl="0" marL="0" rtl="0" algn="l">
              <a:lnSpc>
                <a:spcPct val="115000"/>
              </a:lnSpc>
              <a:spcBef>
                <a:spcPts val="0"/>
              </a:spcBef>
              <a:spcAft>
                <a:spcPts val="0"/>
              </a:spcAft>
              <a:buClr>
                <a:schemeClr val="dk1"/>
              </a:buClr>
              <a:buSzPts val="1100"/>
              <a:buFont typeface="Arial"/>
              <a:buNone/>
            </a:pPr>
            <a:r>
              <a:rPr lang="en-US" sz="1400"/>
              <a:t>So far, not including the 2024 cohort, NOSM University has graduated 902 MDs—73 Indigenous and 179 Francophone.</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en-US" sz="1400"/>
              <a:t>We know that more than half of NOSM University graduates have stayed in Northern Ontario.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en-US" sz="1400"/>
              <a:t>Today, more than 400 family doctors, trained at NOSM University and working across the North, have enrolled over 400,000 Northern patients—half of the population of Northern Ontario.</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en-US" sz="1400"/>
              <a:t>In addition to an MD program and postgraduate medical education, NOSM University offers opportunities including: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330200" lvl="0" marL="457200" rtl="0" algn="l">
              <a:lnSpc>
                <a:spcPct val="115000"/>
              </a:lnSpc>
              <a:spcBef>
                <a:spcPts val="0"/>
              </a:spcBef>
              <a:spcAft>
                <a:spcPts val="0"/>
              </a:spcAft>
              <a:buSzPts val="1600"/>
              <a:buFont typeface="Calibri"/>
              <a:buAutoNum type="arabicPeriod"/>
            </a:pPr>
            <a:r>
              <a:rPr lang="en-US" sz="1400"/>
              <a:t>A dietetic internship program (NODIP)</a:t>
            </a:r>
            <a:endParaRPr sz="1400"/>
          </a:p>
          <a:p>
            <a:pPr indent="-330200" lvl="0" marL="457200" rtl="0" algn="l">
              <a:lnSpc>
                <a:spcPct val="115000"/>
              </a:lnSpc>
              <a:spcBef>
                <a:spcPts val="0"/>
              </a:spcBef>
              <a:spcAft>
                <a:spcPts val="0"/>
              </a:spcAft>
              <a:buSzPts val="1600"/>
              <a:buFont typeface="Arial"/>
              <a:buAutoNum type="arabicPeriod"/>
            </a:pPr>
            <a:r>
              <a:rPr lang="en-US" sz="1400"/>
              <a:t>A rehabilitation sciences program in which learners from </a:t>
            </a:r>
            <a:r>
              <a:rPr b="1" lang="en-US" sz="1400"/>
              <a:t>Audiology, Occupational therapy, Physiotherapy</a:t>
            </a:r>
            <a:r>
              <a:rPr lang="en-US" sz="1400"/>
              <a:t> and </a:t>
            </a:r>
            <a:r>
              <a:rPr b="1" lang="en-US" sz="1400"/>
              <a:t>Speech-Language Pathology</a:t>
            </a:r>
            <a:r>
              <a:rPr lang="en-US" sz="1400"/>
              <a:t> programs at our partnering universities apply through their home program to complete a clinical placement in Northern Ontario.</a:t>
            </a:r>
            <a:endParaRPr sz="1400"/>
          </a:p>
          <a:p>
            <a:pPr indent="-330200" lvl="0" marL="457200" rtl="0" algn="l">
              <a:lnSpc>
                <a:spcPct val="115000"/>
              </a:lnSpc>
              <a:spcBef>
                <a:spcPts val="0"/>
              </a:spcBef>
              <a:spcAft>
                <a:spcPts val="0"/>
              </a:spcAft>
              <a:buSzPts val="1600"/>
              <a:buFont typeface="Calibri"/>
              <a:buAutoNum type="arabicPeriod"/>
            </a:pPr>
            <a:r>
              <a:rPr lang="en-US" sz="1400"/>
              <a:t>A medical physics residency</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SzPts val="1400"/>
              <a:buNone/>
            </a:pPr>
            <a:r>
              <a:t/>
            </a:r>
            <a:endParaRPr sz="1400"/>
          </a:p>
        </p:txBody>
      </p:sp>
      <p:sp>
        <p:nvSpPr>
          <p:cNvPr id="159" name="Google Shape;15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6d3046e3e6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6d3046e3e6_0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At a time when access to family doctors is a priority for many Canadians, our grads are hearing the call.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More than half of first-round MD graduates at NOSM University chose family medicine—hi</a:t>
            </a:r>
            <a:r>
              <a:rPr lang="en-US" sz="1400"/>
              <a:t>gher than the Canadian average → (</a:t>
            </a:r>
            <a:r>
              <a:rPr lang="en-US" sz="1350">
                <a:solidFill>
                  <a:srgbClr val="1F1F1F"/>
                </a:solidFill>
              </a:rPr>
              <a:t>30.3% of CMGs selected Family Medicine as their first choice discipline (</a:t>
            </a:r>
            <a:r>
              <a:rPr lang="en-US" sz="1350" u="sng">
                <a:solidFill>
                  <a:schemeClr val="hlink"/>
                </a:solidFill>
                <a:hlinkClick r:id="rId2"/>
              </a:rPr>
              <a:t>CaRMS 2023 Annual report</a:t>
            </a:r>
            <a:r>
              <a:rPr lang="en-US" sz="1350">
                <a:solidFill>
                  <a:srgbClr val="1F1F1F"/>
                </a:solidFill>
              </a:rPr>
              <a:t>)</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The other terrific news is that 50% of our graduating MD class is staying to do a residency in Northern Ontario, which is a huge win, especially if you consider that close to 90% of learners who do both an MD and a residency in the North stay in the North.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 </a:t>
            </a:r>
            <a:endParaRPr sz="1400"/>
          </a:p>
        </p:txBody>
      </p:sp>
      <p:sp>
        <p:nvSpPr>
          <p:cNvPr id="169" name="Google Shape;169;g26d3046e3e6_0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What makes our model so successful?</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Our</a:t>
            </a:r>
            <a:r>
              <a:rPr b="0" i="0" lang="en-US" sz="1400" u="none" strike="noStrike">
                <a:solidFill>
                  <a:schemeClr val="dk1"/>
                </a:solidFill>
                <a:latin typeface="Calibri"/>
                <a:ea typeface="Calibri"/>
                <a:cs typeface="Calibri"/>
                <a:sym typeface="Calibri"/>
              </a:rPr>
              <a:t> unique distributed, community-engaged learning or D-C-E-L model has grown into something extraordinary, and is recognized on an international level.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Almost 90% of learners who complete both undergraduate and postgraduate training at NOSM University remain in the North, including 28% in rural or remote communities.</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That’s in part because this</a:t>
            </a:r>
            <a:r>
              <a:rPr b="0" i="0" lang="en-US" sz="1400" u="none" strike="noStrike">
                <a:solidFill>
                  <a:schemeClr val="dk1"/>
                </a:solidFill>
                <a:latin typeface="Calibri"/>
                <a:ea typeface="Calibri"/>
                <a:cs typeface="Calibri"/>
                <a:sym typeface="Calibri"/>
              </a:rPr>
              <a:t> model includes strong ties and engagement with remote, rural, Indigenous and Francophone communities. </a:t>
            </a:r>
            <a:endParaRPr sz="1400"/>
          </a:p>
          <a:p>
            <a:pPr indent="0" lvl="0" marL="0" rtl="0" algn="l">
              <a:lnSpc>
                <a:spcPct val="100000"/>
              </a:lnSpc>
              <a:spcBef>
                <a:spcPts val="0"/>
              </a:spcBef>
              <a:spcAft>
                <a:spcPts val="0"/>
              </a:spcAft>
              <a:buSzPts val="1400"/>
              <a:buNone/>
            </a:pPr>
            <a:r>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400"/>
              <a:t>It also </a:t>
            </a:r>
            <a:r>
              <a:rPr b="0" i="0" lang="en-US" sz="1400" u="none" strike="noStrike">
                <a:solidFill>
                  <a:schemeClr val="dk1"/>
                </a:solidFill>
                <a:latin typeface="Calibri"/>
                <a:ea typeface="Calibri"/>
                <a:cs typeface="Calibri"/>
                <a:sym typeface="Calibri"/>
              </a:rPr>
              <a:t>features partnerships and collaborations with more than 500 organizations, in 90-plus communities, and with more than 1,800 clinical, human and medical sciences faculty dispersed across all of Northern Ontario. </a:t>
            </a:r>
            <a:endParaRPr sz="1400"/>
          </a:p>
          <a:p>
            <a:pPr indent="0" lvl="0" marL="0" rtl="0" algn="l">
              <a:lnSpc>
                <a:spcPct val="100000"/>
              </a:lnSpc>
              <a:spcBef>
                <a:spcPts val="0"/>
              </a:spcBef>
              <a:spcAft>
                <a:spcPts val="0"/>
              </a:spcAft>
              <a:buSzPts val="1400"/>
              <a:buNone/>
            </a:pPr>
            <a:r>
              <a:t/>
            </a:r>
            <a:endParaRPr sz="1400"/>
          </a:p>
          <a:p>
            <a:pPr indent="0" lvl="0" marL="0" marR="0" rtl="0" algn="l">
              <a:lnSpc>
                <a:spcPct val="100000"/>
              </a:lnSpc>
              <a:spcBef>
                <a:spcPts val="0"/>
              </a:spcBef>
              <a:spcAft>
                <a:spcPts val="0"/>
              </a:spcAft>
              <a:buClr>
                <a:schemeClr val="dk1"/>
              </a:buClr>
              <a:buSzPts val="1200"/>
              <a:buFont typeface="Calibri"/>
              <a:buNone/>
            </a:pPr>
            <a:r>
              <a:rPr lang="en-US" sz="1400"/>
              <a:t>Interesting to note when looking at this map (which shows the concentration of medical schools in southern Ontario): </a:t>
            </a:r>
            <a:endParaRPr sz="1400"/>
          </a:p>
          <a:p>
            <a:pPr indent="0" lvl="0" marL="0" marR="0" rtl="0" algn="l">
              <a:lnSpc>
                <a:spcPct val="100000"/>
              </a:lnSpc>
              <a:spcBef>
                <a:spcPts val="0"/>
              </a:spcBef>
              <a:spcAft>
                <a:spcPts val="0"/>
              </a:spcAft>
              <a:buClr>
                <a:schemeClr val="dk1"/>
              </a:buClr>
              <a:buSzPts val="1200"/>
              <a:buFont typeface="Calibri"/>
              <a:buNone/>
            </a:pPr>
            <a:r>
              <a:t/>
            </a:r>
            <a:endParaRPr sz="1400"/>
          </a:p>
          <a:p>
            <a:pPr indent="0" lvl="0" marL="0" marR="0" rtl="0" algn="l">
              <a:lnSpc>
                <a:spcPct val="100000"/>
              </a:lnSpc>
              <a:spcBef>
                <a:spcPts val="0"/>
              </a:spcBef>
              <a:spcAft>
                <a:spcPts val="0"/>
              </a:spcAft>
              <a:buClr>
                <a:schemeClr val="dk1"/>
              </a:buClr>
              <a:buSzPts val="1200"/>
              <a:buFont typeface="Calibri"/>
              <a:buNone/>
            </a:pPr>
            <a:r>
              <a:rPr lang="en-US" sz="1400"/>
              <a:t>There n</a:t>
            </a:r>
            <a:r>
              <a:rPr b="0" i="0" lang="en-US" sz="1400">
                <a:solidFill>
                  <a:schemeClr val="dk1"/>
                </a:solidFill>
                <a:latin typeface="Calibri"/>
                <a:ea typeface="Calibri"/>
                <a:cs typeface="Calibri"/>
                <a:sym typeface="Calibri"/>
              </a:rPr>
              <a:t>ew medical schools are on the horizon in Ontario and bey</a:t>
            </a:r>
            <a:r>
              <a:rPr lang="en-US" sz="1400"/>
              <a:t>ond</a:t>
            </a:r>
            <a:r>
              <a:rPr b="0" i="0" lang="en-US" sz="1400">
                <a:solidFill>
                  <a:schemeClr val="dk1"/>
                </a:solidFill>
                <a:latin typeface="Calibri"/>
                <a:ea typeface="Calibri"/>
                <a:cs typeface="Calibri"/>
                <a:sym typeface="Calibri"/>
              </a:rPr>
              <a:t>. </a:t>
            </a:r>
            <a:endParaRPr sz="1400"/>
          </a:p>
          <a:p>
            <a:pPr indent="0" lvl="0" marL="0" marR="0" rtl="0" algn="l">
              <a:lnSpc>
                <a:spcPct val="100000"/>
              </a:lnSpc>
              <a:spcBef>
                <a:spcPts val="0"/>
              </a:spcBef>
              <a:spcAft>
                <a:spcPts val="0"/>
              </a:spcAft>
              <a:buClr>
                <a:schemeClr val="dk1"/>
              </a:buClr>
              <a:buSzPts val="1200"/>
              <a:buFont typeface="Calibri"/>
              <a:buNone/>
            </a:pPr>
            <a:r>
              <a:t/>
            </a:r>
            <a:endParaRPr b="0" i="0"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400">
                <a:solidFill>
                  <a:schemeClr val="dk1"/>
                </a:solidFill>
                <a:latin typeface="Calibri"/>
                <a:ea typeface="Calibri"/>
                <a:cs typeface="Calibri"/>
                <a:sym typeface="Calibri"/>
              </a:rPr>
              <a:t>In Ontario, we’ll see a new medical school at Toronto Metropolitan University (formerly Ryerson); and York University</a:t>
            </a:r>
            <a:r>
              <a:rPr lang="en-US" sz="1400"/>
              <a:t>’s medical school has just been announced by the province. </a:t>
            </a:r>
            <a:r>
              <a:rPr b="0" i="0" lang="en-US" sz="1400">
                <a:solidFill>
                  <a:schemeClr val="dk1"/>
                </a:solidFill>
                <a:latin typeface="Calibri"/>
                <a:ea typeface="Calibri"/>
                <a:cs typeface="Calibri"/>
                <a:sym typeface="Calibri"/>
              </a:rPr>
              <a:t> </a:t>
            </a:r>
            <a:endParaRPr sz="1400"/>
          </a:p>
          <a:p>
            <a:pPr indent="0" lvl="0" marL="0" marR="0" rtl="0" algn="l">
              <a:lnSpc>
                <a:spcPct val="100000"/>
              </a:lnSpc>
              <a:spcBef>
                <a:spcPts val="0"/>
              </a:spcBef>
              <a:spcAft>
                <a:spcPts val="0"/>
              </a:spcAft>
              <a:buClr>
                <a:schemeClr val="dk1"/>
              </a:buClr>
              <a:buSzPts val="1200"/>
              <a:buFont typeface="Calibri"/>
              <a:buNone/>
            </a:pPr>
            <a:r>
              <a:t/>
            </a:r>
            <a:endParaRPr b="0" i="0"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400">
                <a:solidFill>
                  <a:schemeClr val="dk1"/>
                </a:solidFill>
                <a:latin typeface="Calibri"/>
                <a:ea typeface="Calibri"/>
                <a:cs typeface="Calibri"/>
                <a:sym typeface="Calibri"/>
              </a:rPr>
              <a:t>Simon Fraser University in British Columbia has been approved to go forward</a:t>
            </a:r>
            <a:r>
              <a:rPr lang="en-US" sz="1400"/>
              <a:t>.</a:t>
            </a:r>
            <a:endParaRPr sz="1400"/>
          </a:p>
          <a:p>
            <a:pPr indent="0" lvl="0" marL="0" marR="0" rtl="0" algn="l">
              <a:lnSpc>
                <a:spcPct val="100000"/>
              </a:lnSpc>
              <a:spcBef>
                <a:spcPts val="0"/>
              </a:spcBef>
              <a:spcAft>
                <a:spcPts val="0"/>
              </a:spcAft>
              <a:buClr>
                <a:schemeClr val="dk1"/>
              </a:buClr>
              <a:buSzPts val="1200"/>
              <a:buFont typeface="Calibri"/>
              <a:buNone/>
            </a:pPr>
            <a:r>
              <a:t/>
            </a:r>
            <a:endParaRPr sz="1400"/>
          </a:p>
          <a:p>
            <a:pPr indent="0" lvl="0" marL="0" marR="0" rtl="0" algn="l">
              <a:lnSpc>
                <a:spcPct val="100000"/>
              </a:lnSpc>
              <a:spcBef>
                <a:spcPts val="0"/>
              </a:spcBef>
              <a:spcAft>
                <a:spcPts val="0"/>
              </a:spcAft>
              <a:buClr>
                <a:schemeClr val="dk1"/>
              </a:buClr>
              <a:buSzPts val="1200"/>
              <a:buFont typeface="Calibri"/>
              <a:buNone/>
            </a:pPr>
            <a:r>
              <a:rPr b="0" i="0" lang="en-US" sz="1400">
                <a:solidFill>
                  <a:schemeClr val="dk1"/>
                </a:solidFill>
                <a:latin typeface="Calibri"/>
                <a:ea typeface="Calibri"/>
                <a:cs typeface="Calibri"/>
                <a:sym typeface="Calibri"/>
              </a:rPr>
              <a:t>In the east, Cape Breton University is developing a proposal for a medical school, and so too is the University of PEI.</a:t>
            </a:r>
            <a:endParaRPr b="0" i="0" sz="1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400"/>
          </a:p>
          <a:p>
            <a:pPr indent="0" lvl="0" marL="0" marR="0" rtl="0" algn="l">
              <a:lnSpc>
                <a:spcPct val="100000"/>
              </a:lnSpc>
              <a:spcBef>
                <a:spcPts val="0"/>
              </a:spcBef>
              <a:spcAft>
                <a:spcPts val="0"/>
              </a:spcAft>
              <a:buClr>
                <a:schemeClr val="dk1"/>
              </a:buClr>
              <a:buSzPts val="1200"/>
              <a:buFont typeface="Calibri"/>
              <a:buNone/>
            </a:pPr>
            <a:r>
              <a:rPr lang="en-US" sz="1400"/>
              <a:t>NOSM University’s model is being studied in this context. </a:t>
            </a:r>
            <a:endParaRPr sz="1400"/>
          </a:p>
          <a:p>
            <a:pPr indent="0" lvl="0" marL="0" marR="0" rtl="0" algn="l">
              <a:lnSpc>
                <a:spcPct val="100000"/>
              </a:lnSpc>
              <a:spcBef>
                <a:spcPts val="0"/>
              </a:spcBef>
              <a:spcAft>
                <a:spcPts val="0"/>
              </a:spcAft>
              <a:buClr>
                <a:schemeClr val="dk1"/>
              </a:buClr>
              <a:buSzPts val="1200"/>
              <a:buFont typeface="Calibri"/>
              <a:buNone/>
            </a:pPr>
            <a:r>
              <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6" name="Google Shape;17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cafcd48f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cafcd48f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400"/>
          </a:p>
        </p:txBody>
      </p:sp>
      <p:sp>
        <p:nvSpPr>
          <p:cNvPr id="185" name="Google Shape;185;g2cafcd48fa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19"/>
          <p:cNvSpPr txBox="1"/>
          <p:nvPr>
            <p:ph type="ctrTitle"/>
          </p:nvPr>
        </p:nvSpPr>
        <p:spPr>
          <a:xfrm>
            <a:off x="297455" y="2523116"/>
            <a:ext cx="11633811" cy="14713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9"/>
          <p:cNvSpPr txBox="1"/>
          <p:nvPr>
            <p:ph idx="1" type="subTitle"/>
          </p:nvPr>
        </p:nvSpPr>
        <p:spPr>
          <a:xfrm>
            <a:off x="297455" y="4087258"/>
            <a:ext cx="11633811" cy="117054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3" name="Google Shape;6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 name="Google Shape;78;p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 name="Shape 87"/>
        <p:cNvGrpSpPr/>
        <p:nvPr/>
      </p:nvGrpSpPr>
      <p:grpSpPr>
        <a:xfrm>
          <a:off x="0" y="0"/>
          <a:ext cx="0" cy="0"/>
          <a:chOff x="0" y="0"/>
          <a:chExt cx="0" cy="0"/>
        </a:xfrm>
      </p:grpSpPr>
      <p:sp>
        <p:nvSpPr>
          <p:cNvPr id="88" name="Google Shape;88;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0" name="Google Shape;90;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4" name="Shape 94"/>
        <p:cNvGrpSpPr/>
        <p:nvPr/>
      </p:nvGrpSpPr>
      <p:grpSpPr>
        <a:xfrm>
          <a:off x="0" y="0"/>
          <a:ext cx="0" cy="0"/>
          <a:chOff x="0" y="0"/>
          <a:chExt cx="0" cy="0"/>
        </a:xfrm>
      </p:grpSpPr>
      <p:sp>
        <p:nvSpPr>
          <p:cNvPr id="95" name="Google Shape;95;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1"/>
          <p:cNvSpPr/>
          <p:nvPr>
            <p:ph idx="2" type="pic"/>
          </p:nvPr>
        </p:nvSpPr>
        <p:spPr>
          <a:xfrm>
            <a:off x="5183188" y="987425"/>
            <a:ext cx="6172200" cy="4873625"/>
          </a:xfrm>
          <a:prstGeom prst="rect">
            <a:avLst/>
          </a:prstGeom>
          <a:noFill/>
          <a:ln>
            <a:noFill/>
          </a:ln>
        </p:spPr>
      </p:sp>
      <p:sp>
        <p:nvSpPr>
          <p:cNvPr id="97" name="Google Shape;97;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1" name="Shape 101"/>
        <p:cNvGrpSpPr/>
        <p:nvPr/>
      </p:nvGrpSpPr>
      <p:grpSpPr>
        <a:xfrm>
          <a:off x="0" y="0"/>
          <a:ext cx="0" cy="0"/>
          <a:chOff x="0" y="0"/>
          <a:chExt cx="0" cy="0"/>
        </a:xfrm>
      </p:grpSpPr>
      <p:sp>
        <p:nvSpPr>
          <p:cNvPr id="102" name="Google Shape;10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7" name="Shape 107"/>
        <p:cNvGrpSpPr/>
        <p:nvPr/>
      </p:nvGrpSpPr>
      <p:grpSpPr>
        <a:xfrm>
          <a:off x="0" y="0"/>
          <a:ext cx="0" cy="0"/>
          <a:chOff x="0" y="0"/>
          <a:chExt cx="0" cy="0"/>
        </a:xfrm>
      </p:grpSpPr>
      <p:sp>
        <p:nvSpPr>
          <p:cNvPr id="108" name="Google Shape;108;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2"/>
          <p:cNvSpPr txBox="1"/>
          <p:nvPr>
            <p:ph type="title"/>
          </p:nvPr>
        </p:nvSpPr>
        <p:spPr>
          <a:xfrm>
            <a:off x="264405" y="365125"/>
            <a:ext cx="11677877"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 type="body"/>
          </p:nvPr>
        </p:nvSpPr>
        <p:spPr>
          <a:xfrm>
            <a:off x="264405" y="1825625"/>
            <a:ext cx="11677879" cy="407941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23"/>
          <p:cNvSpPr txBox="1"/>
          <p:nvPr>
            <p:ph type="title"/>
          </p:nvPr>
        </p:nvSpPr>
        <p:spPr>
          <a:xfrm>
            <a:off x="264405" y="365125"/>
            <a:ext cx="11677877"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 name="Google Shape;23;p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4" name="Google Shape;24;p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34"/>
          <p:cNvSpPr txBox="1"/>
          <p:nvPr/>
        </p:nvSpPr>
        <p:spPr>
          <a:xfrm>
            <a:off x="253389" y="550843"/>
            <a:ext cx="11655846"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Arial"/>
                <a:ea typeface="Arial"/>
                <a:cs typeface="Arial"/>
                <a:sym typeface="Arial"/>
              </a:rPr>
              <a:t>Click to edit Master title slide</a:t>
            </a:r>
            <a:endParaRPr b="0" i="0" sz="1400" u="none" cap="none" strike="noStrike">
              <a:solidFill>
                <a:srgbClr val="000000"/>
              </a:solidFill>
              <a:latin typeface="Arial"/>
              <a:ea typeface="Arial"/>
              <a:cs typeface="Arial"/>
              <a:sym typeface="Arial"/>
            </a:endParaRPr>
          </a:p>
        </p:txBody>
      </p:sp>
      <p:sp>
        <p:nvSpPr>
          <p:cNvPr id="27" name="Google Shape;27;p34"/>
          <p:cNvSpPr txBox="1"/>
          <p:nvPr>
            <p:ph idx="1" type="body"/>
          </p:nvPr>
        </p:nvSpPr>
        <p:spPr>
          <a:xfrm>
            <a:off x="264405" y="1825625"/>
            <a:ext cx="11677879" cy="407941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36"/>
          <p:cNvSpPr txBox="1"/>
          <p:nvPr>
            <p:ph type="ctrTitle"/>
          </p:nvPr>
        </p:nvSpPr>
        <p:spPr>
          <a:xfrm>
            <a:off x="297455" y="2523116"/>
            <a:ext cx="11633811" cy="147133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6000"/>
              <a:buFont typeface="Arial"/>
              <a:buNone/>
              <a:defRPr b="1" sz="6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6"/>
          <p:cNvSpPr txBox="1"/>
          <p:nvPr>
            <p:ph idx="1" type="subTitle"/>
          </p:nvPr>
        </p:nvSpPr>
        <p:spPr>
          <a:xfrm>
            <a:off x="297455" y="4087258"/>
            <a:ext cx="11633811" cy="117054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32" name="Shape 32"/>
        <p:cNvGrpSpPr/>
        <p:nvPr/>
      </p:nvGrpSpPr>
      <p:grpSpPr>
        <a:xfrm>
          <a:off x="0" y="0"/>
          <a:ext cx="0" cy="0"/>
          <a:chOff x="0" y="0"/>
          <a:chExt cx="0" cy="0"/>
        </a:xfrm>
      </p:grpSpPr>
      <p:sp>
        <p:nvSpPr>
          <p:cNvPr id="33" name="Google Shape;33;g26d3046e3e6_0_45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26d3046e3e6_0_45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26d3046e3e6_0_4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g26d3046e3e6_0_4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g26d3046e3e6_0_4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2" Type="http://schemas.openxmlformats.org/officeDocument/2006/relationships/theme" Target="../theme/theme2.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264405" y="365125"/>
            <a:ext cx="11677877"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2"/>
              </a:buClr>
              <a:buSzPts val="4400"/>
              <a:buFont typeface="Arial"/>
              <a:buNone/>
              <a:defRPr b="1" i="0" sz="44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264405" y="1825625"/>
            <a:ext cx="11677879" cy="407941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 name="Shape 38"/>
        <p:cNvGrpSpPr/>
        <p:nvPr/>
      </p:nvGrpSpPr>
      <p:grpSpPr>
        <a:xfrm>
          <a:off x="0" y="0"/>
          <a:ext cx="0" cy="0"/>
          <a:chOff x="0" y="0"/>
          <a:chExt cx="0" cy="0"/>
        </a:xfrm>
      </p:grpSpPr>
      <p:sp>
        <p:nvSpPr>
          <p:cNvPr id="39" name="Google Shape;3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 name="Google Shape;40;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 name="Google Shape;4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jp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0.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
          <p:cNvSpPr txBox="1"/>
          <p:nvPr>
            <p:ph type="ctrTitle"/>
          </p:nvPr>
        </p:nvSpPr>
        <p:spPr>
          <a:xfrm>
            <a:off x="525237" y="2671027"/>
            <a:ext cx="11633700" cy="1515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Font typeface="Arial"/>
              <a:buNone/>
            </a:pPr>
            <a:br>
              <a:rPr lang="en-US" sz="3600">
                <a:latin typeface="Arial"/>
                <a:ea typeface="Arial"/>
                <a:cs typeface="Arial"/>
                <a:sym typeface="Arial"/>
              </a:rPr>
            </a:br>
            <a:br>
              <a:rPr lang="en-US" sz="3600">
                <a:latin typeface="Arial"/>
                <a:ea typeface="Arial"/>
                <a:cs typeface="Arial"/>
                <a:sym typeface="Arial"/>
              </a:rPr>
            </a:br>
            <a:br>
              <a:rPr lang="en-US" sz="3600">
                <a:latin typeface="Arial"/>
                <a:ea typeface="Arial"/>
                <a:cs typeface="Arial"/>
                <a:sym typeface="Arial"/>
              </a:rPr>
            </a:br>
            <a:r>
              <a:rPr lang="en-US" sz="4200">
                <a:latin typeface="Arial"/>
                <a:ea typeface="Arial"/>
                <a:cs typeface="Arial"/>
                <a:sym typeface="Arial"/>
              </a:rPr>
              <a:t>Delivering on Our M</a:t>
            </a:r>
            <a:r>
              <a:rPr lang="en-US" sz="4200"/>
              <a:t>andate—and Beyond</a:t>
            </a:r>
            <a:br>
              <a:rPr lang="en-US" sz="3600">
                <a:latin typeface="Arial"/>
                <a:ea typeface="Arial"/>
                <a:cs typeface="Arial"/>
                <a:sym typeface="Arial"/>
              </a:rPr>
            </a:br>
            <a:endParaRPr sz="3600"/>
          </a:p>
        </p:txBody>
      </p:sp>
      <p:sp>
        <p:nvSpPr>
          <p:cNvPr id="120" name="Google Shape;120;p1"/>
          <p:cNvSpPr txBox="1"/>
          <p:nvPr/>
        </p:nvSpPr>
        <p:spPr>
          <a:xfrm>
            <a:off x="468829" y="4057751"/>
            <a:ext cx="11746627" cy="130328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400"/>
              <a:buFont typeface="Arial"/>
              <a:buNone/>
            </a:pPr>
            <a:r>
              <a:rPr lang="en-US" sz="2400">
                <a:solidFill>
                  <a:schemeClr val="lt1"/>
                </a:solidFill>
              </a:rPr>
              <a:t>Northwestern Ontario Municipal Association </a:t>
            </a:r>
            <a:endParaRPr b="0" i="0" sz="2400" u="none" cap="none" strike="noStrike">
              <a:solidFill>
                <a:schemeClr val="lt1"/>
              </a:solidFill>
              <a:latin typeface="Arial"/>
              <a:ea typeface="Arial"/>
              <a:cs typeface="Arial"/>
              <a:sym typeface="Arial"/>
            </a:endParaRPr>
          </a:p>
          <a:p>
            <a:pPr indent="0" lvl="0" marL="0" marR="0" rtl="0" algn="ctr">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6d3046e3e6_0_310"/>
          <p:cNvSpPr txBox="1"/>
          <p:nvPr/>
        </p:nvSpPr>
        <p:spPr>
          <a:xfrm>
            <a:off x="410250" y="2923000"/>
            <a:ext cx="78423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We need 180</a:t>
            </a:r>
            <a:r>
              <a:rPr b="1" i="0" lang="en-US" sz="2400" u="none" cap="none" strike="noStrike">
                <a:solidFill>
                  <a:schemeClr val="dk1"/>
                </a:solidFill>
                <a:latin typeface="Arial"/>
                <a:ea typeface="Arial"/>
                <a:cs typeface="Arial"/>
                <a:sym typeface="Arial"/>
              </a:rPr>
              <a:t> Royal College specialists</a:t>
            </a:r>
            <a:r>
              <a:rPr b="0" i="0" lang="en-US" sz="2400" u="none" cap="none" strike="noStrike">
                <a:solidFill>
                  <a:schemeClr val="dk1"/>
                </a:solidFill>
                <a:latin typeface="Arial"/>
                <a:ea typeface="Arial"/>
                <a:cs typeface="Arial"/>
                <a:sym typeface="Arial"/>
              </a:rPr>
              <a:t> in a variety of disciplines with the highest numbers in: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20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Psychiatry </a:t>
            </a:r>
            <a:r>
              <a:rPr b="0"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General Internal medicine</a:t>
            </a:r>
            <a:r>
              <a:rPr b="0" i="0" lang="en-US" sz="2000" u="none" cap="none" strike="noStrike">
                <a:solidFill>
                  <a:schemeClr val="dk1"/>
                </a:solidFill>
                <a:latin typeface="Arial"/>
                <a:ea typeface="Arial"/>
                <a:cs typeface="Arial"/>
                <a:sym typeface="Arial"/>
              </a:rPr>
              <a:t> </a:t>
            </a:r>
            <a:endParaRPr b="1" i="0" sz="20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Pediatrics </a:t>
            </a:r>
            <a:r>
              <a:rPr b="0"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Emergency medicine</a:t>
            </a:r>
            <a:r>
              <a:rPr b="0" i="0" lang="en-US" sz="2000" u="none" cap="none" strike="noStrike">
                <a:solidFill>
                  <a:schemeClr val="dk1"/>
                </a:solidFill>
                <a:latin typeface="Arial"/>
                <a:ea typeface="Arial"/>
                <a:cs typeface="Arial"/>
                <a:sym typeface="Arial"/>
              </a:rPr>
              <a:t> (CCFP EM or FRCPC)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Anaesthesia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Obs/Gyn</a:t>
            </a:r>
            <a:r>
              <a:rPr b="0" i="0" lang="en-US" sz="2000" u="none" cap="none" strike="noStrike">
                <a:solidFill>
                  <a:schemeClr val="dk1"/>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	</a:t>
            </a:r>
            <a:endParaRPr b="1" i="0" sz="2200" u="none" cap="none" strike="noStrike">
              <a:solidFill>
                <a:schemeClr val="dk1"/>
              </a:solidFill>
              <a:latin typeface="Arial"/>
              <a:ea typeface="Arial"/>
              <a:cs typeface="Arial"/>
              <a:sym typeface="Arial"/>
            </a:endParaRPr>
          </a:p>
        </p:txBody>
      </p:sp>
      <p:sp>
        <p:nvSpPr>
          <p:cNvPr id="196" name="Google Shape;196;g26d3046e3e6_0_310"/>
          <p:cNvSpPr/>
          <p:nvPr/>
        </p:nvSpPr>
        <p:spPr>
          <a:xfrm>
            <a:off x="6324600" y="4343400"/>
            <a:ext cx="39624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p:txBody>
      </p:sp>
      <p:sp>
        <p:nvSpPr>
          <p:cNvPr id="197" name="Google Shape;197;g26d3046e3e6_0_310"/>
          <p:cNvSpPr/>
          <p:nvPr/>
        </p:nvSpPr>
        <p:spPr>
          <a:xfrm>
            <a:off x="7266736" y="4250479"/>
            <a:ext cx="44748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Arial"/>
                <a:ea typeface="Arial"/>
                <a:cs typeface="Arial"/>
                <a:sym typeface="Arial"/>
              </a:rPr>
              <a:t>We also need small numbers in plastic surgery, respirology and neurology, and even though the numbers are small, some of these are critically important to service delivery and so are in “high need.”</a:t>
            </a:r>
            <a:endParaRPr b="0" i="0" sz="1400" u="none" cap="none" strike="noStrike">
              <a:solidFill>
                <a:srgbClr val="000000"/>
              </a:solidFill>
              <a:latin typeface="Arial"/>
              <a:ea typeface="Arial"/>
              <a:cs typeface="Arial"/>
              <a:sym typeface="Arial"/>
            </a:endParaRPr>
          </a:p>
        </p:txBody>
      </p:sp>
      <p:cxnSp>
        <p:nvCxnSpPr>
          <p:cNvPr id="198" name="Google Shape;198;g26d3046e3e6_0_310"/>
          <p:cNvCxnSpPr/>
          <p:nvPr/>
        </p:nvCxnSpPr>
        <p:spPr>
          <a:xfrm>
            <a:off x="6622875" y="4229539"/>
            <a:ext cx="0" cy="1519200"/>
          </a:xfrm>
          <a:prstGeom prst="straightConnector1">
            <a:avLst/>
          </a:prstGeom>
          <a:noFill/>
          <a:ln cap="flat" cmpd="sng" w="19050">
            <a:solidFill>
              <a:srgbClr val="0F273D"/>
            </a:solidFill>
            <a:prstDash val="solid"/>
            <a:miter lim="800000"/>
            <a:headEnd len="sm" w="sm" type="none"/>
            <a:tailEnd len="sm" w="sm" type="none"/>
          </a:ln>
        </p:spPr>
      </p:cxnSp>
      <p:sp>
        <p:nvSpPr>
          <p:cNvPr id="199" name="Google Shape;199;g26d3046e3e6_0_310"/>
          <p:cNvSpPr txBox="1"/>
          <p:nvPr>
            <p:ph type="title"/>
          </p:nvPr>
        </p:nvSpPr>
        <p:spPr>
          <a:xfrm>
            <a:off x="324091" y="365126"/>
            <a:ext cx="11618100" cy="776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Arial"/>
              <a:buNone/>
            </a:pPr>
            <a:r>
              <a:rPr lang="en-US"/>
              <a:t>What is the Need for Physicians? </a:t>
            </a:r>
            <a:endParaRPr/>
          </a:p>
        </p:txBody>
      </p:sp>
      <p:sp>
        <p:nvSpPr>
          <p:cNvPr id="200" name="Google Shape;200;g26d3046e3e6_0_310"/>
          <p:cNvSpPr txBox="1"/>
          <p:nvPr/>
        </p:nvSpPr>
        <p:spPr>
          <a:xfrm>
            <a:off x="493850" y="6134025"/>
            <a:ext cx="4474800" cy="28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*Data from June 2023 </a:t>
            </a:r>
            <a:endParaRPr b="0" i="0" sz="1000" u="none" cap="none" strike="noStrike">
              <a:solidFill>
                <a:schemeClr val="dk1"/>
              </a:solidFill>
              <a:latin typeface="Arial"/>
              <a:ea typeface="Arial"/>
              <a:cs typeface="Arial"/>
              <a:sym typeface="Arial"/>
            </a:endParaRPr>
          </a:p>
        </p:txBody>
      </p:sp>
      <p:sp>
        <p:nvSpPr>
          <p:cNvPr id="201" name="Google Shape;201;g26d3046e3e6_0_310"/>
          <p:cNvSpPr txBox="1"/>
          <p:nvPr/>
        </p:nvSpPr>
        <p:spPr>
          <a:xfrm>
            <a:off x="410250" y="1268475"/>
            <a:ext cx="11230500" cy="173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Currently across Northern Ontario we need </a:t>
            </a:r>
            <a:r>
              <a:rPr b="1" i="0" lang="en-US" sz="2400" u="none" cap="none" strike="noStrike">
                <a:solidFill>
                  <a:schemeClr val="dk1"/>
                </a:solidFill>
                <a:latin typeface="Arial"/>
                <a:ea typeface="Arial"/>
                <a:cs typeface="Arial"/>
                <a:sym typeface="Arial"/>
              </a:rPr>
              <a:t>at a minimum:</a:t>
            </a:r>
            <a:endParaRPr b="0" i="0" sz="1400" u="none" cap="none" strike="noStrike">
              <a:solidFill>
                <a:schemeClr val="dk1"/>
              </a:solidFill>
              <a:latin typeface="Arial"/>
              <a:ea typeface="Arial"/>
              <a:cs typeface="Arial"/>
              <a:sym typeface="Arial"/>
            </a:endParaRPr>
          </a:p>
          <a:p>
            <a:pPr indent="-342900" lvl="0" marL="342900" marR="0" rtl="0" algn="l">
              <a:lnSpc>
                <a:spcPct val="100000"/>
              </a:lnSpc>
              <a:spcBef>
                <a:spcPts val="120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384 full time equivalent physicians</a:t>
            </a:r>
            <a:endParaRPr b="0" i="0" sz="1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More than half family physicians (including 110 Rural Generalists)</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15A"/>
        </a:solidFill>
      </p:bgPr>
    </p:bg>
    <p:spTree>
      <p:nvGrpSpPr>
        <p:cNvPr id="206" name="Shape 206"/>
        <p:cNvGrpSpPr/>
        <p:nvPr/>
      </p:nvGrpSpPr>
      <p:grpSpPr>
        <a:xfrm>
          <a:off x="0" y="0"/>
          <a:ext cx="0" cy="0"/>
          <a:chOff x="0" y="0"/>
          <a:chExt cx="0" cy="0"/>
        </a:xfrm>
      </p:grpSpPr>
      <p:sp>
        <p:nvSpPr>
          <p:cNvPr id="207" name="Google Shape;207;g2cafcd48fab_0_10"/>
          <p:cNvSpPr txBox="1"/>
          <p:nvPr>
            <p:ph idx="1" type="body"/>
          </p:nvPr>
        </p:nvSpPr>
        <p:spPr>
          <a:xfrm>
            <a:off x="838200" y="2691300"/>
            <a:ext cx="10515600" cy="1475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Arial"/>
              <a:buNone/>
            </a:pPr>
            <a:r>
              <a:rPr b="1" lang="en-US" sz="4800">
                <a:solidFill>
                  <a:schemeClr val="lt1"/>
                </a:solidFill>
                <a:latin typeface="Arial"/>
                <a:ea typeface="Arial"/>
                <a:cs typeface="Arial"/>
                <a:sym typeface="Arial"/>
              </a:rPr>
              <a:t>Our Plan</a:t>
            </a:r>
            <a:endParaRPr/>
          </a:p>
        </p:txBody>
      </p:sp>
      <p:pic>
        <p:nvPicPr>
          <p:cNvPr descr="A picture containing text, clipart&#10;&#10;Description automatically generated" id="208" name="Google Shape;208;g2cafcd48fab_0_10"/>
          <p:cNvPicPr preferRelativeResize="0"/>
          <p:nvPr/>
        </p:nvPicPr>
        <p:blipFill rotWithShape="1">
          <a:blip r:embed="rId3">
            <a:alphaModFix/>
          </a:blip>
          <a:srcRect b="0" l="0" r="0" t="0"/>
          <a:stretch/>
        </p:blipFill>
        <p:spPr>
          <a:xfrm>
            <a:off x="10211986" y="6147018"/>
            <a:ext cx="1718718" cy="508456"/>
          </a:xfrm>
          <a:prstGeom prst="rect">
            <a:avLst/>
          </a:prstGeom>
          <a:noFill/>
          <a:ln>
            <a:noFill/>
          </a:ln>
        </p:spPr>
      </p:pic>
      <p:cxnSp>
        <p:nvCxnSpPr>
          <p:cNvPr id="209" name="Google Shape;209;g2cafcd48fab_0_10"/>
          <p:cNvCxnSpPr/>
          <p:nvPr/>
        </p:nvCxnSpPr>
        <p:spPr>
          <a:xfrm>
            <a:off x="4485950" y="3809725"/>
            <a:ext cx="32406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6"/>
          <p:cNvSpPr txBox="1"/>
          <p:nvPr>
            <p:ph type="title"/>
          </p:nvPr>
        </p:nvSpPr>
        <p:spPr>
          <a:xfrm>
            <a:off x="4977113" y="609267"/>
            <a:ext cx="6574500" cy="1632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Calibri"/>
              <a:buNone/>
            </a:pPr>
            <a:r>
              <a:rPr lang="en-US"/>
              <a:t>Poised for Expansion</a:t>
            </a:r>
            <a:endParaRPr/>
          </a:p>
        </p:txBody>
      </p:sp>
      <p:sp>
        <p:nvSpPr>
          <p:cNvPr id="216" name="Google Shape;216;p6"/>
          <p:cNvSpPr txBox="1"/>
          <p:nvPr>
            <p:ph idx="1" type="body"/>
          </p:nvPr>
        </p:nvSpPr>
        <p:spPr>
          <a:xfrm>
            <a:off x="4977125" y="1816875"/>
            <a:ext cx="6721200" cy="43359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600"/>
              </a:spcBef>
              <a:spcAft>
                <a:spcPts val="0"/>
              </a:spcAft>
              <a:buSzPts val="1800"/>
              <a:buNone/>
            </a:pPr>
            <a:r>
              <a:t/>
            </a:r>
            <a:endParaRPr sz="2400">
              <a:solidFill>
                <a:srgbClr val="2A2A2A"/>
              </a:solidFill>
              <a:latin typeface="Arial"/>
              <a:ea typeface="Arial"/>
              <a:cs typeface="Arial"/>
              <a:sym typeface="Arial"/>
            </a:endParaRPr>
          </a:p>
          <a:p>
            <a:pPr indent="-228600" lvl="0" marL="228600" rtl="0" algn="l">
              <a:lnSpc>
                <a:spcPct val="100000"/>
              </a:lnSpc>
              <a:spcBef>
                <a:spcPts val="600"/>
              </a:spcBef>
              <a:spcAft>
                <a:spcPts val="0"/>
              </a:spcAft>
              <a:buClr>
                <a:schemeClr val="dk1"/>
              </a:buClr>
              <a:buSzPts val="3600"/>
              <a:buChar char="•"/>
            </a:pPr>
            <a:r>
              <a:rPr lang="en-US">
                <a:solidFill>
                  <a:srgbClr val="2A2A2A"/>
                </a:solidFill>
              </a:rPr>
              <a:t> </a:t>
            </a:r>
            <a:r>
              <a:rPr lang="en-US">
                <a:solidFill>
                  <a:srgbClr val="2A2A2A"/>
                </a:solidFill>
              </a:rPr>
              <a:t>E</a:t>
            </a:r>
            <a:r>
              <a:rPr lang="en-US">
                <a:solidFill>
                  <a:srgbClr val="2A2A2A"/>
                </a:solidFill>
                <a:latin typeface="Arial"/>
                <a:ea typeface="Arial"/>
                <a:cs typeface="Arial"/>
                <a:sym typeface="Arial"/>
              </a:rPr>
              <a:t>xpansion </a:t>
            </a:r>
            <a:r>
              <a:rPr lang="en-US">
                <a:solidFill>
                  <a:srgbClr val="2A2A2A"/>
                </a:solidFill>
              </a:rPr>
              <a:t>is taking</a:t>
            </a:r>
            <a:r>
              <a:rPr lang="en-US">
                <a:solidFill>
                  <a:srgbClr val="2A2A2A"/>
                </a:solidFill>
                <a:latin typeface="Arial"/>
                <a:ea typeface="Arial"/>
                <a:cs typeface="Arial"/>
                <a:sym typeface="Arial"/>
              </a:rPr>
              <a:t> place steadily</a:t>
            </a:r>
            <a:r>
              <a:rPr lang="en-US">
                <a:solidFill>
                  <a:srgbClr val="2A2A2A"/>
                </a:solidFill>
              </a:rPr>
              <a:t> until 2028</a:t>
            </a:r>
            <a:r>
              <a:rPr lang="en-US">
                <a:solidFill>
                  <a:srgbClr val="2A2A2A"/>
                </a:solidFill>
                <a:latin typeface="Arial"/>
                <a:ea typeface="Arial"/>
                <a:cs typeface="Arial"/>
                <a:sym typeface="Arial"/>
              </a:rPr>
              <a:t>:</a:t>
            </a:r>
            <a:endParaRPr>
              <a:solidFill>
                <a:srgbClr val="2A2A2A"/>
              </a:solidFill>
              <a:latin typeface="Arial"/>
              <a:ea typeface="Arial"/>
              <a:cs typeface="Arial"/>
              <a:sym typeface="Arial"/>
            </a:endParaRPr>
          </a:p>
          <a:p>
            <a:pPr indent="-254000" lvl="1" marL="685800" rtl="0" algn="l">
              <a:lnSpc>
                <a:spcPct val="100000"/>
              </a:lnSpc>
              <a:spcBef>
                <a:spcPts val="600"/>
              </a:spcBef>
              <a:spcAft>
                <a:spcPts val="0"/>
              </a:spcAft>
              <a:buClr>
                <a:schemeClr val="dk1"/>
              </a:buClr>
              <a:buSzPts val="3200"/>
              <a:buChar char="•"/>
            </a:pPr>
            <a:r>
              <a:rPr lang="en-US"/>
              <a:t>UME is increasing from 74 in 2022 to 108 </a:t>
            </a:r>
            <a:endParaRPr/>
          </a:p>
          <a:p>
            <a:pPr indent="-254000" lvl="1" marL="685800" rtl="0" algn="l">
              <a:lnSpc>
                <a:spcPct val="100000"/>
              </a:lnSpc>
              <a:spcBef>
                <a:spcPts val="600"/>
              </a:spcBef>
              <a:spcAft>
                <a:spcPts val="0"/>
              </a:spcAft>
              <a:buClr>
                <a:schemeClr val="dk1"/>
              </a:buClr>
              <a:buSzPts val="3200"/>
              <a:buChar char="•"/>
            </a:pPr>
            <a:r>
              <a:rPr lang="en-US"/>
              <a:t>PGME is increasing from 60 in 2022 to 123 </a:t>
            </a:r>
            <a:endParaRPr/>
          </a:p>
        </p:txBody>
      </p:sp>
      <p:pic>
        <p:nvPicPr>
          <p:cNvPr descr="A picture containing person, indoor, standing, work-clothing&#10;&#10;Description automatically generated" id="217" name="Google Shape;217;p6"/>
          <p:cNvPicPr preferRelativeResize="0"/>
          <p:nvPr/>
        </p:nvPicPr>
        <p:blipFill rotWithShape="1">
          <a:blip r:embed="rId3">
            <a:alphaModFix/>
          </a:blip>
          <a:srcRect b="0" l="0" r="0" t="0"/>
          <a:stretch/>
        </p:blipFill>
        <p:spPr>
          <a:xfrm>
            <a:off x="0" y="0"/>
            <a:ext cx="4572000" cy="6865620"/>
          </a:xfrm>
          <a:prstGeom prst="rect">
            <a:avLst/>
          </a:prstGeom>
          <a:noFill/>
          <a:ln>
            <a:noFill/>
          </a:ln>
        </p:spPr>
      </p:pic>
      <p:sp>
        <p:nvSpPr>
          <p:cNvPr id="218" name="Google Shape;218;p6"/>
          <p:cNvSpPr txBox="1"/>
          <p:nvPr/>
        </p:nvSpPr>
        <p:spPr>
          <a:xfrm>
            <a:off x="188090" y="184666"/>
            <a:ext cx="24509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Elliot Lake</a:t>
            </a:r>
            <a:endParaRPr b="1"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6d3046e3e6_0_20"/>
          <p:cNvSpPr txBox="1"/>
          <p:nvPr/>
        </p:nvSpPr>
        <p:spPr>
          <a:xfrm>
            <a:off x="789000" y="419100"/>
            <a:ext cx="10614000" cy="77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accent2"/>
                </a:solidFill>
                <a:latin typeface="Arial"/>
                <a:ea typeface="Arial"/>
                <a:cs typeface="Arial"/>
                <a:sym typeface="Arial"/>
              </a:rPr>
              <a:t>Who gets in to NOSM University?</a:t>
            </a:r>
            <a:endParaRPr b="1" i="0" sz="4400" u="none" cap="none" strike="noStrike">
              <a:solidFill>
                <a:schemeClr val="accent2"/>
              </a:solidFill>
              <a:latin typeface="Arial"/>
              <a:ea typeface="Arial"/>
              <a:cs typeface="Arial"/>
              <a:sym typeface="Arial"/>
            </a:endParaRPr>
          </a:p>
        </p:txBody>
      </p:sp>
      <p:pic>
        <p:nvPicPr>
          <p:cNvPr id="225" name="Google Shape;225;g26d3046e3e6_0_20"/>
          <p:cNvPicPr preferRelativeResize="0"/>
          <p:nvPr/>
        </p:nvPicPr>
        <p:blipFill rotWithShape="1">
          <a:blip r:embed="rId3">
            <a:alphaModFix/>
          </a:blip>
          <a:srcRect b="0" l="0" r="0" t="0"/>
          <a:stretch/>
        </p:blipFill>
        <p:spPr>
          <a:xfrm>
            <a:off x="1377925" y="1383225"/>
            <a:ext cx="7949923" cy="5359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6d3046e3e6_0_26"/>
          <p:cNvSpPr txBox="1"/>
          <p:nvPr>
            <p:ph type="title"/>
          </p:nvPr>
        </p:nvSpPr>
        <p:spPr>
          <a:xfrm>
            <a:off x="433700" y="547863"/>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81481"/>
              <a:buNone/>
            </a:pPr>
            <a:r>
              <a:rPr lang="en-US" sz="6000"/>
              <a:t>Context Score</a:t>
            </a:r>
            <a:endParaRPr sz="6000"/>
          </a:p>
          <a:p>
            <a:pPr indent="0" lvl="0" marL="0" rtl="0" algn="l">
              <a:lnSpc>
                <a:spcPct val="100000"/>
              </a:lnSpc>
              <a:spcBef>
                <a:spcPts val="0"/>
              </a:spcBef>
              <a:spcAft>
                <a:spcPts val="0"/>
              </a:spcAft>
              <a:buSzPct val="184486"/>
              <a:buNone/>
            </a:pPr>
            <a:r>
              <a:rPr b="1" i="1" lang="en-US" sz="2650"/>
              <a:t>Factors that are considered assets to admissions</a:t>
            </a:r>
            <a:endParaRPr b="1" i="1" sz="2650"/>
          </a:p>
        </p:txBody>
      </p:sp>
      <p:sp>
        <p:nvSpPr>
          <p:cNvPr id="232" name="Google Shape;232;g26d3046e3e6_0_26"/>
          <p:cNvSpPr/>
          <p:nvPr/>
        </p:nvSpPr>
        <p:spPr>
          <a:xfrm flipH="1">
            <a:off x="2680747" y="2008604"/>
            <a:ext cx="2298600" cy="3066600"/>
          </a:xfrm>
          <a:prstGeom prst="round2DiagRect">
            <a:avLst>
              <a:gd fmla="val 0" name="adj1"/>
              <a:gd fmla="val 17764" name="adj2"/>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chemeClr val="lt1"/>
                </a:solidFill>
                <a:latin typeface="Roboto"/>
                <a:ea typeface="Roboto"/>
                <a:cs typeface="Roboto"/>
                <a:sym typeface="Roboto"/>
              </a:rPr>
              <a:t>Rural Background </a:t>
            </a:r>
            <a:endParaRPr b="0" i="0" sz="1500" u="none" cap="none" strike="noStrike">
              <a:solidFill>
                <a:srgbClr val="000000"/>
              </a:solidFill>
              <a:latin typeface="Arial"/>
              <a:ea typeface="Arial"/>
              <a:cs typeface="Arial"/>
              <a:sym typeface="Arial"/>
            </a:endParaRPr>
          </a:p>
        </p:txBody>
      </p:sp>
      <p:sp>
        <p:nvSpPr>
          <p:cNvPr id="233" name="Google Shape;233;g26d3046e3e6_0_26"/>
          <p:cNvSpPr/>
          <p:nvPr/>
        </p:nvSpPr>
        <p:spPr>
          <a:xfrm>
            <a:off x="433799" y="2003206"/>
            <a:ext cx="2260500" cy="3077400"/>
          </a:xfrm>
          <a:prstGeom prst="round2DiagRect">
            <a:avLst>
              <a:gd fmla="val 0" name="adj1"/>
              <a:gd fmla="val 17764" name="adj2"/>
            </a:avLst>
          </a:prstGeom>
          <a:solidFill>
            <a:srgbClr val="14315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6d3046e3e6_0_26"/>
          <p:cNvSpPr/>
          <p:nvPr/>
        </p:nvSpPr>
        <p:spPr>
          <a:xfrm>
            <a:off x="4967598" y="2008654"/>
            <a:ext cx="2260500" cy="3066600"/>
          </a:xfrm>
          <a:prstGeom prst="round2DiagRect">
            <a:avLst>
              <a:gd fmla="val 0" name="adj1"/>
              <a:gd fmla="val 17764" name="adj2"/>
            </a:avLst>
          </a:prstGeom>
          <a:solidFill>
            <a:srgbClr val="14315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chemeClr val="lt1"/>
                </a:solidFill>
                <a:latin typeface="Roboto"/>
                <a:ea typeface="Roboto"/>
                <a:cs typeface="Roboto"/>
                <a:sym typeface="Roboto"/>
              </a:rPr>
              <a:t>Indigenous </a:t>
            </a:r>
            <a:endParaRPr b="0" i="0" sz="1500" u="none" cap="none" strike="noStrike">
              <a:solidFill>
                <a:srgbClr val="000000"/>
              </a:solidFill>
              <a:latin typeface="Arial"/>
              <a:ea typeface="Arial"/>
              <a:cs typeface="Arial"/>
              <a:sym typeface="Arial"/>
            </a:endParaRPr>
          </a:p>
        </p:txBody>
      </p:sp>
      <p:sp>
        <p:nvSpPr>
          <p:cNvPr id="235" name="Google Shape;235;g26d3046e3e6_0_26"/>
          <p:cNvSpPr/>
          <p:nvPr/>
        </p:nvSpPr>
        <p:spPr>
          <a:xfrm flipH="1">
            <a:off x="7216349" y="2008604"/>
            <a:ext cx="2296800" cy="3066600"/>
          </a:xfrm>
          <a:prstGeom prst="round2DiagRect">
            <a:avLst>
              <a:gd fmla="val 0" name="adj1"/>
              <a:gd fmla="val 17764" name="adj2"/>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chemeClr val="lt1"/>
                </a:solidFill>
                <a:latin typeface="Roboto"/>
                <a:ea typeface="Roboto"/>
                <a:cs typeface="Roboto"/>
                <a:sym typeface="Roboto"/>
              </a:rPr>
              <a:t>Francophone</a:t>
            </a:r>
            <a:endParaRPr b="0" i="0" sz="1500" u="none" cap="none" strike="noStrike">
              <a:solidFill>
                <a:srgbClr val="000000"/>
              </a:solidFill>
              <a:latin typeface="Arial"/>
              <a:ea typeface="Arial"/>
              <a:cs typeface="Arial"/>
              <a:sym typeface="Arial"/>
            </a:endParaRPr>
          </a:p>
        </p:txBody>
      </p:sp>
      <p:sp>
        <p:nvSpPr>
          <p:cNvPr id="236" name="Google Shape;236;g26d3046e3e6_0_26"/>
          <p:cNvSpPr/>
          <p:nvPr/>
        </p:nvSpPr>
        <p:spPr>
          <a:xfrm>
            <a:off x="9501400" y="2009504"/>
            <a:ext cx="2260500" cy="3077400"/>
          </a:xfrm>
          <a:prstGeom prst="round2DiagRect">
            <a:avLst>
              <a:gd fmla="val 0" name="adj1"/>
              <a:gd fmla="val 17764" name="adj2"/>
            </a:avLst>
          </a:prstGeom>
          <a:solidFill>
            <a:srgbClr val="14315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chemeClr val="lt1"/>
                </a:solidFill>
                <a:latin typeface="Roboto"/>
                <a:ea typeface="Roboto"/>
                <a:cs typeface="Roboto"/>
                <a:sym typeface="Roboto"/>
              </a:rPr>
              <a:t>Service to the North</a:t>
            </a:r>
            <a:r>
              <a:rPr b="1" i="0" lang="en-US" sz="2100" u="none" cap="none" strike="noStrike">
                <a:solidFill>
                  <a:schemeClr val="lt1"/>
                </a:solidFill>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p:txBody>
      </p:sp>
      <p:sp>
        <p:nvSpPr>
          <p:cNvPr id="237" name="Google Shape;237;g26d3046e3e6_0_26"/>
          <p:cNvSpPr txBox="1"/>
          <p:nvPr/>
        </p:nvSpPr>
        <p:spPr>
          <a:xfrm>
            <a:off x="2819400" y="5694538"/>
            <a:ext cx="7221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38" name="Google Shape;238;g26d3046e3e6_0_26"/>
          <p:cNvSpPr txBox="1"/>
          <p:nvPr/>
        </p:nvSpPr>
        <p:spPr>
          <a:xfrm>
            <a:off x="623500" y="3126263"/>
            <a:ext cx="1881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Roboto"/>
                <a:ea typeface="Roboto"/>
                <a:cs typeface="Roboto"/>
                <a:sym typeface="Roboto"/>
              </a:rPr>
              <a:t>Northern Background</a:t>
            </a:r>
            <a:r>
              <a:rPr b="1" i="0" lang="en-US" sz="2100" u="none" cap="none" strike="noStrike">
                <a:solidFill>
                  <a:schemeClr val="lt1"/>
                </a:solidFill>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6d3046e3e6_0_38"/>
          <p:cNvSpPr txBox="1"/>
          <p:nvPr>
            <p:ph type="title"/>
          </p:nvPr>
        </p:nvSpPr>
        <p:spPr>
          <a:xfrm>
            <a:off x="838200" y="10644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5400"/>
              <a:t>“Someone I know didn’t get in”</a:t>
            </a:r>
            <a:endParaRPr sz="5400"/>
          </a:p>
        </p:txBody>
      </p:sp>
      <p:graphicFrame>
        <p:nvGraphicFramePr>
          <p:cNvPr id="245" name="Google Shape;245;g26d3046e3e6_0_38"/>
          <p:cNvGraphicFramePr/>
          <p:nvPr/>
        </p:nvGraphicFramePr>
        <p:xfrm>
          <a:off x="901700" y="2390175"/>
          <a:ext cx="3000000" cy="3000000"/>
        </p:xfrm>
        <a:graphic>
          <a:graphicData uri="http://schemas.openxmlformats.org/drawingml/2006/table">
            <a:tbl>
              <a:tblPr>
                <a:noFill/>
                <a:tableStyleId>{5D9864F8-9949-4FDD-A16A-1D15A900F520}</a:tableStyleId>
              </a:tblPr>
              <a:tblGrid>
                <a:gridCol w="668850"/>
                <a:gridCol w="2142050"/>
                <a:gridCol w="1481650"/>
                <a:gridCol w="2053150"/>
                <a:gridCol w="2129350"/>
                <a:gridCol w="155785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YEAR </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TOTAL APPLICATIONS</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INTERVIEWED</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MD SEATS AVAILABLE</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Roboto"/>
                          <a:ea typeface="Roboto"/>
                          <a:cs typeface="Roboto"/>
                          <a:sym typeface="Roboto"/>
                        </a:rPr>
                        <a:t>% ADMITTED OF TOTAL APPLICATIONS</a:t>
                      </a:r>
                      <a:endParaRPr b="1" sz="1400" u="none" cap="none" strike="noStrike">
                        <a:solidFill>
                          <a:schemeClr val="lt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AVG. GPA </a:t>
                      </a:r>
                      <a:endParaRPr b="1" sz="14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(4.0 SCALE)</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2023</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1,692</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332</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79</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Roboto"/>
                          <a:ea typeface="Roboto"/>
                          <a:cs typeface="Roboto"/>
                          <a:sym typeface="Roboto"/>
                        </a:rPr>
                        <a:t>4.6</a:t>
                      </a:r>
                      <a:endParaRPr b="1" sz="1400" u="none" cap="none" strike="noStrike">
                        <a:solidFill>
                          <a:schemeClr val="lt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3.78</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2022</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1,710</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334</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74</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Roboto"/>
                          <a:ea typeface="Roboto"/>
                          <a:cs typeface="Roboto"/>
                          <a:sym typeface="Roboto"/>
                        </a:rPr>
                        <a:t>4.3</a:t>
                      </a:r>
                      <a:endParaRPr b="1" sz="1400" u="none" cap="none" strike="noStrike">
                        <a:solidFill>
                          <a:schemeClr val="lt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3.81</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2021</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1,975</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335</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69</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Roboto"/>
                          <a:ea typeface="Roboto"/>
                          <a:cs typeface="Roboto"/>
                          <a:sym typeface="Roboto"/>
                        </a:rPr>
                        <a:t>3.5</a:t>
                      </a:r>
                      <a:endParaRPr b="1" sz="1400" u="none" cap="none" strike="noStrike">
                        <a:solidFill>
                          <a:schemeClr val="lt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3.82</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2020</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1,727</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322</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64</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Roboto"/>
                          <a:ea typeface="Roboto"/>
                          <a:cs typeface="Roboto"/>
                          <a:sym typeface="Roboto"/>
                        </a:rPr>
                        <a:t>3.7</a:t>
                      </a:r>
                      <a:endParaRPr b="1" sz="1400" u="none" cap="none" strike="noStrike">
                        <a:solidFill>
                          <a:schemeClr val="lt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3.86</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2019</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2,003</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312</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64</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lt1"/>
                          </a:solidFill>
                          <a:latin typeface="Roboto"/>
                          <a:ea typeface="Roboto"/>
                          <a:cs typeface="Roboto"/>
                          <a:sym typeface="Roboto"/>
                        </a:rPr>
                        <a:t>3.2</a:t>
                      </a:r>
                      <a:endParaRPr b="1" sz="1400" u="none" cap="none" strike="noStrike">
                        <a:solidFill>
                          <a:schemeClr val="lt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Roboto"/>
                          <a:ea typeface="Roboto"/>
                          <a:cs typeface="Roboto"/>
                          <a:sym typeface="Roboto"/>
                        </a:rPr>
                        <a:t>3.86</a:t>
                      </a:r>
                      <a:endParaRPr b="1"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ca908f5062_0_1"/>
          <p:cNvSpPr txBox="1"/>
          <p:nvPr>
            <p:ph type="title"/>
          </p:nvPr>
        </p:nvSpPr>
        <p:spPr>
          <a:xfrm>
            <a:off x="868950" y="675250"/>
            <a:ext cx="10454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5400"/>
              <a:t>The 3.0 GPA</a:t>
            </a:r>
            <a:endParaRPr sz="5400"/>
          </a:p>
        </p:txBody>
      </p:sp>
      <p:sp>
        <p:nvSpPr>
          <p:cNvPr id="252" name="Google Shape;252;g2ca908f5062_0_1"/>
          <p:cNvSpPr txBox="1"/>
          <p:nvPr>
            <p:ph idx="1" type="body"/>
          </p:nvPr>
        </p:nvSpPr>
        <p:spPr>
          <a:xfrm>
            <a:off x="868950" y="2135750"/>
            <a:ext cx="10454100" cy="40470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1000"/>
              </a:spcBef>
              <a:spcAft>
                <a:spcPts val="0"/>
              </a:spcAft>
              <a:buSzPts val="3200"/>
              <a:buChar char="•"/>
            </a:pPr>
            <a:r>
              <a:rPr lang="en-US" sz="3200"/>
              <a:t>Minimum to even consider an application</a:t>
            </a:r>
            <a:endParaRPr sz="3200"/>
          </a:p>
          <a:p>
            <a:pPr indent="-431800" lvl="0" marL="457200" marR="0" rtl="0" algn="l">
              <a:lnSpc>
                <a:spcPct val="115000"/>
              </a:lnSpc>
              <a:spcBef>
                <a:spcPts val="0"/>
              </a:spcBef>
              <a:spcAft>
                <a:spcPts val="0"/>
              </a:spcAft>
              <a:buSzPts val="3200"/>
              <a:buChar char="•"/>
            </a:pPr>
            <a:r>
              <a:rPr lang="en-US" sz="3200"/>
              <a:t>Life circumstances as a factor (ex., life-altering event)</a:t>
            </a:r>
            <a:endParaRPr sz="3200"/>
          </a:p>
          <a:p>
            <a:pPr indent="-431800" lvl="0" marL="457200" marR="0" rtl="0" algn="l">
              <a:lnSpc>
                <a:spcPct val="115000"/>
              </a:lnSpc>
              <a:spcBef>
                <a:spcPts val="0"/>
              </a:spcBef>
              <a:spcAft>
                <a:spcPts val="0"/>
              </a:spcAft>
              <a:buSzPts val="3200"/>
              <a:buChar char="•"/>
            </a:pPr>
            <a:r>
              <a:rPr lang="en-US" sz="3200"/>
              <a:t>Acknowledgement that people in the North often have fewer education and preparatory opportunities than those in larger, mainly southern areas </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15A"/>
        </a:solidFill>
      </p:bgPr>
    </p:bg>
    <p:spTree>
      <p:nvGrpSpPr>
        <p:cNvPr id="257" name="Shape 257"/>
        <p:cNvGrpSpPr/>
        <p:nvPr/>
      </p:nvGrpSpPr>
      <p:grpSpPr>
        <a:xfrm>
          <a:off x="0" y="0"/>
          <a:ext cx="0" cy="0"/>
          <a:chOff x="0" y="0"/>
          <a:chExt cx="0" cy="0"/>
        </a:xfrm>
      </p:grpSpPr>
      <p:sp>
        <p:nvSpPr>
          <p:cNvPr id="258" name="Google Shape;258;g2cafcd48fab_0_17"/>
          <p:cNvSpPr txBox="1"/>
          <p:nvPr>
            <p:ph idx="1" type="body"/>
          </p:nvPr>
        </p:nvSpPr>
        <p:spPr>
          <a:xfrm>
            <a:off x="838200" y="2334325"/>
            <a:ext cx="10515600" cy="1475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Arial"/>
              <a:buNone/>
            </a:pPr>
            <a:r>
              <a:rPr b="1" lang="en-US" sz="4800">
                <a:solidFill>
                  <a:schemeClr val="lt1"/>
                </a:solidFill>
                <a:latin typeface="Arial"/>
                <a:ea typeface="Arial"/>
                <a:cs typeface="Arial"/>
                <a:sym typeface="Arial"/>
              </a:rPr>
              <a:t>What Can You Do to Attract Doctors?</a:t>
            </a:r>
            <a:endParaRPr/>
          </a:p>
        </p:txBody>
      </p:sp>
      <p:pic>
        <p:nvPicPr>
          <p:cNvPr descr="A picture containing text, clipart&#10;&#10;Description automatically generated" id="259" name="Google Shape;259;g2cafcd48fab_0_17"/>
          <p:cNvPicPr preferRelativeResize="0"/>
          <p:nvPr/>
        </p:nvPicPr>
        <p:blipFill rotWithShape="1">
          <a:blip r:embed="rId3">
            <a:alphaModFix/>
          </a:blip>
          <a:srcRect b="0" l="0" r="0" t="0"/>
          <a:stretch/>
        </p:blipFill>
        <p:spPr>
          <a:xfrm>
            <a:off x="10211986" y="6147018"/>
            <a:ext cx="1718718" cy="508456"/>
          </a:xfrm>
          <a:prstGeom prst="rect">
            <a:avLst/>
          </a:prstGeom>
          <a:noFill/>
          <a:ln>
            <a:noFill/>
          </a:ln>
        </p:spPr>
      </p:pic>
      <p:cxnSp>
        <p:nvCxnSpPr>
          <p:cNvPr id="260" name="Google Shape;260;g2cafcd48fab_0_17"/>
          <p:cNvCxnSpPr/>
          <p:nvPr/>
        </p:nvCxnSpPr>
        <p:spPr>
          <a:xfrm>
            <a:off x="4475700" y="4054200"/>
            <a:ext cx="32406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2"/>
          <p:cNvSpPr txBox="1"/>
          <p:nvPr>
            <p:ph idx="1" type="body"/>
          </p:nvPr>
        </p:nvSpPr>
        <p:spPr>
          <a:xfrm>
            <a:off x="1114925" y="1364825"/>
            <a:ext cx="9458400" cy="50937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800"/>
              <a:buNone/>
            </a:pPr>
            <a:r>
              <a:t/>
            </a:r>
            <a:endParaRPr/>
          </a:p>
          <a:p>
            <a:pPr indent="-228600" lvl="0" marL="228600" rtl="0" algn="l">
              <a:lnSpc>
                <a:spcPct val="90000"/>
              </a:lnSpc>
              <a:spcBef>
                <a:spcPts val="1000"/>
              </a:spcBef>
              <a:spcAft>
                <a:spcPts val="0"/>
              </a:spcAft>
              <a:buClr>
                <a:schemeClr val="dk1"/>
              </a:buClr>
              <a:buSzPts val="2400"/>
              <a:buChar char="➔"/>
            </a:pPr>
            <a:r>
              <a:rPr lang="en-US" sz="2400"/>
              <a:t>Collaborate with other Northern communities to become truly competitive in the market for physicians</a:t>
            </a:r>
            <a:endParaRPr sz="2400"/>
          </a:p>
          <a:p>
            <a:pPr indent="-228600" lvl="0" marL="228600" rtl="0" algn="l">
              <a:lnSpc>
                <a:spcPct val="90000"/>
              </a:lnSpc>
              <a:spcBef>
                <a:spcPts val="1000"/>
              </a:spcBef>
              <a:spcAft>
                <a:spcPts val="0"/>
              </a:spcAft>
              <a:buClr>
                <a:schemeClr val="dk1"/>
              </a:buClr>
              <a:buSzPts val="2400"/>
              <a:buChar char="➔"/>
            </a:pPr>
            <a:r>
              <a:rPr lang="en-US" sz="2400"/>
              <a:t>Make your community attractive to work and live </a:t>
            </a:r>
            <a:endParaRPr sz="2400"/>
          </a:p>
          <a:p>
            <a:pPr indent="-381000" lvl="2" marL="1371600" rtl="0" algn="l">
              <a:lnSpc>
                <a:spcPct val="90000"/>
              </a:lnSpc>
              <a:spcBef>
                <a:spcPts val="1000"/>
              </a:spcBef>
              <a:spcAft>
                <a:spcPts val="0"/>
              </a:spcAft>
              <a:buClr>
                <a:schemeClr val="dk1"/>
              </a:buClr>
              <a:buSzPts val="2400"/>
              <a:buChar char="●"/>
            </a:pPr>
            <a:r>
              <a:rPr lang="en-US" sz="2400"/>
              <a:t>Housing, attractive schools, jobs for spouses, turnkey offices and lifestyle </a:t>
            </a:r>
            <a:endParaRPr sz="2400"/>
          </a:p>
          <a:p>
            <a:pPr indent="-228600" lvl="0" marL="228600" rtl="0" algn="l">
              <a:lnSpc>
                <a:spcPct val="90000"/>
              </a:lnSpc>
              <a:spcBef>
                <a:spcPts val="1000"/>
              </a:spcBef>
              <a:spcAft>
                <a:spcPts val="0"/>
              </a:spcAft>
              <a:buClr>
                <a:schemeClr val="dk1"/>
              </a:buClr>
              <a:buSzPts val="2400"/>
              <a:buChar char="➔"/>
            </a:pPr>
            <a:r>
              <a:rPr lang="en-US" sz="2400"/>
              <a:t>Successful recruitment requires:</a:t>
            </a:r>
            <a:endParaRPr sz="2400"/>
          </a:p>
          <a:p>
            <a:pPr indent="-381000" lvl="2" marL="1371600" rtl="0" algn="l">
              <a:lnSpc>
                <a:spcPct val="90000"/>
              </a:lnSpc>
              <a:spcBef>
                <a:spcPts val="500"/>
              </a:spcBef>
              <a:spcAft>
                <a:spcPts val="0"/>
              </a:spcAft>
              <a:buClr>
                <a:schemeClr val="dk1"/>
              </a:buClr>
              <a:buSzPts val="2400"/>
              <a:buChar char="●"/>
            </a:pPr>
            <a:r>
              <a:rPr lang="en-US" sz="2400"/>
              <a:t>A well-organized and effective recruitment team </a:t>
            </a:r>
            <a:endParaRPr sz="2400"/>
          </a:p>
          <a:p>
            <a:pPr indent="-381000" lvl="2" marL="1371600" rtl="0" algn="l">
              <a:lnSpc>
                <a:spcPct val="90000"/>
              </a:lnSpc>
              <a:spcBef>
                <a:spcPts val="500"/>
              </a:spcBef>
              <a:spcAft>
                <a:spcPts val="0"/>
              </a:spcAft>
              <a:buClr>
                <a:schemeClr val="dk1"/>
              </a:buClr>
              <a:buSzPts val="2400"/>
              <a:buChar char="●"/>
            </a:pPr>
            <a:r>
              <a:rPr lang="en-US" sz="2400"/>
              <a:t>Competitive offers (e.g. turnkey operations) </a:t>
            </a:r>
            <a:endParaRPr sz="2400"/>
          </a:p>
          <a:p>
            <a:pPr indent="-381000" lvl="2" marL="1371600" rtl="0" algn="l">
              <a:lnSpc>
                <a:spcPct val="90000"/>
              </a:lnSpc>
              <a:spcBef>
                <a:spcPts val="500"/>
              </a:spcBef>
              <a:spcAft>
                <a:spcPts val="0"/>
              </a:spcAft>
              <a:buClr>
                <a:schemeClr val="dk1"/>
              </a:buClr>
              <a:buSzPts val="2400"/>
              <a:buChar char="●"/>
            </a:pPr>
            <a:r>
              <a:rPr lang="en-US" sz="2400"/>
              <a:t>Strategic planning for success in practice development </a:t>
            </a:r>
            <a:endParaRPr sz="2400"/>
          </a:p>
          <a:p>
            <a:pPr indent="-381000" lvl="2" marL="1371600" rtl="0" algn="l">
              <a:lnSpc>
                <a:spcPct val="90000"/>
              </a:lnSpc>
              <a:spcBef>
                <a:spcPts val="500"/>
              </a:spcBef>
              <a:spcAft>
                <a:spcPts val="0"/>
              </a:spcAft>
              <a:buClr>
                <a:schemeClr val="dk1"/>
              </a:buClr>
              <a:buSzPts val="2400"/>
              <a:buChar char="●"/>
            </a:pPr>
            <a:r>
              <a:rPr lang="en-US" sz="2400"/>
              <a:t>Sensitivity to the needs of the new hire</a:t>
            </a:r>
            <a:endParaRPr sz="2400"/>
          </a:p>
          <a:p>
            <a:pPr indent="-228600" lvl="0" marL="228600" rtl="0" algn="l">
              <a:lnSpc>
                <a:spcPct val="90000"/>
              </a:lnSpc>
              <a:spcBef>
                <a:spcPts val="1000"/>
              </a:spcBef>
              <a:spcAft>
                <a:spcPts val="0"/>
              </a:spcAft>
              <a:buClr>
                <a:schemeClr val="dk1"/>
              </a:buClr>
              <a:buSzPts val="2400"/>
              <a:buChar char="➔"/>
            </a:pPr>
            <a:r>
              <a:rPr lang="en-US" sz="2400"/>
              <a:t>Investment is worth it: doctors bring in jobs, taxes, other health-care professionals and economic drivers</a:t>
            </a:r>
            <a:endParaRPr sz="2400"/>
          </a:p>
          <a:p>
            <a:pPr indent="0" lvl="0" marL="457200" rtl="0" algn="l">
              <a:lnSpc>
                <a:spcPct val="90000"/>
              </a:lnSpc>
              <a:spcBef>
                <a:spcPts val="1000"/>
              </a:spcBef>
              <a:spcAft>
                <a:spcPts val="0"/>
              </a:spcAft>
              <a:buSzPts val="1800"/>
              <a:buNone/>
            </a:pPr>
            <a:r>
              <a:t/>
            </a:r>
            <a:endParaRPr/>
          </a:p>
        </p:txBody>
      </p:sp>
      <p:sp>
        <p:nvSpPr>
          <p:cNvPr id="266" name="Google Shape;266;p12"/>
          <p:cNvSpPr/>
          <p:nvPr/>
        </p:nvSpPr>
        <p:spPr>
          <a:xfrm>
            <a:off x="0" y="471454"/>
            <a:ext cx="8912507" cy="1062459"/>
          </a:xfrm>
          <a:prstGeom prst="rect">
            <a:avLst/>
          </a:prstGeom>
          <a:solidFill>
            <a:srgbClr val="0F27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 name="Google Shape;267;p12"/>
          <p:cNvSpPr txBox="1"/>
          <p:nvPr/>
        </p:nvSpPr>
        <p:spPr>
          <a:xfrm>
            <a:off x="504825" y="346841"/>
            <a:ext cx="10647300" cy="14868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Role of the Communities</a:t>
            </a:r>
            <a:endParaRPr b="0" i="1" sz="4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cafcd48fab_0_39"/>
          <p:cNvSpPr txBox="1"/>
          <p:nvPr>
            <p:ph idx="1" type="body"/>
          </p:nvPr>
        </p:nvSpPr>
        <p:spPr>
          <a:xfrm>
            <a:off x="1099275" y="1649100"/>
            <a:ext cx="9458400" cy="49956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800"/>
              <a:buNone/>
            </a:pPr>
            <a:r>
              <a:t/>
            </a:r>
            <a:endParaRPr/>
          </a:p>
          <a:p>
            <a:pPr indent="-368300" lvl="0" marL="457200" rtl="0" algn="l">
              <a:lnSpc>
                <a:spcPct val="100000"/>
              </a:lnSpc>
              <a:spcBef>
                <a:spcPts val="0"/>
              </a:spcBef>
              <a:spcAft>
                <a:spcPts val="0"/>
              </a:spcAft>
              <a:buSzPts val="2200"/>
              <a:buChar char="➔"/>
            </a:pPr>
            <a:r>
              <a:rPr lang="en-US" sz="2600"/>
              <a:t>Be a teaching community; work with your physician group to host students and residents</a:t>
            </a:r>
            <a:endParaRPr sz="2600"/>
          </a:p>
          <a:p>
            <a:pPr indent="0" lvl="0" marL="457200" rtl="0" algn="l">
              <a:lnSpc>
                <a:spcPct val="100000"/>
              </a:lnSpc>
              <a:spcBef>
                <a:spcPts val="0"/>
              </a:spcBef>
              <a:spcAft>
                <a:spcPts val="0"/>
              </a:spcAft>
              <a:buSzPts val="1800"/>
              <a:buNone/>
            </a:pPr>
            <a:r>
              <a:t/>
            </a:r>
            <a:endParaRPr sz="2600"/>
          </a:p>
          <a:p>
            <a:pPr indent="-368300" lvl="0" marL="457200" rtl="0" algn="l">
              <a:lnSpc>
                <a:spcPct val="100000"/>
              </a:lnSpc>
              <a:spcBef>
                <a:spcPts val="0"/>
              </a:spcBef>
              <a:spcAft>
                <a:spcPts val="0"/>
              </a:spcAft>
              <a:buSzPts val="2200"/>
              <a:buChar char="➔"/>
            </a:pPr>
            <a:r>
              <a:rPr lang="en-US" sz="2600"/>
              <a:t>Welcome both NOSM University learners and elective learners from other institutions</a:t>
            </a:r>
            <a:endParaRPr sz="2600"/>
          </a:p>
          <a:p>
            <a:pPr indent="0" lvl="0" marL="457200" rtl="0" algn="l">
              <a:lnSpc>
                <a:spcPct val="100000"/>
              </a:lnSpc>
              <a:spcBef>
                <a:spcPts val="0"/>
              </a:spcBef>
              <a:spcAft>
                <a:spcPts val="0"/>
              </a:spcAft>
              <a:buSzPts val="1800"/>
              <a:buNone/>
            </a:pPr>
            <a:r>
              <a:t/>
            </a:r>
            <a:endParaRPr sz="2600"/>
          </a:p>
          <a:p>
            <a:pPr indent="-368300" lvl="0" marL="457200" rtl="0" algn="l">
              <a:lnSpc>
                <a:spcPct val="100000"/>
              </a:lnSpc>
              <a:spcBef>
                <a:spcPts val="0"/>
              </a:spcBef>
              <a:spcAft>
                <a:spcPts val="0"/>
              </a:spcAft>
              <a:buSzPts val="2200"/>
              <a:buChar char="➔"/>
            </a:pPr>
            <a:r>
              <a:rPr lang="en-US" sz="2600"/>
              <a:t>Understand that “word of mouth” among learners is your best marketing strategy; treat every learner as though they may be your next recruit</a:t>
            </a:r>
            <a:endParaRPr sz="2200"/>
          </a:p>
          <a:p>
            <a:pPr indent="0" lvl="0" marL="457200" rtl="0" algn="l">
              <a:lnSpc>
                <a:spcPct val="90000"/>
              </a:lnSpc>
              <a:spcBef>
                <a:spcPts val="1000"/>
              </a:spcBef>
              <a:spcAft>
                <a:spcPts val="0"/>
              </a:spcAft>
              <a:buSzPts val="1800"/>
              <a:buNone/>
            </a:pPr>
            <a:r>
              <a:t/>
            </a:r>
            <a:endParaRPr/>
          </a:p>
        </p:txBody>
      </p:sp>
      <p:sp>
        <p:nvSpPr>
          <p:cNvPr id="273" name="Google Shape;273;g2cafcd48fab_0_39"/>
          <p:cNvSpPr/>
          <p:nvPr/>
        </p:nvSpPr>
        <p:spPr>
          <a:xfrm>
            <a:off x="0" y="471454"/>
            <a:ext cx="8912400" cy="1062600"/>
          </a:xfrm>
          <a:prstGeom prst="rect">
            <a:avLst/>
          </a:prstGeom>
          <a:solidFill>
            <a:srgbClr val="0F27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4" name="Google Shape;274;g2cafcd48fab_0_39"/>
          <p:cNvSpPr txBox="1"/>
          <p:nvPr/>
        </p:nvSpPr>
        <p:spPr>
          <a:xfrm>
            <a:off x="504825" y="346841"/>
            <a:ext cx="10647300" cy="14868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Role of the Communities</a:t>
            </a:r>
            <a:endParaRPr b="0" i="1" sz="4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p:nvPr/>
        </p:nvSpPr>
        <p:spPr>
          <a:xfrm>
            <a:off x="0" y="5921199"/>
            <a:ext cx="12192000" cy="960022"/>
          </a:xfrm>
          <a:prstGeom prst="rect">
            <a:avLst/>
          </a:prstGeom>
          <a:solidFill>
            <a:srgbClr val="0F27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2"/>
          <p:cNvSpPr txBox="1"/>
          <p:nvPr>
            <p:ph type="title"/>
          </p:nvPr>
        </p:nvSpPr>
        <p:spPr>
          <a:xfrm>
            <a:off x="415256" y="365125"/>
            <a:ext cx="1093854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Calibri"/>
              <a:buNone/>
            </a:pPr>
            <a:r>
              <a:rPr b="1" lang="en-US">
                <a:solidFill>
                  <a:srgbClr val="002060"/>
                </a:solidFill>
                <a:latin typeface="Arial"/>
                <a:ea typeface="Arial"/>
                <a:cs typeface="Arial"/>
                <a:sym typeface="Arial"/>
              </a:rPr>
              <a:t>Territory Acknowledgement</a:t>
            </a:r>
            <a:endParaRPr b="1">
              <a:solidFill>
                <a:srgbClr val="002060"/>
              </a:solidFill>
              <a:latin typeface="Arial"/>
              <a:ea typeface="Arial"/>
              <a:cs typeface="Arial"/>
              <a:sym typeface="Arial"/>
            </a:endParaRPr>
          </a:p>
        </p:txBody>
      </p:sp>
      <p:sp>
        <p:nvSpPr>
          <p:cNvPr id="128" name="Google Shape;128;p2"/>
          <p:cNvSpPr txBox="1"/>
          <p:nvPr>
            <p:ph idx="1" type="body"/>
          </p:nvPr>
        </p:nvSpPr>
        <p:spPr>
          <a:xfrm>
            <a:off x="415256" y="1611482"/>
            <a:ext cx="7244526" cy="407941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20000"/>
              </a:lnSpc>
              <a:spcBef>
                <a:spcPts val="1200"/>
              </a:spcBef>
              <a:spcAft>
                <a:spcPts val="0"/>
              </a:spcAft>
              <a:buClr>
                <a:schemeClr val="dk1"/>
              </a:buClr>
              <a:buSzPts val="2400"/>
              <a:buNone/>
            </a:pPr>
            <a:r>
              <a:rPr lang="en-US" sz="2400">
                <a:latin typeface="Arial"/>
                <a:ea typeface="Arial"/>
                <a:cs typeface="Arial"/>
                <a:sym typeface="Arial"/>
              </a:rPr>
              <a:t>We gratefully acknowledge the Elders and Knowledge Keepers who share their gifts and teachings with us so that we may better understand and honour their wisdom, and that of all Traditional Keepers of this land. </a:t>
            </a:r>
            <a:endParaRPr/>
          </a:p>
          <a:p>
            <a:pPr indent="0" lvl="0" marL="0" rtl="0" algn="l">
              <a:lnSpc>
                <a:spcPct val="120000"/>
              </a:lnSpc>
              <a:spcBef>
                <a:spcPts val="1200"/>
              </a:spcBef>
              <a:spcAft>
                <a:spcPts val="0"/>
              </a:spcAft>
              <a:buClr>
                <a:schemeClr val="dk1"/>
              </a:buClr>
              <a:buSzPts val="2400"/>
              <a:buNone/>
            </a:pPr>
            <a:r>
              <a:rPr lang="en-US" sz="2400">
                <a:latin typeface="Arial"/>
                <a:ea typeface="Arial"/>
                <a:cs typeface="Arial"/>
                <a:sym typeface="Arial"/>
              </a:rPr>
              <a:t>NOSM University will continue to practice reconciliation by listening, learning, and fostering a culture of mutual respect and trust.</a:t>
            </a:r>
            <a:endParaRPr sz="2400">
              <a:latin typeface="Arial"/>
              <a:ea typeface="Arial"/>
              <a:cs typeface="Arial"/>
              <a:sym typeface="Arial"/>
            </a:endParaRPr>
          </a:p>
          <a:p>
            <a:pPr indent="0" lvl="0" marL="0" rtl="0" algn="l">
              <a:lnSpc>
                <a:spcPct val="120000"/>
              </a:lnSpc>
              <a:spcBef>
                <a:spcPts val="600"/>
              </a:spcBef>
              <a:spcAft>
                <a:spcPts val="0"/>
              </a:spcAft>
              <a:buClr>
                <a:schemeClr val="dk1"/>
              </a:buClr>
              <a:buSzPts val="2400"/>
              <a:buNone/>
            </a:pPr>
            <a:r>
              <a:t/>
            </a:r>
            <a:endParaRPr sz="2400">
              <a:latin typeface="Arial"/>
              <a:ea typeface="Arial"/>
              <a:cs typeface="Arial"/>
              <a:sym typeface="Arial"/>
            </a:endParaRPr>
          </a:p>
        </p:txBody>
      </p:sp>
      <p:pic>
        <p:nvPicPr>
          <p:cNvPr id="129" name="Google Shape;129;p2"/>
          <p:cNvPicPr preferRelativeResize="0"/>
          <p:nvPr/>
        </p:nvPicPr>
        <p:blipFill rotWithShape="1">
          <a:blip r:embed="rId3">
            <a:alphaModFix/>
          </a:blip>
          <a:srcRect b="0" l="0" r="0" t="0"/>
          <a:stretch/>
        </p:blipFill>
        <p:spPr>
          <a:xfrm>
            <a:off x="7659782" y="1253316"/>
            <a:ext cx="4116960" cy="4309719"/>
          </a:xfrm>
          <a:prstGeom prst="rect">
            <a:avLst/>
          </a:prstGeom>
          <a:noFill/>
          <a:ln>
            <a:noFill/>
          </a:ln>
        </p:spPr>
      </p:pic>
      <p:pic>
        <p:nvPicPr>
          <p:cNvPr descr="A picture containing text, clipart&#10;&#10;Description automatically generated" id="130" name="Google Shape;130;p2"/>
          <p:cNvPicPr preferRelativeResize="0"/>
          <p:nvPr/>
        </p:nvPicPr>
        <p:blipFill rotWithShape="1">
          <a:blip r:embed="rId4">
            <a:alphaModFix/>
          </a:blip>
          <a:srcRect b="0" l="0" r="0" t="0"/>
          <a:stretch/>
        </p:blipFill>
        <p:spPr>
          <a:xfrm>
            <a:off x="10211986" y="6147018"/>
            <a:ext cx="1718721" cy="50845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ca908f5062_0_29"/>
          <p:cNvSpPr txBox="1"/>
          <p:nvPr>
            <p:ph type="title"/>
          </p:nvPr>
        </p:nvSpPr>
        <p:spPr>
          <a:xfrm>
            <a:off x="569700" y="181400"/>
            <a:ext cx="11052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US" sz="3000"/>
              <a:t>Best Practices for Recruiters Welcoming New Physicians</a:t>
            </a:r>
            <a:endParaRPr sz="3000"/>
          </a:p>
        </p:txBody>
      </p:sp>
      <p:pic>
        <p:nvPicPr>
          <p:cNvPr id="281" name="Google Shape;281;g2ca908f5062_0_29"/>
          <p:cNvPicPr preferRelativeResize="0"/>
          <p:nvPr/>
        </p:nvPicPr>
        <p:blipFill rotWithShape="1">
          <a:blip r:embed="rId3">
            <a:alphaModFix/>
          </a:blip>
          <a:srcRect b="1748" l="1305" r="1236" t="2189"/>
          <a:stretch/>
        </p:blipFill>
        <p:spPr>
          <a:xfrm>
            <a:off x="2002025" y="1417225"/>
            <a:ext cx="8171775" cy="5190476"/>
          </a:xfrm>
          <a:prstGeom prst="rect">
            <a:avLst/>
          </a:prstGeom>
          <a:noFill/>
          <a:ln>
            <a:noFill/>
          </a:ln>
        </p:spPr>
      </p:pic>
      <p:sp>
        <p:nvSpPr>
          <p:cNvPr id="282" name="Google Shape;282;g2ca908f5062_0_29"/>
          <p:cNvSpPr txBox="1"/>
          <p:nvPr/>
        </p:nvSpPr>
        <p:spPr>
          <a:xfrm>
            <a:off x="569700" y="6446350"/>
            <a:ext cx="5416800" cy="32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https://www.nosm.ca/wp-content/uploads/2023/12/Recruiter-Infographic-V3.pdf</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ca908f5062_0_37"/>
          <p:cNvSpPr txBox="1"/>
          <p:nvPr>
            <p:ph type="title"/>
          </p:nvPr>
        </p:nvSpPr>
        <p:spPr>
          <a:xfrm>
            <a:off x="1885198" y="164050"/>
            <a:ext cx="8421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Font typeface="Arial"/>
              <a:buNone/>
            </a:pPr>
            <a:r>
              <a:rPr lang="en-US" sz="3000"/>
              <a:t>Best Practices Continued</a:t>
            </a:r>
            <a:r>
              <a:rPr lang="en-US"/>
              <a:t> </a:t>
            </a:r>
            <a:endParaRPr/>
          </a:p>
        </p:txBody>
      </p:sp>
      <p:pic>
        <p:nvPicPr>
          <p:cNvPr id="289" name="Google Shape;289;g2ca908f5062_0_37"/>
          <p:cNvPicPr preferRelativeResize="0"/>
          <p:nvPr/>
        </p:nvPicPr>
        <p:blipFill rotWithShape="1">
          <a:blip r:embed="rId3">
            <a:alphaModFix/>
          </a:blip>
          <a:srcRect b="11377" l="401" r="1770" t="8442"/>
          <a:stretch/>
        </p:blipFill>
        <p:spPr>
          <a:xfrm>
            <a:off x="2033287" y="1601925"/>
            <a:ext cx="8125413" cy="4291725"/>
          </a:xfrm>
          <a:prstGeom prst="rect">
            <a:avLst/>
          </a:prstGeom>
          <a:noFill/>
          <a:ln>
            <a:noFill/>
          </a:ln>
        </p:spPr>
      </p:pic>
      <p:sp>
        <p:nvSpPr>
          <p:cNvPr id="290" name="Google Shape;290;g2ca908f5062_0_37"/>
          <p:cNvSpPr txBox="1"/>
          <p:nvPr/>
        </p:nvSpPr>
        <p:spPr>
          <a:xfrm>
            <a:off x="579000" y="6279000"/>
            <a:ext cx="5416800" cy="32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https://www.nosm.ca/wp-content/uploads/2023/12/Recruiter-Infographic-V3.pdf</a:t>
            </a:r>
            <a:endParaRPr b="0" i="0" sz="10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1"/>
          <p:cNvSpPr txBox="1"/>
          <p:nvPr>
            <p:ph idx="1" type="body"/>
          </p:nvPr>
        </p:nvSpPr>
        <p:spPr>
          <a:xfrm>
            <a:off x="4995805" y="1825625"/>
            <a:ext cx="6706203" cy="4685534"/>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90000"/>
              </a:lnSpc>
              <a:spcBef>
                <a:spcPts val="1000"/>
              </a:spcBef>
              <a:spcAft>
                <a:spcPts val="0"/>
              </a:spcAft>
              <a:buSzPts val="2400"/>
              <a:buChar char="•"/>
            </a:pPr>
            <a:r>
              <a:rPr lang="en-US" sz="2400"/>
              <a:t>Primary care doctors are under immense pressure</a:t>
            </a:r>
            <a:endParaRPr sz="2400"/>
          </a:p>
          <a:p>
            <a:pPr indent="-381000" lvl="0" marL="457200" rtl="0" algn="l">
              <a:lnSpc>
                <a:spcPct val="90000"/>
              </a:lnSpc>
              <a:spcBef>
                <a:spcPts val="1000"/>
              </a:spcBef>
              <a:spcAft>
                <a:spcPts val="0"/>
              </a:spcAft>
              <a:buSzPts val="2400"/>
              <a:buChar char="•"/>
            </a:pPr>
            <a:r>
              <a:rPr lang="en-US" sz="2400">
                <a:latin typeface="Arial"/>
                <a:ea typeface="Arial"/>
                <a:cs typeface="Arial"/>
                <a:sym typeface="Arial"/>
              </a:rPr>
              <a:t>Studies of the physician workforce in Canada show that younger physicians today do not work the same hours or bill the same volume of services that their older counterparts did in the past </a:t>
            </a:r>
            <a:endParaRPr/>
          </a:p>
          <a:p>
            <a:pPr indent="-381000" lvl="0" marL="457200" rtl="0" algn="l">
              <a:lnSpc>
                <a:spcPct val="90000"/>
              </a:lnSpc>
              <a:spcBef>
                <a:spcPts val="1000"/>
              </a:spcBef>
              <a:spcAft>
                <a:spcPts val="0"/>
              </a:spcAft>
              <a:buSzPts val="2400"/>
              <a:buChar char="•"/>
            </a:pPr>
            <a:r>
              <a:rPr lang="en-US" sz="2400">
                <a:latin typeface="Arial"/>
                <a:ea typeface="Arial"/>
                <a:cs typeface="Arial"/>
                <a:sym typeface="Arial"/>
              </a:rPr>
              <a:t>Gender, age, and boutique practices have an impact</a:t>
            </a:r>
            <a:endParaRPr/>
          </a:p>
          <a:p>
            <a:pPr indent="-381000" lvl="0" marL="457200" rtl="0" algn="l">
              <a:lnSpc>
                <a:spcPct val="90000"/>
              </a:lnSpc>
              <a:spcBef>
                <a:spcPts val="1000"/>
              </a:spcBef>
              <a:spcAft>
                <a:spcPts val="0"/>
              </a:spcAft>
              <a:buSzPts val="2400"/>
              <a:buChar char="•"/>
            </a:pPr>
            <a:r>
              <a:rPr lang="en-US" sz="2400">
                <a:latin typeface="Arial"/>
                <a:ea typeface="Arial"/>
                <a:cs typeface="Arial"/>
                <a:sym typeface="Arial"/>
              </a:rPr>
              <a:t>The COVID-19 pandemic and burnout mean about 50% of aging doctors may retire in next five years</a:t>
            </a:r>
            <a:endParaRPr sz="2400"/>
          </a:p>
          <a:p>
            <a:pPr indent="-381000" lvl="0" marL="457200" rtl="0" algn="l">
              <a:lnSpc>
                <a:spcPct val="90000"/>
              </a:lnSpc>
              <a:spcBef>
                <a:spcPts val="1000"/>
              </a:spcBef>
              <a:spcAft>
                <a:spcPts val="0"/>
              </a:spcAft>
              <a:buSzPts val="2400"/>
              <a:buChar char="•"/>
            </a:pPr>
            <a:r>
              <a:rPr b="1" i="1" lang="en-US" sz="2400">
                <a:highlight>
                  <a:schemeClr val="lt1"/>
                </a:highlight>
              </a:rPr>
              <a:t>It is a buyer’s market</a:t>
            </a:r>
            <a:endParaRPr b="1" i="1" sz="2400">
              <a:highlight>
                <a:schemeClr val="lt1"/>
              </a:highlight>
            </a:endParaRPr>
          </a:p>
        </p:txBody>
      </p:sp>
      <p:sp>
        <p:nvSpPr>
          <p:cNvPr id="296" name="Google Shape;296;p11"/>
          <p:cNvSpPr/>
          <p:nvPr/>
        </p:nvSpPr>
        <p:spPr>
          <a:xfrm>
            <a:off x="4490980" y="471454"/>
            <a:ext cx="7701020" cy="1062459"/>
          </a:xfrm>
          <a:prstGeom prst="rect">
            <a:avLst/>
          </a:prstGeom>
          <a:solidFill>
            <a:srgbClr val="0F27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7" name="Google Shape;297;p11"/>
          <p:cNvSpPr txBox="1"/>
          <p:nvPr/>
        </p:nvSpPr>
        <p:spPr>
          <a:xfrm>
            <a:off x="4995805" y="346841"/>
            <a:ext cx="10647437" cy="1486853"/>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chemeClr val="lt1"/>
              </a:buClr>
              <a:buSzPct val="100000"/>
              <a:buFont typeface="Arial"/>
              <a:buNone/>
            </a:pPr>
            <a:r>
              <a:rPr b="1" i="0" lang="en-US" sz="4400" u="none" cap="none" strike="noStrike">
                <a:solidFill>
                  <a:schemeClr val="lt1"/>
                </a:solidFill>
                <a:latin typeface="Arial"/>
                <a:ea typeface="Arial"/>
                <a:cs typeface="Arial"/>
                <a:sym typeface="Arial"/>
              </a:rPr>
              <a:t>Reality Check </a:t>
            </a:r>
            <a:endParaRPr b="0" i="1" sz="4400" u="none" cap="none" strike="noStrike">
              <a:solidFill>
                <a:schemeClr val="lt1"/>
              </a:solidFill>
              <a:latin typeface="Arial"/>
              <a:ea typeface="Arial"/>
              <a:cs typeface="Arial"/>
              <a:sym typeface="Arial"/>
            </a:endParaRPr>
          </a:p>
        </p:txBody>
      </p:sp>
      <p:pic>
        <p:nvPicPr>
          <p:cNvPr descr="A picture containing tree, outdoor, sky, nature&#10;&#10;Description automatically generated" id="298" name="Google Shape;298;p11"/>
          <p:cNvPicPr preferRelativeResize="0"/>
          <p:nvPr/>
        </p:nvPicPr>
        <p:blipFill rotWithShape="1">
          <a:blip r:embed="rId3">
            <a:alphaModFix/>
          </a:blip>
          <a:srcRect b="0" l="37146" r="18370" t="0"/>
          <a:stretch/>
        </p:blipFill>
        <p:spPr>
          <a:xfrm>
            <a:off x="0" y="0"/>
            <a:ext cx="4572553" cy="6853106"/>
          </a:xfrm>
          <a:prstGeom prst="rect">
            <a:avLst/>
          </a:prstGeom>
          <a:noFill/>
          <a:ln>
            <a:noFill/>
          </a:ln>
        </p:spPr>
      </p:pic>
      <p:sp>
        <p:nvSpPr>
          <p:cNvPr id="299" name="Google Shape;299;p11"/>
          <p:cNvSpPr txBox="1"/>
          <p:nvPr/>
        </p:nvSpPr>
        <p:spPr>
          <a:xfrm>
            <a:off x="188090" y="184666"/>
            <a:ext cx="24509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14315A"/>
                </a:solidFill>
                <a:latin typeface="Arial"/>
                <a:ea typeface="Arial"/>
                <a:cs typeface="Arial"/>
                <a:sym typeface="Arial"/>
              </a:rPr>
              <a:t>Ouimet Canyon</a:t>
            </a:r>
            <a:endParaRPr b="1" i="0" sz="1400" u="none" cap="none" strike="noStrike">
              <a:solidFill>
                <a:srgbClr val="14315A"/>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6d3046e3e6_0_471"/>
          <p:cNvSpPr txBox="1"/>
          <p:nvPr>
            <p:ph type="title"/>
          </p:nvPr>
        </p:nvSpPr>
        <p:spPr>
          <a:xfrm>
            <a:off x="257105" y="2766150"/>
            <a:ext cx="11677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US"/>
              <a:t>What is your community doing to attract new doctors?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15A"/>
        </a:solidFill>
      </p:bgPr>
    </p:bg>
    <p:spTree>
      <p:nvGrpSpPr>
        <p:cNvPr id="310" name="Shape 310"/>
        <p:cNvGrpSpPr/>
        <p:nvPr/>
      </p:nvGrpSpPr>
      <p:grpSpPr>
        <a:xfrm>
          <a:off x="0" y="0"/>
          <a:ext cx="0" cy="0"/>
          <a:chOff x="0" y="0"/>
          <a:chExt cx="0" cy="0"/>
        </a:xfrm>
      </p:grpSpPr>
      <p:sp>
        <p:nvSpPr>
          <p:cNvPr id="311" name="Google Shape;311;g2cafcd48fab_0_30"/>
          <p:cNvSpPr txBox="1"/>
          <p:nvPr>
            <p:ph idx="1" type="body"/>
          </p:nvPr>
        </p:nvSpPr>
        <p:spPr>
          <a:xfrm>
            <a:off x="838200" y="2334325"/>
            <a:ext cx="10515600" cy="1475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Arial"/>
              <a:buNone/>
            </a:pPr>
            <a:r>
              <a:rPr b="1" lang="en-US" sz="4800">
                <a:solidFill>
                  <a:schemeClr val="lt1"/>
                </a:solidFill>
                <a:latin typeface="Arial"/>
                <a:ea typeface="Arial"/>
                <a:cs typeface="Arial"/>
                <a:sym typeface="Arial"/>
              </a:rPr>
              <a:t>What’s the outlook for </a:t>
            </a:r>
            <a:endParaRPr b="1" sz="48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3600"/>
              <a:buFont typeface="Arial"/>
              <a:buNone/>
            </a:pPr>
            <a:r>
              <a:rPr b="1" lang="en-US" sz="4800">
                <a:solidFill>
                  <a:schemeClr val="lt1"/>
                </a:solidFill>
                <a:latin typeface="Arial"/>
                <a:ea typeface="Arial"/>
                <a:cs typeface="Arial"/>
                <a:sym typeface="Arial"/>
              </a:rPr>
              <a:t>NOSM University?</a:t>
            </a:r>
            <a:endParaRPr/>
          </a:p>
        </p:txBody>
      </p:sp>
      <p:pic>
        <p:nvPicPr>
          <p:cNvPr descr="A picture containing text, clipart&#10;&#10;Description automatically generated" id="312" name="Google Shape;312;g2cafcd48fab_0_30"/>
          <p:cNvPicPr preferRelativeResize="0"/>
          <p:nvPr/>
        </p:nvPicPr>
        <p:blipFill rotWithShape="1">
          <a:blip r:embed="rId3">
            <a:alphaModFix/>
          </a:blip>
          <a:srcRect b="0" l="0" r="0" t="0"/>
          <a:stretch/>
        </p:blipFill>
        <p:spPr>
          <a:xfrm>
            <a:off x="10211986" y="6147018"/>
            <a:ext cx="1718718" cy="508456"/>
          </a:xfrm>
          <a:prstGeom prst="rect">
            <a:avLst/>
          </a:prstGeom>
          <a:noFill/>
          <a:ln>
            <a:noFill/>
          </a:ln>
        </p:spPr>
      </p:pic>
      <p:cxnSp>
        <p:nvCxnSpPr>
          <p:cNvPr id="313" name="Google Shape;313;g2cafcd48fab_0_30"/>
          <p:cNvCxnSpPr/>
          <p:nvPr/>
        </p:nvCxnSpPr>
        <p:spPr>
          <a:xfrm>
            <a:off x="4475700" y="4054200"/>
            <a:ext cx="32406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26d3046e3e6_0_360"/>
          <p:cNvSpPr/>
          <p:nvPr/>
        </p:nvSpPr>
        <p:spPr>
          <a:xfrm>
            <a:off x="0" y="471454"/>
            <a:ext cx="10883400" cy="1062600"/>
          </a:xfrm>
          <a:prstGeom prst="rect">
            <a:avLst/>
          </a:prstGeom>
          <a:solidFill>
            <a:srgbClr val="0F27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0" name="Google Shape;320;g26d3046e3e6_0_360"/>
          <p:cNvSpPr txBox="1"/>
          <p:nvPr>
            <p:ph type="title"/>
          </p:nvPr>
        </p:nvSpPr>
        <p:spPr>
          <a:xfrm>
            <a:off x="572600" y="339900"/>
            <a:ext cx="105333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solidFill>
                  <a:schemeClr val="lt1"/>
                </a:solidFill>
              </a:rPr>
              <a:t>Financial Sustainability </a:t>
            </a:r>
            <a:endParaRPr>
              <a:solidFill>
                <a:schemeClr val="lt1"/>
              </a:solidFill>
            </a:endParaRPr>
          </a:p>
        </p:txBody>
      </p:sp>
      <p:pic>
        <p:nvPicPr>
          <p:cNvPr id="321" name="Google Shape;321;g26d3046e3e6_0_360"/>
          <p:cNvPicPr preferRelativeResize="0"/>
          <p:nvPr/>
        </p:nvPicPr>
        <p:blipFill rotWithShape="1">
          <a:blip r:embed="rId3">
            <a:alphaModFix/>
          </a:blip>
          <a:srcRect b="0" l="0" r="0" t="0"/>
          <a:stretch/>
        </p:blipFill>
        <p:spPr>
          <a:xfrm>
            <a:off x="4338050" y="2255062"/>
            <a:ext cx="3907950" cy="3348775"/>
          </a:xfrm>
          <a:prstGeom prst="rect">
            <a:avLst/>
          </a:prstGeom>
          <a:noFill/>
          <a:ln>
            <a:noFill/>
          </a:ln>
        </p:spPr>
      </p:pic>
      <p:sp>
        <p:nvSpPr>
          <p:cNvPr id="322" name="Google Shape;322;g26d3046e3e6_0_360"/>
          <p:cNvSpPr txBox="1"/>
          <p:nvPr>
            <p:ph idx="1" type="body"/>
          </p:nvPr>
        </p:nvSpPr>
        <p:spPr>
          <a:xfrm>
            <a:off x="652500" y="1889750"/>
            <a:ext cx="10533300" cy="407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solidFill>
                <a:srgbClr val="0F273D"/>
              </a:solidFill>
            </a:endParaRPr>
          </a:p>
          <a:p>
            <a:pPr indent="0" lvl="0" marL="0" rtl="0" algn="l">
              <a:lnSpc>
                <a:spcPct val="90000"/>
              </a:lnSpc>
              <a:spcBef>
                <a:spcPts val="1000"/>
              </a:spcBef>
              <a:spcAft>
                <a:spcPts val="0"/>
              </a:spcAft>
              <a:buSzPts val="1800"/>
              <a:buNone/>
            </a:pPr>
            <a:r>
              <a:rPr lang="en-US">
                <a:solidFill>
                  <a:srgbClr val="0F273D"/>
                </a:solidFill>
              </a:rPr>
              <a:t>OPERATIONS											    FIDUCIARY																   RESPONSIBILITY 						</a:t>
            </a:r>
            <a:endParaRPr>
              <a:solidFill>
                <a:srgbClr val="0F273D"/>
              </a:solidFill>
            </a:endParaRPr>
          </a:p>
          <a:p>
            <a:pPr indent="0" lvl="0" marL="0" rtl="0" algn="l">
              <a:lnSpc>
                <a:spcPct val="90000"/>
              </a:lnSpc>
              <a:spcBef>
                <a:spcPts val="1000"/>
              </a:spcBef>
              <a:spcAft>
                <a:spcPts val="0"/>
              </a:spcAft>
              <a:buSzPts val="1800"/>
              <a:buNone/>
            </a:pPr>
            <a:r>
              <a:rPr lang="en-US">
                <a:solidFill>
                  <a:srgbClr val="0F273D"/>
                </a:solidFill>
              </a:rPr>
              <a:t>ADMINISTRATION										    MANDATE</a:t>
            </a:r>
            <a:endParaRPr>
              <a:solidFill>
                <a:srgbClr val="0F273D"/>
              </a:solidFill>
            </a:endParaRPr>
          </a:p>
        </p:txBody>
      </p:sp>
      <p:pic>
        <p:nvPicPr>
          <p:cNvPr id="323" name="Google Shape;323;g26d3046e3e6_0_360"/>
          <p:cNvPicPr preferRelativeResize="0"/>
          <p:nvPr/>
        </p:nvPicPr>
        <p:blipFill rotWithShape="1">
          <a:blip r:embed="rId4">
            <a:alphaModFix/>
          </a:blip>
          <a:srcRect b="0" l="0" r="0" t="0"/>
          <a:stretch/>
        </p:blipFill>
        <p:spPr>
          <a:xfrm>
            <a:off x="10642077" y="2821200"/>
            <a:ext cx="969900" cy="969900"/>
          </a:xfrm>
          <a:prstGeom prst="rect">
            <a:avLst/>
          </a:prstGeom>
          <a:noFill/>
          <a:ln>
            <a:noFill/>
          </a:ln>
        </p:spPr>
      </p:pic>
      <p:pic>
        <p:nvPicPr>
          <p:cNvPr id="324" name="Google Shape;324;g26d3046e3e6_0_360"/>
          <p:cNvPicPr preferRelativeResize="0"/>
          <p:nvPr/>
        </p:nvPicPr>
        <p:blipFill rotWithShape="1">
          <a:blip r:embed="rId4">
            <a:alphaModFix/>
          </a:blip>
          <a:srcRect b="0" l="0" r="0" t="0"/>
          <a:stretch/>
        </p:blipFill>
        <p:spPr>
          <a:xfrm>
            <a:off x="10136002" y="3910950"/>
            <a:ext cx="969900" cy="969900"/>
          </a:xfrm>
          <a:prstGeom prst="rect">
            <a:avLst/>
          </a:prstGeom>
          <a:noFill/>
          <a:ln>
            <a:noFill/>
          </a:ln>
        </p:spPr>
      </p:pic>
      <p:pic>
        <p:nvPicPr>
          <p:cNvPr id="325" name="Google Shape;325;g26d3046e3e6_0_360"/>
          <p:cNvPicPr preferRelativeResize="0"/>
          <p:nvPr/>
        </p:nvPicPr>
        <p:blipFill rotWithShape="1">
          <a:blip r:embed="rId4">
            <a:alphaModFix/>
          </a:blip>
          <a:srcRect b="0" l="0" r="0" t="0"/>
          <a:stretch/>
        </p:blipFill>
        <p:spPr>
          <a:xfrm>
            <a:off x="2970277" y="2821200"/>
            <a:ext cx="969900" cy="969900"/>
          </a:xfrm>
          <a:prstGeom prst="rect">
            <a:avLst/>
          </a:prstGeom>
          <a:noFill/>
          <a:ln>
            <a:noFill/>
          </a:ln>
        </p:spPr>
      </p:pic>
      <p:pic>
        <p:nvPicPr>
          <p:cNvPr id="326" name="Google Shape;326;g26d3046e3e6_0_360"/>
          <p:cNvPicPr preferRelativeResize="0"/>
          <p:nvPr/>
        </p:nvPicPr>
        <p:blipFill rotWithShape="1">
          <a:blip r:embed="rId4">
            <a:alphaModFix/>
          </a:blip>
          <a:srcRect b="0" l="0" r="0" t="0"/>
          <a:stretch/>
        </p:blipFill>
        <p:spPr>
          <a:xfrm>
            <a:off x="3596152" y="3910950"/>
            <a:ext cx="969900" cy="969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g2ca908f5062_0_11"/>
          <p:cNvPicPr preferRelativeResize="0"/>
          <p:nvPr/>
        </p:nvPicPr>
        <p:blipFill rotWithShape="1">
          <a:blip r:embed="rId3">
            <a:alphaModFix/>
          </a:blip>
          <a:srcRect b="17666" l="0" r="11722" t="8352"/>
          <a:stretch/>
        </p:blipFill>
        <p:spPr>
          <a:xfrm>
            <a:off x="7323300" y="0"/>
            <a:ext cx="4868700" cy="6857999"/>
          </a:xfrm>
          <a:prstGeom prst="rect">
            <a:avLst/>
          </a:prstGeom>
          <a:noFill/>
          <a:ln>
            <a:noFill/>
          </a:ln>
        </p:spPr>
      </p:pic>
      <p:sp>
        <p:nvSpPr>
          <p:cNvPr id="333" name="Google Shape;333;g2ca908f5062_0_11"/>
          <p:cNvSpPr txBox="1"/>
          <p:nvPr>
            <p:ph type="title"/>
          </p:nvPr>
        </p:nvSpPr>
        <p:spPr>
          <a:xfrm>
            <a:off x="559300" y="405075"/>
            <a:ext cx="6417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en-US"/>
              <a:t>Financial Investment </a:t>
            </a:r>
            <a:endParaRPr/>
          </a:p>
        </p:txBody>
      </p:sp>
      <p:sp>
        <p:nvSpPr>
          <p:cNvPr id="334" name="Google Shape;334;g2ca908f5062_0_11"/>
          <p:cNvSpPr txBox="1"/>
          <p:nvPr>
            <p:ph idx="1" type="body"/>
          </p:nvPr>
        </p:nvSpPr>
        <p:spPr>
          <a:xfrm>
            <a:off x="905500" y="1825625"/>
            <a:ext cx="5515200" cy="4079400"/>
          </a:xfrm>
          <a:prstGeom prst="rect">
            <a:avLst/>
          </a:prstGeom>
          <a:noFill/>
          <a:ln>
            <a:noFill/>
          </a:ln>
        </p:spPr>
        <p:txBody>
          <a:bodyPr anchorCtr="0" anchor="t" bIns="45700" lIns="91425" spcFirstLastPara="1" rIns="91425" wrap="square" tIns="45700">
            <a:normAutofit/>
          </a:bodyPr>
          <a:lstStyle/>
          <a:p>
            <a:pPr indent="-406400" lvl="0" marL="457200" rtl="0" algn="l">
              <a:lnSpc>
                <a:spcPct val="115000"/>
              </a:lnSpc>
              <a:spcBef>
                <a:spcPts val="1000"/>
              </a:spcBef>
              <a:spcAft>
                <a:spcPts val="0"/>
              </a:spcAft>
              <a:buSzPts val="2800"/>
              <a:buChar char="•"/>
            </a:pPr>
            <a:r>
              <a:rPr lang="en-US"/>
              <a:t>Optimistic: $4 million boost in base funding from province</a:t>
            </a:r>
            <a:endParaRPr/>
          </a:p>
          <a:p>
            <a:pPr indent="-406400" lvl="0" marL="457200" rtl="0" algn="l">
              <a:lnSpc>
                <a:spcPct val="115000"/>
              </a:lnSpc>
              <a:spcBef>
                <a:spcPts val="0"/>
              </a:spcBef>
              <a:spcAft>
                <a:spcPts val="0"/>
              </a:spcAft>
              <a:buSzPts val="2800"/>
              <a:buChar char="•"/>
            </a:pPr>
            <a:r>
              <a:rPr lang="en-US"/>
              <a:t>Fundraising: Achieved the First $50 million in NOSM U Student Endowment Fund* </a:t>
            </a:r>
            <a:endParaRPr/>
          </a:p>
          <a:p>
            <a:pPr indent="-406400" lvl="0" marL="457200" rtl="0" algn="l">
              <a:lnSpc>
                <a:spcPct val="115000"/>
              </a:lnSpc>
              <a:spcBef>
                <a:spcPts val="0"/>
              </a:spcBef>
              <a:spcAft>
                <a:spcPts val="0"/>
              </a:spcAft>
              <a:buSzPts val="2800"/>
              <a:buChar char="•"/>
            </a:pPr>
            <a:r>
              <a:rPr lang="en-US"/>
              <a:t>Visit www.report.nosm.ca for more information.</a:t>
            </a:r>
            <a:endParaRPr/>
          </a:p>
        </p:txBody>
      </p:sp>
      <p:sp>
        <p:nvSpPr>
          <p:cNvPr id="335" name="Google Shape;335;g2ca908f5062_0_11"/>
          <p:cNvSpPr txBox="1"/>
          <p:nvPr/>
        </p:nvSpPr>
        <p:spPr>
          <a:xfrm>
            <a:off x="679150" y="6059000"/>
            <a:ext cx="3142800" cy="43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*Since May 2022</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16"/>
          <p:cNvPicPr preferRelativeResize="0"/>
          <p:nvPr/>
        </p:nvPicPr>
        <p:blipFill rotWithShape="1">
          <a:blip r:embed="rId3">
            <a:alphaModFix/>
          </a:blip>
          <a:srcRect b="0" l="0" r="0" t="15420"/>
          <a:stretch/>
        </p:blipFill>
        <p:spPr>
          <a:xfrm>
            <a:off x="0" y="-24063"/>
            <a:ext cx="12192000" cy="6882063"/>
          </a:xfrm>
          <a:prstGeom prst="rect">
            <a:avLst/>
          </a:prstGeom>
          <a:noFill/>
          <a:ln>
            <a:noFill/>
          </a:ln>
        </p:spPr>
      </p:pic>
      <p:sp>
        <p:nvSpPr>
          <p:cNvPr id="341" name="Google Shape;341;p16"/>
          <p:cNvSpPr/>
          <p:nvPr/>
        </p:nvSpPr>
        <p:spPr>
          <a:xfrm>
            <a:off x="0" y="471454"/>
            <a:ext cx="10883348" cy="1062459"/>
          </a:xfrm>
          <a:prstGeom prst="rect">
            <a:avLst/>
          </a:prstGeom>
          <a:solidFill>
            <a:srgbClr val="0F27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2" name="Google Shape;342;p16"/>
          <p:cNvSpPr txBox="1"/>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3800"/>
              <a:buFont typeface="Arial"/>
              <a:buNone/>
            </a:pPr>
            <a:r>
              <a:rPr b="1" i="0" lang="en-US" sz="3800" u="none" cap="none" strike="noStrike">
                <a:solidFill>
                  <a:schemeClr val="lt1"/>
                </a:solidFill>
                <a:latin typeface="Arial"/>
                <a:ea typeface="Arial"/>
                <a:cs typeface="Arial"/>
                <a:sym typeface="Arial"/>
              </a:rPr>
              <a:t>Thank You, </a:t>
            </a:r>
            <a:r>
              <a:rPr b="1" lang="en-US" sz="3800">
                <a:solidFill>
                  <a:schemeClr val="lt1"/>
                </a:solidFill>
              </a:rPr>
              <a:t>NOMA</a:t>
            </a:r>
            <a:r>
              <a:rPr b="1" i="0" lang="en-US" sz="3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43" name="Google Shape;343;p16"/>
          <p:cNvSpPr/>
          <p:nvPr/>
        </p:nvSpPr>
        <p:spPr>
          <a:xfrm>
            <a:off x="5619750" y="3643402"/>
            <a:ext cx="6168474" cy="95406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1" i="1" lang="en-US" sz="2000" u="none" cap="none" strike="noStrike">
                <a:solidFill>
                  <a:schemeClr val="lt1"/>
                </a:solidFill>
                <a:latin typeface="Arial"/>
                <a:ea typeface="Arial"/>
                <a:cs typeface="Arial"/>
                <a:sym typeface="Arial"/>
              </a:rPr>
              <a:t>Thank you for supporting NOSM University and health equity in Northern Ontario </a:t>
            </a:r>
            <a:endParaRPr b="1" i="1" sz="2000" u="none" cap="none" strike="noStrike">
              <a:solidFill>
                <a:schemeClr val="lt1"/>
              </a:solidFill>
              <a:latin typeface="Arial"/>
              <a:ea typeface="Arial"/>
              <a:cs typeface="Arial"/>
              <a:sym typeface="Arial"/>
            </a:endParaRPr>
          </a:p>
          <a:p>
            <a:pPr indent="-184150" lvl="0" marL="285750" marR="0" rtl="0" algn="r">
              <a:lnSpc>
                <a:spcPct val="100000"/>
              </a:lnSpc>
              <a:spcBef>
                <a:spcPts val="0"/>
              </a:spcBef>
              <a:spcAft>
                <a:spcPts val="0"/>
              </a:spcAft>
              <a:buClr>
                <a:schemeClr val="dk1"/>
              </a:buClr>
              <a:buSzPts val="1600"/>
              <a:buFont typeface="Arial"/>
              <a:buNone/>
            </a:pPr>
            <a:r>
              <a:t/>
            </a:r>
            <a:endParaRPr b="0" i="1" sz="1600" u="none" cap="none" strike="noStrike">
              <a:solidFill>
                <a:schemeClr val="lt1"/>
              </a:solidFill>
              <a:latin typeface="Arial"/>
              <a:ea typeface="Arial"/>
              <a:cs typeface="Arial"/>
              <a:sym typeface="Arial"/>
            </a:endParaRPr>
          </a:p>
        </p:txBody>
      </p:sp>
      <p:pic>
        <p:nvPicPr>
          <p:cNvPr id="344" name="Google Shape;344;p16"/>
          <p:cNvPicPr preferRelativeResize="0"/>
          <p:nvPr/>
        </p:nvPicPr>
        <p:blipFill rotWithShape="1">
          <a:blip r:embed="rId4">
            <a:alphaModFix/>
          </a:blip>
          <a:srcRect b="0" l="0" r="0" t="0"/>
          <a:stretch/>
        </p:blipFill>
        <p:spPr>
          <a:xfrm>
            <a:off x="8157411" y="5433274"/>
            <a:ext cx="3489158" cy="106179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6d3046e3e6_0_465"/>
          <p:cNvSpPr txBox="1"/>
          <p:nvPr>
            <p:ph type="title"/>
          </p:nvPr>
        </p:nvSpPr>
        <p:spPr>
          <a:xfrm>
            <a:off x="257105" y="2766150"/>
            <a:ext cx="11677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US"/>
              <a:t>Questions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17"/>
          <p:cNvPicPr preferRelativeResize="0"/>
          <p:nvPr/>
        </p:nvPicPr>
        <p:blipFill rotWithShape="1">
          <a:blip r:embed="rId3">
            <a:alphaModFix/>
          </a:blip>
          <a:srcRect b="0" l="0" r="0" t="0"/>
          <a:stretch/>
        </p:blipFill>
        <p:spPr>
          <a:xfrm>
            <a:off x="0" y="-10"/>
            <a:ext cx="12192000" cy="6858011"/>
          </a:xfrm>
          <a:prstGeom prst="rect">
            <a:avLst/>
          </a:prstGeom>
          <a:noFill/>
          <a:ln>
            <a:noFill/>
          </a:ln>
        </p:spPr>
      </p:pic>
      <p:sp>
        <p:nvSpPr>
          <p:cNvPr id="357" name="Google Shape;357;p17"/>
          <p:cNvSpPr txBox="1"/>
          <p:nvPr/>
        </p:nvSpPr>
        <p:spPr>
          <a:xfrm>
            <a:off x="8935654" y="3004159"/>
            <a:ext cx="278660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14315A"/>
                </a:solidFill>
                <a:latin typeface="Calibri"/>
                <a:ea typeface="Calibri"/>
                <a:cs typeface="Calibri"/>
                <a:sym typeface="Calibri"/>
              </a:rPr>
              <a:t>future.nosm.ca</a:t>
            </a:r>
            <a:endParaRPr b="1" i="0" sz="3200" u="none" cap="none" strike="noStrike">
              <a:solidFill>
                <a:srgbClr val="14315A"/>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7" name="Google Shape;137;p3"/>
          <p:cNvSpPr/>
          <p:nvPr/>
        </p:nvSpPr>
        <p:spPr>
          <a:xfrm>
            <a:off x="4807950" y="1865900"/>
            <a:ext cx="2576100" cy="67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4407"/>
              <a:buFont typeface="Arial"/>
              <a:buNone/>
            </a:pPr>
            <a:r>
              <a:rPr b="1" i="0" lang="en-US" sz="4407" u="none" cap="none" strike="noStrike">
                <a:solidFill>
                  <a:srgbClr val="FFFFFF"/>
                </a:solidFill>
                <a:latin typeface="Arial"/>
                <a:ea typeface="Arial"/>
                <a:cs typeface="Arial"/>
                <a:sym typeface="Arial"/>
              </a:rPr>
              <a:t>Mission</a:t>
            </a:r>
            <a:endParaRPr b="1" i="0" sz="1800" u="none" cap="none" strike="noStrike">
              <a:solidFill>
                <a:schemeClr val="dk1"/>
              </a:solidFill>
              <a:latin typeface="Arial"/>
              <a:ea typeface="Arial"/>
              <a:cs typeface="Arial"/>
              <a:sym typeface="Arial"/>
            </a:endParaRPr>
          </a:p>
        </p:txBody>
      </p:sp>
      <p:sp>
        <p:nvSpPr>
          <p:cNvPr id="138" name="Google Shape;138;p3"/>
          <p:cNvSpPr/>
          <p:nvPr/>
        </p:nvSpPr>
        <p:spPr>
          <a:xfrm>
            <a:off x="2867025" y="2726937"/>
            <a:ext cx="6029325" cy="2154436"/>
          </a:xfrm>
          <a:prstGeom prst="rect">
            <a:avLst/>
          </a:prstGeom>
          <a:noFill/>
          <a:ln>
            <a:noFill/>
          </a:ln>
        </p:spPr>
        <p:txBody>
          <a:bodyPr anchorCtr="0" anchor="t" bIns="0" lIns="0" spcFirstLastPara="1" rIns="0" wrap="square" tIns="0">
            <a:spAutoFit/>
          </a:bodyPr>
          <a:lstStyle/>
          <a:p>
            <a:pPr indent="0" lvl="0" marL="386333" marR="0" rtl="0" algn="ctr">
              <a:lnSpc>
                <a:spcPct val="100000"/>
              </a:lnSpc>
              <a:spcBef>
                <a:spcPts val="0"/>
              </a:spcBef>
              <a:spcAft>
                <a:spcPts val="0"/>
              </a:spcAft>
              <a:buClr>
                <a:srgbClr val="FFFFFF"/>
              </a:buClr>
              <a:buSzPts val="2800"/>
              <a:buFont typeface="Arial"/>
              <a:buNone/>
            </a:pPr>
            <a:r>
              <a:rPr b="0" i="0" lang="en-US" sz="2800" u="none" cap="none" strike="noStrike">
                <a:solidFill>
                  <a:srgbClr val="FFFFFF"/>
                </a:solidFill>
                <a:latin typeface="Arial"/>
                <a:ea typeface="Arial"/>
                <a:cs typeface="Arial"/>
                <a:sym typeface="Arial"/>
              </a:rPr>
              <a:t>To improve the health of </a:t>
            </a:r>
            <a:endParaRPr b="0" i="0" sz="1400" u="none" cap="none" strike="noStrike">
              <a:solidFill>
                <a:srgbClr val="000000"/>
              </a:solidFill>
              <a:latin typeface="Arial"/>
              <a:ea typeface="Arial"/>
              <a:cs typeface="Arial"/>
              <a:sym typeface="Arial"/>
            </a:endParaRPr>
          </a:p>
          <a:p>
            <a:pPr indent="0" lvl="0" marL="386333" marR="0" rtl="0" algn="ctr">
              <a:lnSpc>
                <a:spcPct val="100000"/>
              </a:lnSpc>
              <a:spcBef>
                <a:spcPts val="0"/>
              </a:spcBef>
              <a:spcAft>
                <a:spcPts val="0"/>
              </a:spcAft>
              <a:buClr>
                <a:srgbClr val="FFFFFF"/>
              </a:buClr>
              <a:buSzPts val="2800"/>
              <a:buFont typeface="Arial"/>
              <a:buNone/>
            </a:pPr>
            <a:r>
              <a:rPr b="0" i="0" lang="en-US" sz="2800" u="none" cap="none" strike="noStrike">
                <a:solidFill>
                  <a:srgbClr val="FFFFFF"/>
                </a:solidFill>
                <a:latin typeface="Arial"/>
                <a:ea typeface="Arial"/>
                <a:cs typeface="Arial"/>
                <a:sym typeface="Arial"/>
              </a:rPr>
              <a:t>Northern Ontarians by being socially accountable in our education and research programs and advocating for health equity.</a:t>
            </a:r>
            <a:endParaRPr b="0" i="0" sz="1800" u="none" cap="none" strike="noStrike">
              <a:solidFill>
                <a:schemeClr val="dk1"/>
              </a:solidFill>
              <a:latin typeface="Arial"/>
              <a:ea typeface="Arial"/>
              <a:cs typeface="Arial"/>
              <a:sym typeface="Arial"/>
            </a:endParaRPr>
          </a:p>
        </p:txBody>
      </p:sp>
      <p:sp>
        <p:nvSpPr>
          <p:cNvPr id="139" name="Google Shape;139;p3"/>
          <p:cNvSpPr txBox="1"/>
          <p:nvPr/>
        </p:nvSpPr>
        <p:spPr>
          <a:xfrm>
            <a:off x="532506" y="6139543"/>
            <a:ext cx="348343" cy="3156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pic>
        <p:nvPicPr>
          <p:cNvPr descr="A picture containing text, clipart&#10;&#10;Description automatically generated" id="140" name="Google Shape;140;p3"/>
          <p:cNvPicPr preferRelativeResize="0"/>
          <p:nvPr/>
        </p:nvPicPr>
        <p:blipFill rotWithShape="1">
          <a:blip r:embed="rId4">
            <a:alphaModFix/>
          </a:blip>
          <a:srcRect b="0" l="0" r="0" t="0"/>
          <a:stretch/>
        </p:blipFill>
        <p:spPr>
          <a:xfrm>
            <a:off x="10211986" y="6147018"/>
            <a:ext cx="1718721" cy="5084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15A"/>
        </a:solidFill>
      </p:bgPr>
    </p:bg>
    <p:spTree>
      <p:nvGrpSpPr>
        <p:cNvPr id="145" name="Shape 145"/>
        <p:cNvGrpSpPr/>
        <p:nvPr/>
      </p:nvGrpSpPr>
      <p:grpSpPr>
        <a:xfrm>
          <a:off x="0" y="0"/>
          <a:ext cx="0" cy="0"/>
          <a:chOff x="0" y="0"/>
          <a:chExt cx="0" cy="0"/>
        </a:xfrm>
      </p:grpSpPr>
      <p:sp>
        <p:nvSpPr>
          <p:cNvPr id="146" name="Google Shape;146;g26d3046e3e6_0_0"/>
          <p:cNvSpPr txBox="1"/>
          <p:nvPr>
            <p:ph idx="1" type="body"/>
          </p:nvPr>
        </p:nvSpPr>
        <p:spPr>
          <a:xfrm>
            <a:off x="838200" y="2691300"/>
            <a:ext cx="10515600" cy="1475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Arial"/>
              <a:buNone/>
            </a:pPr>
            <a:r>
              <a:rPr b="1" lang="en-US" sz="4800">
                <a:solidFill>
                  <a:schemeClr val="lt1"/>
                </a:solidFill>
                <a:latin typeface="Arial"/>
                <a:ea typeface="Arial"/>
                <a:cs typeface="Arial"/>
                <a:sym typeface="Arial"/>
              </a:rPr>
              <a:t>Who We Are</a:t>
            </a:r>
            <a:r>
              <a:rPr b="1" lang="en-US" sz="6000">
                <a:solidFill>
                  <a:schemeClr val="lt1"/>
                </a:solidFill>
                <a:latin typeface="Arial"/>
                <a:ea typeface="Arial"/>
                <a:cs typeface="Arial"/>
                <a:sym typeface="Arial"/>
              </a:rPr>
              <a:t> </a:t>
            </a:r>
            <a:endParaRPr/>
          </a:p>
        </p:txBody>
      </p:sp>
      <p:pic>
        <p:nvPicPr>
          <p:cNvPr descr="A picture containing text, clipart&#10;&#10;Description automatically generated" id="147" name="Google Shape;147;g26d3046e3e6_0_0"/>
          <p:cNvPicPr preferRelativeResize="0"/>
          <p:nvPr/>
        </p:nvPicPr>
        <p:blipFill rotWithShape="1">
          <a:blip r:embed="rId3">
            <a:alphaModFix/>
          </a:blip>
          <a:srcRect b="0" l="0" r="0" t="0"/>
          <a:stretch/>
        </p:blipFill>
        <p:spPr>
          <a:xfrm>
            <a:off x="10211986" y="6147018"/>
            <a:ext cx="1718718" cy="508456"/>
          </a:xfrm>
          <a:prstGeom prst="rect">
            <a:avLst/>
          </a:prstGeom>
          <a:noFill/>
          <a:ln>
            <a:noFill/>
          </a:ln>
        </p:spPr>
      </p:pic>
      <p:cxnSp>
        <p:nvCxnSpPr>
          <p:cNvPr id="148" name="Google Shape;148;g26d3046e3e6_0_0"/>
          <p:cNvCxnSpPr/>
          <p:nvPr/>
        </p:nvCxnSpPr>
        <p:spPr>
          <a:xfrm>
            <a:off x="4485950" y="3809725"/>
            <a:ext cx="32406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493005" y="365125"/>
            <a:ext cx="11449277"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2"/>
              </a:buClr>
              <a:buSzPts val="4000"/>
              <a:buFont typeface="Arial"/>
              <a:buNone/>
            </a:pPr>
            <a:r>
              <a:rPr lang="en-US" sz="4000"/>
              <a:t>One of Canada’s Greatest </a:t>
            </a:r>
            <a:endParaRPr sz="4000"/>
          </a:p>
          <a:p>
            <a:pPr indent="0" lvl="0" marL="0" rtl="0" algn="ctr">
              <a:lnSpc>
                <a:spcPct val="90000"/>
              </a:lnSpc>
              <a:spcBef>
                <a:spcPts val="0"/>
              </a:spcBef>
              <a:spcAft>
                <a:spcPts val="0"/>
              </a:spcAft>
              <a:buClr>
                <a:schemeClr val="accent2"/>
              </a:buClr>
              <a:buSzPts val="4000"/>
              <a:buFont typeface="Arial"/>
              <a:buNone/>
            </a:pPr>
            <a:r>
              <a:rPr lang="en-US" sz="4000"/>
              <a:t>Health Human Resource Success Stories</a:t>
            </a:r>
            <a:endParaRPr sz="4000"/>
          </a:p>
        </p:txBody>
      </p:sp>
      <p:pic>
        <p:nvPicPr>
          <p:cNvPr id="155" name="Google Shape;155;p4"/>
          <p:cNvPicPr preferRelativeResize="0"/>
          <p:nvPr/>
        </p:nvPicPr>
        <p:blipFill rotWithShape="1">
          <a:blip r:embed="rId3">
            <a:alphaModFix/>
          </a:blip>
          <a:srcRect b="0" l="0" r="0" t="0"/>
          <a:stretch/>
        </p:blipFill>
        <p:spPr>
          <a:xfrm>
            <a:off x="2770862" y="1690699"/>
            <a:ext cx="6650276" cy="4432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9"/>
          <p:cNvSpPr txBox="1"/>
          <p:nvPr>
            <p:ph type="title"/>
          </p:nvPr>
        </p:nvSpPr>
        <p:spPr>
          <a:xfrm>
            <a:off x="257068" y="635625"/>
            <a:ext cx="11677800" cy="81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Arial"/>
              <a:buNone/>
            </a:pPr>
            <a:r>
              <a:rPr lang="en-US"/>
              <a:t>Tracking our Graduates</a:t>
            </a:r>
            <a:endParaRPr/>
          </a:p>
        </p:txBody>
      </p:sp>
      <p:sp>
        <p:nvSpPr>
          <p:cNvPr id="162" name="Google Shape;162;p9"/>
          <p:cNvSpPr txBox="1"/>
          <p:nvPr>
            <p:ph idx="1" type="body"/>
          </p:nvPr>
        </p:nvSpPr>
        <p:spPr>
          <a:xfrm>
            <a:off x="264400" y="1451125"/>
            <a:ext cx="7467600" cy="469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A2A2A"/>
              </a:buClr>
              <a:buSzPts val="1600"/>
              <a:buNone/>
            </a:pPr>
            <a:r>
              <a:rPr b="0" i="1" lang="en-US" sz="1600">
                <a:solidFill>
                  <a:srgbClr val="2A2A2A"/>
                </a:solidFill>
                <a:latin typeface="Arial"/>
                <a:ea typeface="Arial"/>
                <a:cs typeface="Arial"/>
                <a:sym typeface="Arial"/>
              </a:rPr>
              <a:t> </a:t>
            </a:r>
            <a:endParaRPr b="0" i="1" sz="2200">
              <a:solidFill>
                <a:srgbClr val="2A2A2A"/>
              </a:solidFill>
              <a:latin typeface="Arial"/>
              <a:ea typeface="Arial"/>
              <a:cs typeface="Arial"/>
              <a:sym typeface="Arial"/>
            </a:endParaRPr>
          </a:p>
          <a:p>
            <a:pPr indent="-228600" lvl="0" marL="228600" rtl="0" algn="l">
              <a:lnSpc>
                <a:spcPct val="120000"/>
              </a:lnSpc>
              <a:spcBef>
                <a:spcPts val="600"/>
              </a:spcBef>
              <a:spcAft>
                <a:spcPts val="0"/>
              </a:spcAft>
              <a:buClr>
                <a:schemeClr val="dk1"/>
              </a:buClr>
              <a:buSzPts val="2800"/>
              <a:buFont typeface="Arial"/>
              <a:buChar char="•"/>
            </a:pPr>
            <a:r>
              <a:rPr lang="en-US"/>
              <a:t>902 MD graduates—73 Indigenous and 179 Francophone</a:t>
            </a:r>
            <a:endParaRPr/>
          </a:p>
          <a:p>
            <a:pPr indent="-228600" lvl="0" marL="228600" rtl="0" algn="l">
              <a:lnSpc>
                <a:spcPct val="120000"/>
              </a:lnSpc>
              <a:spcBef>
                <a:spcPts val="600"/>
              </a:spcBef>
              <a:spcAft>
                <a:spcPts val="0"/>
              </a:spcAft>
              <a:buClr>
                <a:schemeClr val="dk1"/>
              </a:buClr>
              <a:buSzPts val="2800"/>
              <a:buChar char="•"/>
            </a:pPr>
            <a:r>
              <a:rPr lang="en-US"/>
              <a:t>827 physicians have completed training </a:t>
            </a:r>
            <a:r>
              <a:rPr lang="en-US">
                <a:extLst>
                  <a:ext uri="http://customooxmlschemas.google.com/">
                    <go:slidesCustomData xmlns:go="http://customooxmlschemas.google.com/" textRoundtripDataId="0"/>
                  </a:ext>
                </a:extLst>
              </a:rPr>
              <a:t>in</a:t>
            </a:r>
            <a:r>
              <a:rPr lang="en-US"/>
              <a:t> NOSM University’s residency programs</a:t>
            </a:r>
            <a:endParaRPr/>
          </a:p>
          <a:p>
            <a:pPr indent="-228600" lvl="0" marL="228600" rtl="0" algn="l">
              <a:lnSpc>
                <a:spcPct val="120000"/>
              </a:lnSpc>
              <a:spcBef>
                <a:spcPts val="600"/>
              </a:spcBef>
              <a:spcAft>
                <a:spcPts val="0"/>
              </a:spcAft>
              <a:buClr>
                <a:schemeClr val="dk1"/>
              </a:buClr>
              <a:buSzPts val="2800"/>
              <a:buFont typeface="Arial"/>
              <a:buChar char="•"/>
            </a:pPr>
            <a:r>
              <a:rPr lang="en-US"/>
              <a:t>197 Registered Dietitians have completed their program</a:t>
            </a:r>
            <a:endParaRPr/>
          </a:p>
          <a:p>
            <a:pPr indent="-228600" lvl="1" marL="685800" rtl="0" algn="l">
              <a:lnSpc>
                <a:spcPct val="120000"/>
              </a:lnSpc>
              <a:spcBef>
                <a:spcPts val="600"/>
              </a:spcBef>
              <a:spcAft>
                <a:spcPts val="0"/>
              </a:spcAft>
              <a:buClr>
                <a:schemeClr val="dk1"/>
              </a:buClr>
              <a:buSzPts val="2000"/>
              <a:buChar char="•"/>
            </a:pPr>
            <a:r>
              <a:rPr lang="en-US" sz="2000"/>
              <a:t>55% are practising in Northern Ontario, including 100% of the 2022 graduates.</a:t>
            </a:r>
            <a:endParaRPr sz="2000"/>
          </a:p>
        </p:txBody>
      </p:sp>
      <p:pic>
        <p:nvPicPr>
          <p:cNvPr descr="A group of people standing in a hallway&#10;&#10;Description automatically generated with low confidence" id="163" name="Google Shape;163;p9"/>
          <p:cNvPicPr preferRelativeResize="0"/>
          <p:nvPr/>
        </p:nvPicPr>
        <p:blipFill rotWithShape="1">
          <a:blip r:embed="rId3">
            <a:alphaModFix/>
          </a:blip>
          <a:srcRect b="0" l="16118" r="9956" t="17502"/>
          <a:stretch/>
        </p:blipFill>
        <p:spPr>
          <a:xfrm>
            <a:off x="8090704" y="0"/>
            <a:ext cx="4101296" cy="6858000"/>
          </a:xfrm>
          <a:prstGeom prst="rect">
            <a:avLst/>
          </a:prstGeom>
          <a:noFill/>
          <a:ln>
            <a:noFill/>
          </a:ln>
        </p:spPr>
      </p:pic>
      <p:sp>
        <p:nvSpPr>
          <p:cNvPr id="164" name="Google Shape;164;p9"/>
          <p:cNvSpPr txBox="1"/>
          <p:nvPr/>
        </p:nvSpPr>
        <p:spPr>
          <a:xfrm>
            <a:off x="9656181" y="192952"/>
            <a:ext cx="2335191"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Sault Ste. Marie</a:t>
            </a:r>
            <a:endParaRPr b="1" i="0" sz="1400" u="none" cap="none" strike="noStrike">
              <a:solidFill>
                <a:schemeClr val="lt1"/>
              </a:solidFill>
              <a:latin typeface="Arial"/>
              <a:ea typeface="Arial"/>
              <a:cs typeface="Arial"/>
              <a:sym typeface="Arial"/>
            </a:endParaRPr>
          </a:p>
        </p:txBody>
      </p:sp>
      <p:pic>
        <p:nvPicPr>
          <p:cNvPr descr="A picture containing text, clipart&#10;&#10;Description automatically generated" id="165" name="Google Shape;165;p9"/>
          <p:cNvPicPr preferRelativeResize="0"/>
          <p:nvPr/>
        </p:nvPicPr>
        <p:blipFill rotWithShape="1">
          <a:blip r:embed="rId4">
            <a:alphaModFix/>
          </a:blip>
          <a:srcRect b="0" l="0" r="0" t="0"/>
          <a:stretch/>
        </p:blipFill>
        <p:spPr>
          <a:xfrm>
            <a:off x="10211986" y="6147018"/>
            <a:ext cx="1718721" cy="5084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6d3046e3e6_0_348"/>
          <p:cNvSpPr txBox="1"/>
          <p:nvPr>
            <p:ph type="title"/>
          </p:nvPr>
        </p:nvSpPr>
        <p:spPr>
          <a:xfrm>
            <a:off x="7155100" y="398175"/>
            <a:ext cx="4803000" cy="560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b="0" lang="en-US" sz="2800"/>
              <a:t>55% of first-round MD graduates chose Family Medicine in 2024.</a:t>
            </a:r>
            <a:endParaRPr b="0" sz="2800"/>
          </a:p>
          <a:p>
            <a:pPr indent="0" lvl="0" marL="457200" rtl="0" algn="l">
              <a:lnSpc>
                <a:spcPct val="90000"/>
              </a:lnSpc>
              <a:spcBef>
                <a:spcPts val="0"/>
              </a:spcBef>
              <a:spcAft>
                <a:spcPts val="0"/>
              </a:spcAft>
              <a:buSzPts val="4400"/>
              <a:buNone/>
            </a:pPr>
            <a:r>
              <a:t/>
            </a:r>
            <a:endParaRPr b="0" sz="2800"/>
          </a:p>
          <a:p>
            <a:pPr indent="0" lvl="0" marL="0" rtl="0" algn="l">
              <a:lnSpc>
                <a:spcPct val="90000"/>
              </a:lnSpc>
              <a:spcBef>
                <a:spcPts val="0"/>
              </a:spcBef>
              <a:spcAft>
                <a:spcPts val="0"/>
              </a:spcAft>
              <a:buSzPts val="4400"/>
              <a:buNone/>
            </a:pPr>
            <a:r>
              <a:rPr b="0" i="1" lang="en-US" sz="1800"/>
              <a:t>National Canadian average (30.3% in 2023).</a:t>
            </a:r>
            <a:endParaRPr b="0" i="1" sz="1800"/>
          </a:p>
        </p:txBody>
      </p:sp>
      <p:pic>
        <p:nvPicPr>
          <p:cNvPr id="172" name="Google Shape;172;g26d3046e3e6_0_348"/>
          <p:cNvPicPr preferRelativeResize="0"/>
          <p:nvPr/>
        </p:nvPicPr>
        <p:blipFill rotWithShape="1">
          <a:blip r:embed="rId3">
            <a:alphaModFix/>
          </a:blip>
          <a:srcRect b="0" l="0" r="0" t="0"/>
          <a:stretch/>
        </p:blipFill>
        <p:spPr>
          <a:xfrm>
            <a:off x="0" y="0"/>
            <a:ext cx="6858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Independent Medical University</a:t>
            </a:r>
            <a:endParaRPr/>
          </a:p>
        </p:txBody>
      </p:sp>
      <p:pic>
        <p:nvPicPr>
          <p:cNvPr id="179" name="Google Shape;179;p5"/>
          <p:cNvPicPr preferRelativeResize="0"/>
          <p:nvPr/>
        </p:nvPicPr>
        <p:blipFill rotWithShape="1">
          <a:blip r:embed="rId3">
            <a:alphaModFix/>
          </a:blip>
          <a:srcRect b="0" l="0" r="0" t="0"/>
          <a:stretch/>
        </p:blipFill>
        <p:spPr>
          <a:xfrm>
            <a:off x="37950" y="9700"/>
            <a:ext cx="12161515" cy="6858000"/>
          </a:xfrm>
          <a:prstGeom prst="rect">
            <a:avLst/>
          </a:prstGeom>
          <a:noFill/>
          <a:ln>
            <a:noFill/>
          </a:ln>
        </p:spPr>
      </p:pic>
      <p:pic>
        <p:nvPicPr>
          <p:cNvPr id="180" name="Google Shape;180;p5"/>
          <p:cNvPicPr preferRelativeResize="0"/>
          <p:nvPr>
            <p:ph idx="1" type="body"/>
          </p:nvPr>
        </p:nvPicPr>
        <p:blipFill rotWithShape="1">
          <a:blip r:embed="rId4">
            <a:alphaModFix/>
          </a:blip>
          <a:srcRect b="0" l="0" r="0" t="0"/>
          <a:stretch/>
        </p:blipFill>
        <p:spPr>
          <a:xfrm>
            <a:off x="7217007" y="3691774"/>
            <a:ext cx="4385100" cy="2446200"/>
          </a:xfrm>
          <a:prstGeom prst="rect">
            <a:avLst/>
          </a:prstGeom>
          <a:noFill/>
          <a:ln>
            <a:noFill/>
          </a:ln>
        </p:spPr>
      </p:pic>
      <p:pic>
        <p:nvPicPr>
          <p:cNvPr id="181" name="Google Shape;181;p5"/>
          <p:cNvPicPr preferRelativeResize="0"/>
          <p:nvPr/>
        </p:nvPicPr>
        <p:blipFill rotWithShape="1">
          <a:blip r:embed="rId5">
            <a:alphaModFix/>
          </a:blip>
          <a:srcRect b="0" l="0" r="0" t="0"/>
          <a:stretch/>
        </p:blipFill>
        <p:spPr>
          <a:xfrm>
            <a:off x="7923705" y="2563344"/>
            <a:ext cx="1429815" cy="4352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15A"/>
        </a:solidFill>
      </p:bgPr>
    </p:bg>
    <p:spTree>
      <p:nvGrpSpPr>
        <p:cNvPr id="186" name="Shape 186"/>
        <p:cNvGrpSpPr/>
        <p:nvPr/>
      </p:nvGrpSpPr>
      <p:grpSpPr>
        <a:xfrm>
          <a:off x="0" y="0"/>
          <a:ext cx="0" cy="0"/>
          <a:chOff x="0" y="0"/>
          <a:chExt cx="0" cy="0"/>
        </a:xfrm>
      </p:grpSpPr>
      <p:sp>
        <p:nvSpPr>
          <p:cNvPr id="187" name="Google Shape;187;g2cafcd48fab_0_3"/>
          <p:cNvSpPr txBox="1"/>
          <p:nvPr>
            <p:ph idx="1" type="body"/>
          </p:nvPr>
        </p:nvSpPr>
        <p:spPr>
          <a:xfrm>
            <a:off x="838200" y="2691300"/>
            <a:ext cx="10515600" cy="1475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Arial"/>
              <a:buNone/>
            </a:pPr>
            <a:r>
              <a:rPr b="1" lang="en-US" sz="4800">
                <a:solidFill>
                  <a:schemeClr val="lt1"/>
                </a:solidFill>
                <a:latin typeface="Arial"/>
                <a:ea typeface="Arial"/>
                <a:cs typeface="Arial"/>
                <a:sym typeface="Arial"/>
              </a:rPr>
              <a:t>Context</a:t>
            </a:r>
            <a:endParaRPr/>
          </a:p>
        </p:txBody>
      </p:sp>
      <p:pic>
        <p:nvPicPr>
          <p:cNvPr descr="A picture containing text, clipart&#10;&#10;Description automatically generated" id="188" name="Google Shape;188;g2cafcd48fab_0_3"/>
          <p:cNvPicPr preferRelativeResize="0"/>
          <p:nvPr/>
        </p:nvPicPr>
        <p:blipFill rotWithShape="1">
          <a:blip r:embed="rId3">
            <a:alphaModFix/>
          </a:blip>
          <a:srcRect b="0" l="0" r="0" t="0"/>
          <a:stretch/>
        </p:blipFill>
        <p:spPr>
          <a:xfrm>
            <a:off x="10211986" y="6147018"/>
            <a:ext cx="1718718" cy="508456"/>
          </a:xfrm>
          <a:prstGeom prst="rect">
            <a:avLst/>
          </a:prstGeom>
          <a:noFill/>
          <a:ln>
            <a:noFill/>
          </a:ln>
        </p:spPr>
      </p:pic>
      <p:cxnSp>
        <p:nvCxnSpPr>
          <p:cNvPr id="189" name="Google Shape;189;g2cafcd48fab_0_3"/>
          <p:cNvCxnSpPr/>
          <p:nvPr/>
        </p:nvCxnSpPr>
        <p:spPr>
          <a:xfrm>
            <a:off x="4485950" y="3809725"/>
            <a:ext cx="32406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e Social Accountability of Medical Schools - Dr. Verma (Oct3-4 and Dec 2) [KL] (2)">
  <a:themeElements>
    <a:clrScheme name="NOSM University">
      <a:dk1>
        <a:srgbClr val="000000"/>
      </a:dk1>
      <a:lt1>
        <a:srgbClr val="FFFFFF"/>
      </a:lt1>
      <a:dk2>
        <a:srgbClr val="000000"/>
      </a:dk2>
      <a:lt2>
        <a:srgbClr val="F8F8F8"/>
      </a:lt2>
      <a:accent1>
        <a:srgbClr val="989B97"/>
      </a:accent1>
      <a:accent2>
        <a:srgbClr val="002857"/>
      </a:accent2>
      <a:accent3>
        <a:srgbClr val="002857"/>
      </a:accent3>
      <a:accent4>
        <a:srgbClr val="808080"/>
      </a:accent4>
      <a:accent5>
        <a:srgbClr val="5F5F5F"/>
      </a:accent5>
      <a:accent6>
        <a:srgbClr val="4D4D4D"/>
      </a:accent6>
      <a:hlink>
        <a:srgbClr val="00285A"/>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2022-11-15T15:58:54Z</dcterms:created>
  <dc:creator>Sarita Verma</dc:creator>
</cp:coreProperties>
</file>