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2"/>
  </p:notesMasterIdLst>
  <p:sldIdLst>
    <p:sldId id="270" r:id="rId4"/>
    <p:sldId id="282" r:id="rId5"/>
    <p:sldId id="286" r:id="rId6"/>
    <p:sldId id="285" r:id="rId7"/>
    <p:sldId id="288" r:id="rId8"/>
    <p:sldId id="289" r:id="rId9"/>
    <p:sldId id="290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EDC67-0C43-7945-A25A-82281E49B505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95923-F61D-A348-B789-D029319A1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9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95923-F61D-A348-B789-D029319A19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44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95923-F61D-A348-B789-D029319A19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31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95923-F61D-A348-B789-D029319A19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33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e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BA9214-4F76-5541-5685-68BC6A4380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2610" y="3118923"/>
            <a:ext cx="9037638" cy="1077912"/>
          </a:xfrm>
        </p:spPr>
        <p:txBody>
          <a:bodyPr anchor="b">
            <a:normAutofit/>
          </a:bodyPr>
          <a:lstStyle>
            <a:lvl1pPr marL="0" indent="0">
              <a:buNone/>
              <a:defRPr sz="6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Page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4C8064-07A0-FB20-8D6A-634E321417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493" y="5521286"/>
            <a:ext cx="2047633" cy="411682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D3F4C2B5-9E72-DDB4-90F6-6A8A3B7574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2611" y="4275217"/>
            <a:ext cx="9037638" cy="444254"/>
          </a:xfr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 examples</a:t>
            </a:r>
          </a:p>
        </p:txBody>
      </p:sp>
    </p:spTree>
    <p:extLst>
      <p:ext uri="{BB962C8B-B14F-4D97-AF65-F5344CB8AC3E}">
        <p14:creationId xmlns:p14="http://schemas.microsoft.com/office/powerpoint/2010/main" val="252911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Whi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1F621273-5B39-C3BE-4C41-E248BC0E00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67775" y="2265079"/>
            <a:ext cx="9256451" cy="2052919"/>
          </a:xfrm>
        </p:spPr>
        <p:txBody>
          <a:bodyPr anchor="b">
            <a:noAutofit/>
          </a:bodyPr>
          <a:lstStyle>
            <a:lvl1pPr marL="0" indent="0" algn="ctr"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break</a:t>
            </a:r>
            <a:br>
              <a:rPr lang="en-US" dirty="0"/>
            </a:br>
            <a:r>
              <a:rPr lang="en-US" dirty="0"/>
              <a:t>headline goes here.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B0229B58-6245-3A75-F750-F001984349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7775" y="4381749"/>
            <a:ext cx="9256451" cy="444254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 examples</a:t>
            </a:r>
          </a:p>
        </p:txBody>
      </p:sp>
    </p:spTree>
    <p:extLst>
      <p:ext uri="{BB962C8B-B14F-4D97-AF65-F5344CB8AC3E}">
        <p14:creationId xmlns:p14="http://schemas.microsoft.com/office/powerpoint/2010/main" val="3343770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 - MidAligne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48F52048-4C1D-3706-2E91-621AC1E57A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617" y="3196414"/>
            <a:ext cx="4830766" cy="693661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over image</a:t>
            </a:r>
          </a:p>
        </p:txBody>
      </p:sp>
    </p:spTree>
    <p:extLst>
      <p:ext uri="{BB962C8B-B14F-4D97-AF65-F5344CB8AC3E}">
        <p14:creationId xmlns:p14="http://schemas.microsoft.com/office/powerpoint/2010/main" val="4128482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 TopAligne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48F52048-4C1D-3706-2E91-621AC1E57A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10" y="656086"/>
            <a:ext cx="10695398" cy="5693343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Text over image Text over image Text over image Text over image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Text over image Text over image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Text over image Text over image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Text over image Text over image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Text over image Text over image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Text over image Text over image</a:t>
            </a:r>
          </a:p>
        </p:txBody>
      </p:sp>
    </p:spTree>
    <p:extLst>
      <p:ext uri="{BB962C8B-B14F-4D97-AF65-F5344CB8AC3E}">
        <p14:creationId xmlns:p14="http://schemas.microsoft.com/office/powerpoint/2010/main" val="3287598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C8EEE79-E29B-E08B-9808-B0012B44BB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4251" y="1104144"/>
            <a:ext cx="7462433" cy="5025436"/>
          </a:xfrm>
        </p:spPr>
        <p:txBody>
          <a:bodyPr>
            <a:noAutofit/>
          </a:bodyPr>
          <a:lstStyle>
            <a:lvl1pPr marL="0" indent="0"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Big text example</a:t>
            </a:r>
            <a:br>
              <a:rPr lang="en-US" dirty="0"/>
            </a:br>
            <a:r>
              <a:rPr lang="en-US" dirty="0"/>
              <a:t>Big text example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Big text example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Big text example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234137-CD79-2125-4DA7-0E6CD70BC156}"/>
              </a:ext>
            </a:extLst>
          </p:cNvPr>
          <p:cNvCxnSpPr>
            <a:cxnSpLocks/>
          </p:cNvCxnSpPr>
          <p:nvPr userDrawn="1"/>
        </p:nvCxnSpPr>
        <p:spPr>
          <a:xfrm>
            <a:off x="4645378" y="6619551"/>
            <a:ext cx="7057524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C1A56C-80B5-7C4E-4B72-AB15C7B6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232" y="6391791"/>
            <a:ext cx="381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542DFD-57FD-9948-8B6D-6BA5F3EC65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494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7AB6D2-F76C-886D-DEFB-06D66BDA1804}"/>
              </a:ext>
            </a:extLst>
          </p:cNvPr>
          <p:cNvCxnSpPr>
            <a:cxnSpLocks/>
          </p:cNvCxnSpPr>
          <p:nvPr userDrawn="1"/>
        </p:nvCxnSpPr>
        <p:spPr>
          <a:xfrm>
            <a:off x="225778" y="6625150"/>
            <a:ext cx="11477124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64F7E98-6A73-1574-1F87-36E7AA4BE7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18232" y="6391791"/>
            <a:ext cx="381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542DFD-57FD-9948-8B6D-6BA5F3EC65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B7218E1-9273-F7F5-86CC-FF2850F8A5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211" y="656086"/>
            <a:ext cx="10288277" cy="740155"/>
          </a:xfrm>
        </p:spPr>
        <p:txBody>
          <a:bodyPr anchor="b">
            <a:norm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DCFE262-A28F-948D-B053-3A291554B8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4900" y="1544715"/>
            <a:ext cx="10288588" cy="4657195"/>
          </a:xfrm>
          <a:solidFill>
            <a:schemeClr val="bg1"/>
          </a:solidFill>
        </p:spPr>
        <p:txBody>
          <a:bodyPr numCol="1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BA9214-4F76-5541-5685-68BC6A4380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2610" y="3118923"/>
            <a:ext cx="9037638" cy="1077912"/>
          </a:xfrm>
        </p:spPr>
        <p:txBody>
          <a:bodyPr anchor="b">
            <a:normAutofit/>
          </a:bodyPr>
          <a:lstStyle>
            <a:lvl1pPr marL="0" indent="0">
              <a:buNone/>
              <a:defRPr sz="67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Page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4C8064-07A0-FB20-8D6A-634E321417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493" y="5521286"/>
            <a:ext cx="2047633" cy="4116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0CEF91-37D7-4596-1699-28100EB844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493" y="5521285"/>
            <a:ext cx="2053537" cy="412869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F77CCD8A-8C8C-9BA1-B6D0-ED19961419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2611" y="4275217"/>
            <a:ext cx="9037638" cy="444254"/>
          </a:xfr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 examples</a:t>
            </a:r>
          </a:p>
        </p:txBody>
      </p:sp>
    </p:spTree>
    <p:extLst>
      <p:ext uri="{BB962C8B-B14F-4D97-AF65-F5344CB8AC3E}">
        <p14:creationId xmlns:p14="http://schemas.microsoft.com/office/powerpoint/2010/main" val="59152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Side Pictu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AB602782-5389-94F2-223A-99A0549B6C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211" y="656086"/>
            <a:ext cx="4815267" cy="740155"/>
          </a:xfrm>
        </p:spPr>
        <p:txBody>
          <a:bodyPr anchor="b">
            <a:norm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F62CA038-3CDF-2D2F-7DD5-DE027F2B18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 flipV="1">
            <a:off x="1812352" y="2057531"/>
            <a:ext cx="464761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C6945E63-B74C-AFDA-280D-7DFD1CD1E0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0800000" flipV="1">
            <a:off x="1812352" y="2739457"/>
            <a:ext cx="464761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8389FC-E0CB-16ED-04C5-9A1A5CCDEC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1812352" y="3398135"/>
            <a:ext cx="464761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794CAD2-2917-9903-8CA6-9C8679852A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0800000" flipV="1">
            <a:off x="1812352" y="4055334"/>
            <a:ext cx="464761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5A1C4B8-286C-6D12-B540-107CBEF3F4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54699" y="2057531"/>
            <a:ext cx="3255779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33AE569-1929-C645-7EFF-C84DDF1CB6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54699" y="2739456"/>
            <a:ext cx="3255779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5CFB39-F2BA-B6B0-D4C8-6713777852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54698" y="3398135"/>
            <a:ext cx="3255779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A7F55C8-BF8E-4BF0-0467-76DC9436E6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54698" y="4055334"/>
            <a:ext cx="3255779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BF60F7-6880-1F4A-11A8-2FF427D17A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0800000" flipV="1">
            <a:off x="1812352" y="4644880"/>
            <a:ext cx="464761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A86D925-786C-62D0-5E5D-F1D9E08962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0800000" flipV="1">
            <a:off x="1812352" y="5234426"/>
            <a:ext cx="464761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46B799D-323F-9765-6A21-B02FC9EF5F4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54698" y="4644880"/>
            <a:ext cx="3255779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6F08C0C-90E4-9B87-C827-F51421C8F4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54698" y="5234426"/>
            <a:ext cx="3255779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79387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MidAlign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9E97828-AF91-288A-2AF0-5DC05BA3AE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5211" y="1817066"/>
            <a:ext cx="4877169" cy="740155"/>
          </a:xfrm>
        </p:spPr>
        <p:txBody>
          <a:bodyPr anchor="b">
            <a:norm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E25DCA2-7977-CEB3-9541-2B5DABC0CFF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0800000" flipV="1">
            <a:off x="1812350" y="3069230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465E464-DCE3-1497-3454-C7312C80880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354698" y="3069230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A5D70B-7DE5-1EE5-431E-BDA7B586752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0800000" flipV="1">
            <a:off x="1812350" y="3740374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EF027C5-AA1A-A8EA-6893-8D2B8B42A90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354698" y="3739532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9367D3A3-E755-F3AE-FD87-42BBF8801DB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 rot="10800000" flipV="1">
            <a:off x="1812350" y="4397306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6DACFE2D-3B59-8A25-CF9D-29587FE63D0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354698" y="4397306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46AB6C96-56F0-FAB1-3CFA-F5C0EA234DD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 rot="10800000" flipV="1">
            <a:off x="1812350" y="5068450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68D8C944-E4F0-FFF0-2AEE-6DBE7DEA252E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354698" y="5067608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068B5CBC-F282-F142-CF4C-AF0B6A91B539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 rot="10800000" flipV="1">
            <a:off x="6519622" y="3069230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F0B8208A-6F83-E2BB-EE69-66B54258FA41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061970" y="3069230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157B7CA9-E80C-C426-8B93-94814CD71232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 rot="10800000" flipV="1">
            <a:off x="6519622" y="3740374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03A353E7-B62E-CE0C-42EE-251E75806E08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061970" y="3739532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1761452C-7823-A4A0-38DE-6F04C903A10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 rot="10800000" flipV="1">
            <a:off x="6519622" y="4397306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8BAFA41-D002-41E5-E9C8-86603F12A8E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061970" y="4397306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2B200C64-3A4B-9E3F-A173-5732DA99B856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 rot="10800000" flipV="1">
            <a:off x="6519622" y="5068450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3076E895-32A3-C58A-A2FA-C7F1CB626055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061970" y="5067608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306077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TopAlign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CBAEF9-0C3D-463B-85C4-272830B6F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0800000" flipV="1">
            <a:off x="1812351" y="2057531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9E97828-AF91-288A-2AF0-5DC05BA3AE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5211" y="656086"/>
            <a:ext cx="4877169" cy="740155"/>
          </a:xfrm>
        </p:spPr>
        <p:txBody>
          <a:bodyPr anchor="b">
            <a:norm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0BDA914A-B8DF-528A-A072-BBBAD79739E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354699" y="2057531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8E4116DC-31FC-603A-4A5F-C7E395A3A86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 rot="10800000" flipV="1">
            <a:off x="1812351" y="2728675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22A2FD99-5B87-7606-174A-E5B3C9484A2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354699" y="2727833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3FD37AF3-8413-FA1F-2D07-1414C317187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0800000" flipV="1">
            <a:off x="1812350" y="3384190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F8E52BC4-6213-80E7-76C5-A6AA6EFADEC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354698" y="3384190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EB14CF57-7793-44F8-107E-1B13DB012D20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0800000" flipV="1">
            <a:off x="1812350" y="4055334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AA723C8C-D553-B89D-F29B-3AB02AE5A08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354698" y="4054492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269D29F6-427A-7981-C7ED-A58B1548A29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 rot="10800000" flipV="1">
            <a:off x="1812350" y="4712266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8D028E27-686F-C84C-A398-6E44191DF356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354698" y="4712266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9B7C9951-012F-C2CB-228A-419282EAC4B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 rot="10800000" flipV="1">
            <a:off x="1812350" y="5383410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EF466058-6430-EB3D-8B73-6E20122B17EE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354698" y="5382568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1891C86E-6036-19FF-60AE-37A7F1D2D84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 rot="10800000" flipV="1">
            <a:off x="6519623" y="2057531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E4D2028A-5D2F-5DC1-0B1F-DA6AF487A6ED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061971" y="2057531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875648FA-6D3D-506F-D823-5D2C867CE3A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 rot="10800000" flipV="1">
            <a:off x="6519623" y="2728675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5E9C5E0C-5AA7-5083-63CF-EAD9839B0C6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061971" y="2727833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E42DB0DD-7FDD-391F-95B4-6B99845C01E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 rot="10800000" flipV="1">
            <a:off x="6519622" y="3384190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F20D81D8-1576-D2C9-3BB8-24B8D7BF3EC2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061970" y="3384190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5A7E05E6-516D-AB33-05CD-8D2B9B424305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 rot="10800000" flipV="1">
            <a:off x="6519622" y="4055334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F7344373-B56B-F630-E9DB-C86FE8D2FC72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061970" y="4054492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E9C27811-C46A-3916-0329-476A0FD4F2C3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 rot="10800000" flipV="1">
            <a:off x="6519622" y="4712266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2774595-68B4-D8F3-2DCC-4CD7072D8FE2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061970" y="4712266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C35E2675-4AEF-8D8F-D76C-3B7EE94F7B86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 rot="10800000" flipV="1">
            <a:off x="6519622" y="5383410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CF5A8064-B15A-9F62-5E5D-CE480C271F53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061970" y="5382568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935275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AB602782-5389-94F2-223A-99A0549B6C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211" y="656086"/>
            <a:ext cx="4815267" cy="740155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Intro Page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456BA71B-7451-AF00-71A5-F8D865ADC9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213" y="1372994"/>
            <a:ext cx="4815266" cy="399192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AC65259-C4E3-37C1-A874-F4A3245926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7462" y="1888202"/>
            <a:ext cx="4815266" cy="4646162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82023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- Sub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7AB6D2-F76C-886D-DEFB-06D66BDA1804}"/>
              </a:ext>
            </a:extLst>
          </p:cNvPr>
          <p:cNvCxnSpPr>
            <a:cxnSpLocks/>
          </p:cNvCxnSpPr>
          <p:nvPr userDrawn="1"/>
        </p:nvCxnSpPr>
        <p:spPr>
          <a:xfrm>
            <a:off x="225778" y="6625150"/>
            <a:ext cx="11477124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64F7E98-6A73-1574-1F87-36E7AA4BE7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18232" y="6391791"/>
            <a:ext cx="381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542DFD-57FD-9948-8B6D-6BA5F3EC65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B7218E1-9273-F7F5-86CC-FF2850F8A5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211" y="656086"/>
            <a:ext cx="10288277" cy="740155"/>
          </a:xfrm>
        </p:spPr>
        <p:txBody>
          <a:bodyPr anchor="b">
            <a:norm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C816792-33BD-7D98-47F3-244B5D9A6F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212" y="1372994"/>
            <a:ext cx="10288275" cy="399192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 example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DCFE262-A28F-948D-B053-3A291554B8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4900" y="1904855"/>
            <a:ext cx="10288588" cy="4297055"/>
          </a:xfrm>
          <a:solidFill>
            <a:schemeClr val="bg1"/>
          </a:solidFill>
        </p:spPr>
        <p:txBody>
          <a:bodyPr numCol="1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3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7AB6D2-F76C-886D-DEFB-06D66BDA1804}"/>
              </a:ext>
            </a:extLst>
          </p:cNvPr>
          <p:cNvCxnSpPr>
            <a:cxnSpLocks/>
          </p:cNvCxnSpPr>
          <p:nvPr userDrawn="1"/>
        </p:nvCxnSpPr>
        <p:spPr>
          <a:xfrm>
            <a:off x="225778" y="6625150"/>
            <a:ext cx="11477124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64F7E98-6A73-1574-1F87-36E7AA4BE7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18232" y="6391791"/>
            <a:ext cx="381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542DFD-57FD-9948-8B6D-6BA5F3EC65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B7218E1-9273-F7F5-86CC-FF2850F8A5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211" y="656086"/>
            <a:ext cx="10288277" cy="740155"/>
          </a:xfrm>
        </p:spPr>
        <p:txBody>
          <a:bodyPr anchor="b">
            <a:norm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DCFE262-A28F-948D-B053-3A291554B8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4900" y="1544715"/>
            <a:ext cx="10288588" cy="4657195"/>
          </a:xfrm>
          <a:solidFill>
            <a:schemeClr val="bg1"/>
          </a:solidFill>
        </p:spPr>
        <p:txBody>
          <a:bodyPr numCol="1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26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Teal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1F621273-5B39-C3BE-4C41-E248BC0E00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67775" y="2265079"/>
            <a:ext cx="9256451" cy="2052919"/>
          </a:xfrm>
        </p:spPr>
        <p:txBody>
          <a:bodyPr anchor="b">
            <a:no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break</a:t>
            </a:r>
            <a:br>
              <a:rPr lang="en-US"/>
            </a:br>
            <a:r>
              <a:rPr lang="en-US"/>
              <a:t>headline goes here.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B0229B58-6245-3A75-F750-F001984349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7775" y="4381749"/>
            <a:ext cx="9256451" cy="444254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 examples</a:t>
            </a:r>
          </a:p>
        </p:txBody>
      </p:sp>
    </p:spTree>
    <p:extLst>
      <p:ext uri="{BB962C8B-B14F-4D97-AF65-F5344CB8AC3E}">
        <p14:creationId xmlns:p14="http://schemas.microsoft.com/office/powerpoint/2010/main" val="372565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0CD688-0A61-39F6-1050-12A83D6A0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AECD8-50C1-FF61-B86E-03D8FF7E5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5698F-2E2D-796C-E7C1-5BFF99E080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3542DFD-57FD-9948-8B6D-6BA5F3EC6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7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73" r:id="rId3"/>
    <p:sldLayoutId id="2147483674" r:id="rId4"/>
    <p:sldLayoutId id="2147483675" r:id="rId5"/>
    <p:sldLayoutId id="2147483667" r:id="rId6"/>
    <p:sldLayoutId id="2147483665" r:id="rId7"/>
    <p:sldLayoutId id="2147483671" r:id="rId8"/>
    <p:sldLayoutId id="2147483659" r:id="rId9"/>
    <p:sldLayoutId id="2147483663" r:id="rId10"/>
    <p:sldLayoutId id="2147483676" r:id="rId11"/>
    <p:sldLayoutId id="2147483677" r:id="rId12"/>
    <p:sldLayoutId id="2147483678" r:id="rId13"/>
    <p:sldLayoutId id="214748367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E0F758-315E-62A0-998D-51022D398E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dirty="0"/>
              <a:t>AMO Executive Director’s Report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D49F4-FA6A-B02B-3C28-78C51B243F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Brian Rosborough </a:t>
            </a:r>
          </a:p>
          <a:p>
            <a:r>
              <a:rPr lang="en-US" dirty="0"/>
              <a:t>NOMA Conference Thunder Bay, April 2024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246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E25101-6CBA-A6EB-7586-61597EAAC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Overview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E523D-58A4-7451-1189-EF6C480929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01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E378DB-230D-83BC-16C3-3A26BCE721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dirty="0"/>
              <a:t>02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4B54A6-CD4B-887B-19AE-ED83849935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dirty="0"/>
              <a:t>03</a:t>
            </a:r>
            <a:endParaRPr lang="en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6E3CF8-3B0C-488E-361D-A787DEF5EA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Your organization</a:t>
            </a:r>
            <a:endParaRPr lang="en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A81915-25B9-1501-37C9-D737701036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Change and modernization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DBEC5B-628C-AAC0-DE74-4D8E2056EB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Workforce Development Project </a:t>
            </a:r>
            <a:endParaRPr lang="en-C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7C8FAE4-788E-A168-EAE3-1B4CEFD398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04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6A98A2E-8359-C3FF-1E2B-D7D5F7109FF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CA" dirty="0"/>
              <a:t>Healthy Democracy Project </a:t>
            </a:r>
          </a:p>
        </p:txBody>
      </p:sp>
    </p:spTree>
    <p:extLst>
      <p:ext uri="{BB962C8B-B14F-4D97-AF65-F5344CB8AC3E}">
        <p14:creationId xmlns:p14="http://schemas.microsoft.com/office/powerpoint/2010/main" val="2745398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BB8A0B-7F7E-40B4-8E23-EADC60C720A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3542DFD-57FD-9948-8B6D-6BA5F3EC65E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D09F5-0F1E-7447-4F2B-FBAF445D2F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Your Organization 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F7638-5EEB-4339-39C5-043259208D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Unified, sector-wide advocacy and government relations </a:t>
            </a:r>
          </a:p>
          <a:p>
            <a:r>
              <a:rPr lang="en-US" b="1" dirty="0"/>
              <a:t>Educational Programming</a:t>
            </a:r>
          </a:p>
          <a:p>
            <a:r>
              <a:rPr lang="en-US" b="1" dirty="0"/>
              <a:t>Events</a:t>
            </a:r>
          </a:p>
          <a:p>
            <a:r>
              <a:rPr lang="en-US" b="1" dirty="0"/>
              <a:t>Canada Community Building Fund (CCBF)</a:t>
            </a:r>
          </a:p>
          <a:p>
            <a:r>
              <a:rPr lang="en-US" b="1" dirty="0"/>
              <a:t>Enterprise Centre, LAS, ONE</a:t>
            </a:r>
          </a:p>
          <a:p>
            <a:r>
              <a:rPr lang="en-US" b="1" dirty="0"/>
              <a:t>Municipal Employer Pension Centre of Ontario (MEPCO) 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9130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8867AF-5643-CF43-04C2-0A20D5B046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3542DFD-57FD-9948-8B6D-6BA5F3EC65E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26804-C8F9-2CF6-782C-08FD30ACA7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Change and Modernization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A2A9-FC54-EBF6-3536-8BC94EDC30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AMO has been changing and modernizing with support and direction from the Board</a:t>
            </a:r>
          </a:p>
          <a:p>
            <a:r>
              <a:rPr lang="en-US" sz="1800" dirty="0"/>
              <a:t>Renewed collaboration with other municipal political and staff organizations</a:t>
            </a:r>
          </a:p>
          <a:p>
            <a:r>
              <a:rPr lang="en-US" sz="1800" dirty="0"/>
              <a:t>New partnerships: CMHA Ontario, ONWA, OFIFC, TVO, COU, Colleges Ontario  </a:t>
            </a:r>
          </a:p>
          <a:p>
            <a:r>
              <a:rPr lang="en-US" sz="1800" dirty="0"/>
              <a:t>Focus on representation: new voices at AMO conference and events, Youth Fellows program, 2022 We All Win Campaign </a:t>
            </a:r>
          </a:p>
          <a:p>
            <a:r>
              <a:rPr lang="en-US" sz="1800" dirty="0"/>
              <a:t>Advancing Truth and Reconciliation with Indigenous peoples</a:t>
            </a:r>
          </a:p>
          <a:p>
            <a:r>
              <a:rPr lang="en-US" sz="1800" dirty="0"/>
              <a:t>Code of Conduct reforms</a:t>
            </a:r>
          </a:p>
          <a:p>
            <a:r>
              <a:rPr lang="en-US" sz="1800" dirty="0"/>
              <a:t>New Councillor education programming</a:t>
            </a:r>
          </a:p>
          <a:p>
            <a:r>
              <a:rPr lang="en-US" sz="1800" dirty="0"/>
              <a:t>Organizational workplace and workforce investments including enhanced Policy capacity</a:t>
            </a:r>
          </a:p>
          <a:p>
            <a:r>
              <a:rPr lang="en-US" sz="1800" dirty="0"/>
              <a:t>Digital media strategy and new brand identity</a:t>
            </a:r>
          </a:p>
          <a:p>
            <a:r>
              <a:rPr lang="en-US" sz="1800" dirty="0"/>
              <a:t>$2 million over 4 years for Healthy Democracy Project and Workforce Development Project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7893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8867AF-5643-CF43-04C2-0A20D5B046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3542DFD-57FD-9948-8B6D-6BA5F3EC65E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26804-C8F9-2CF6-782C-08FD30ACA7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AMO’s Workforce Development Project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A2A9-FC54-EBF6-3536-8BC94EDC30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Employee recruitment and retention identified as a major concern in Ontario’s municipal sector</a:t>
            </a:r>
            <a:endParaRPr lang="en-US" sz="1600" dirty="0"/>
          </a:p>
          <a:p>
            <a:r>
              <a:rPr lang="en-US" sz="1800" dirty="0"/>
              <a:t>Workforce Development Project will help AMO, and member municipalities understand workforce needs, retain current employees, and prepare the next generation of community builders</a:t>
            </a:r>
          </a:p>
          <a:p>
            <a:r>
              <a:rPr lang="en-US" sz="1800" dirty="0"/>
              <a:t>Established a Project Advisory Group composed of CAOs, staff associations, post-secondary and other partners: AMCTO, OMAA, OMHRA, OMSSA, OMERS, CUPE, Council of Ontario Universities, Colleges Ontario, Indigenous Institutes Consortium</a:t>
            </a:r>
          </a:p>
          <a:p>
            <a:r>
              <a:rPr lang="en-US" sz="1800" dirty="0"/>
              <a:t>Research, consultation, and strategic planning is supported by </a:t>
            </a:r>
            <a:r>
              <a:rPr lang="en-US" sz="1800" dirty="0" err="1"/>
              <a:t>StrategyCorp</a:t>
            </a:r>
            <a:endParaRPr lang="en-US" sz="1800" dirty="0"/>
          </a:p>
          <a:p>
            <a:pPr lvl="1"/>
            <a:r>
              <a:rPr lang="en-US" sz="1600" dirty="0"/>
              <a:t>Municipal Employee Survey conducted in Fall 2023 received almost 2,400 responses</a:t>
            </a:r>
          </a:p>
          <a:p>
            <a:pPr lvl="1"/>
            <a:r>
              <a:rPr lang="en-US" sz="1600" dirty="0"/>
              <a:t>Completed survey of post-secondary students to learn more about career goals and interests</a:t>
            </a:r>
          </a:p>
          <a:p>
            <a:r>
              <a:rPr lang="en-US" sz="1800" dirty="0"/>
              <a:t>Advisory Group is currently focusing on future actions that AMO and partners will undertake at a sector-wide level</a:t>
            </a:r>
          </a:p>
          <a:p>
            <a:pPr lvl="1"/>
            <a:r>
              <a:rPr lang="en-US" sz="1600" dirty="0"/>
              <a:t>Outreach and marketing initiatives; Council and senior management education and resources; etc.</a:t>
            </a:r>
          </a:p>
          <a:p>
            <a:r>
              <a:rPr lang="en-US" sz="1700" dirty="0"/>
              <a:t>Launch at AMO 2024 Conference in Ottawa</a:t>
            </a:r>
          </a:p>
        </p:txBody>
      </p:sp>
    </p:spTree>
    <p:extLst>
      <p:ext uri="{BB962C8B-B14F-4D97-AF65-F5344CB8AC3E}">
        <p14:creationId xmlns:p14="http://schemas.microsoft.com/office/powerpoint/2010/main" val="129073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BB8A0B-7F7E-40B4-8E23-EADC60C720A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3542DFD-57FD-9948-8B6D-6BA5F3EC65E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D09F5-0F1E-7447-4F2B-FBAF445D2F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AMO’s Healthy Democracy Project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F7638-5EEB-4339-39C5-043259208D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045" y="1544719"/>
            <a:ext cx="10288588" cy="4657195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ea typeface="Calibri" panose="020F0502020204030204" pitchFamily="34" charset="0"/>
              </a:rPr>
              <a:t>AMO’s Healthy Democracy Project builds on AMO’s We All Win campaign to promote more diverse representation on municipal councils and to promote increased voter engagement and voter turnout.</a:t>
            </a:r>
          </a:p>
          <a:p>
            <a:r>
              <a:rPr lang="en-US" sz="2000" dirty="0">
                <a:effectLst/>
                <a:ea typeface="Calibri" panose="020F0502020204030204" pitchFamily="34" charset="0"/>
              </a:rPr>
              <a:t>It is also intended to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advance democratic ideals, promote more civil political discourse and community engagement, including youth engagement</a:t>
            </a:r>
            <a:r>
              <a:rPr lang="en-US" sz="2000" dirty="0">
                <a:ea typeface="Times New Roman" panose="02020603050405020304" pitchFamily="18" charset="0"/>
              </a:rPr>
              <a:t>,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and build a greater understanding of the important role of municipal government. </a:t>
            </a:r>
          </a:p>
          <a:p>
            <a:r>
              <a:rPr lang="en-US" sz="2000" dirty="0">
                <a:effectLst/>
                <a:ea typeface="Calibri" panose="020F0502020204030204" pitchFamily="34" charset="0"/>
              </a:rPr>
              <a:t>AMO has assembled an advisory group of community partners and subject matter experts to provide </a:t>
            </a:r>
            <a:r>
              <a:rPr lang="en-US" sz="2000" b="0" i="0" dirty="0">
                <a:solidFill>
                  <a:srgbClr val="1E1E1D"/>
                </a:solidFill>
                <a:effectLst/>
              </a:rPr>
              <a:t>guidance and advice from those with lived experience, academic and tactical expertise, and a shared commitment to advancing healthy democracy in Ontario municipalities.</a:t>
            </a:r>
            <a:r>
              <a:rPr lang="en-US" sz="2000" dirty="0">
                <a:ea typeface="Calibri" panose="020F0502020204030204" pitchFamily="34" charset="0"/>
              </a:rPr>
              <a:t> 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ea typeface="Calibri" panose="020F0502020204030204" pitchFamily="34" charset="0"/>
              </a:rPr>
              <a:t>An update on this work, including the results of research underway, will be featured at the 2024 AMO Conference in Ottawa.</a:t>
            </a:r>
            <a:endParaRPr lang="en-CA" sz="20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347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8867AF-5643-CF43-04C2-0A20D5B046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3542DFD-57FD-9948-8B6D-6BA5F3EC65E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26804-C8F9-2CF6-782C-08FD30ACA7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CCBF Renewal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A2A9-FC54-EBF6-3536-8BC94EDC30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2000" dirty="0"/>
              <a:t>Information about your CCBF funding allocations has already been sent to you</a:t>
            </a:r>
          </a:p>
          <a:p>
            <a:r>
              <a:rPr lang="en-US" sz="2000" dirty="0"/>
              <a:t>Current CCBF agreement ended March 31, 2024</a:t>
            </a:r>
          </a:p>
          <a:p>
            <a:r>
              <a:rPr lang="en-US" sz="2000" dirty="0"/>
              <a:t>Renewal will secure $8 billion over 10 years to municipalities receiving CCBF funding through AMO</a:t>
            </a:r>
          </a:p>
          <a:p>
            <a:r>
              <a:rPr lang="en-US" sz="2000" dirty="0"/>
              <a:t>AMO, Toronto Ontario and Canada have been negotiating renewal for 2 years</a:t>
            </a:r>
          </a:p>
          <a:p>
            <a:r>
              <a:rPr lang="en-US" sz="2000" dirty="0"/>
              <a:t>Ontario and BC unique because AMO and UBCM deliver the program</a:t>
            </a:r>
          </a:p>
          <a:p>
            <a:r>
              <a:rPr lang="en-US" sz="2000" dirty="0"/>
              <a:t>AMO Board has authorized the AMO President to sign the agreement</a:t>
            </a:r>
          </a:p>
          <a:p>
            <a:r>
              <a:rPr lang="en-US" sz="2000" dirty="0"/>
              <a:t>First installment of 2024 funding due to flow in July (subject to renewal)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1677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234569-499E-5F89-4D6F-0366B452968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3542DFD-57FD-9948-8B6D-6BA5F3EC65E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A colorful logo with a black background&#10;&#10;Description automatically generated">
            <a:extLst>
              <a:ext uri="{FF2B5EF4-FFF2-40B4-BE49-F238E27FC236}">
                <a16:creationId xmlns:a16="http://schemas.microsoft.com/office/drawing/2014/main" id="{16F8A3F5-2353-E972-3ECE-43F5844A4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283" y="2448740"/>
            <a:ext cx="9775434" cy="196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04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MO 2023">
      <a:dk1>
        <a:srgbClr val="052E2E"/>
      </a:dk1>
      <a:lt1>
        <a:srgbClr val="FFFFFF"/>
      </a:lt1>
      <a:dk2>
        <a:srgbClr val="114444"/>
      </a:dk2>
      <a:lt2>
        <a:srgbClr val="FFFFFF"/>
      </a:lt2>
      <a:accent1>
        <a:srgbClr val="12C88E"/>
      </a:accent1>
      <a:accent2>
        <a:srgbClr val="F7D20C"/>
      </a:accent2>
      <a:accent3>
        <a:srgbClr val="93CBDF"/>
      </a:accent3>
      <a:accent4>
        <a:srgbClr val="052E2E"/>
      </a:accent4>
      <a:accent5>
        <a:srgbClr val="114444"/>
      </a:accent5>
      <a:accent6>
        <a:srgbClr val="000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3EB8834D0EC747AD5B3D150D9DBF21" ma:contentTypeVersion="0" ma:contentTypeDescription="Create a new document." ma:contentTypeScope="" ma:versionID="bb2b956867f5113463e70b762bbbea4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3f9ca9ed2b1b526ffdf70859b84e62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ACF07D-53A1-41D8-876E-8B3BCF790D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B8ADBD-B9BB-43E2-8235-ECD15B7E886F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558</Words>
  <Application>Microsoft Office PowerPoint</Application>
  <PresentationFormat>Widescreen</PresentationFormat>
  <Paragraphs>64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Jerrett</dc:creator>
  <cp:lastModifiedBy>Brian Rosborough</cp:lastModifiedBy>
  <cp:revision>8</cp:revision>
  <dcterms:created xsi:type="dcterms:W3CDTF">2023-12-20T18:18:33Z</dcterms:created>
  <dcterms:modified xsi:type="dcterms:W3CDTF">2024-04-18T17:45:03Z</dcterms:modified>
</cp:coreProperties>
</file>