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74" r:id="rId4"/>
    <p:sldId id="276" r:id="rId5"/>
    <p:sldId id="275" r:id="rId6"/>
    <p:sldId id="290" r:id="rId7"/>
    <p:sldId id="277" r:id="rId8"/>
    <p:sldId id="259" r:id="rId9"/>
    <p:sldId id="256" r:id="rId10"/>
    <p:sldId id="266" r:id="rId11"/>
    <p:sldId id="260" r:id="rId12"/>
    <p:sldId id="279" r:id="rId13"/>
    <p:sldId id="291" r:id="rId14"/>
    <p:sldId id="292" r:id="rId15"/>
    <p:sldId id="262" r:id="rId16"/>
    <p:sldId id="280" r:id="rId17"/>
    <p:sldId id="263" r:id="rId18"/>
    <p:sldId id="288" r:id="rId19"/>
    <p:sldId id="264" r:id="rId20"/>
    <p:sldId id="267" r:id="rId21"/>
    <p:sldId id="287" r:id="rId22"/>
    <p:sldId id="293" r:id="rId23"/>
    <p:sldId id="286" r:id="rId24"/>
    <p:sldId id="268" r:id="rId25"/>
    <p:sldId id="269" r:id="rId26"/>
    <p:sldId id="289" r:id="rId27"/>
    <p:sldId id="270" r:id="rId28"/>
    <p:sldId id="265" r:id="rId29"/>
    <p:sldId id="281" r:id="rId30"/>
    <p:sldId id="271" r:id="rId31"/>
    <p:sldId id="272" r:id="rId32"/>
    <p:sldId id="273" r:id="rId33"/>
    <p:sldId id="282" r:id="rId34"/>
    <p:sldId id="283" r:id="rId35"/>
    <p:sldId id="284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9AC1-6371-9146-F80D-8180FD82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33831-2335-2C77-4EDA-2D30731DE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B887-5944-A2F1-F9B4-88D8ED21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292C-3CB2-AE4F-0D09-8C3D3092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428A-04AF-FB09-7FBC-165E7E64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1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CB6F-6490-E53E-A0B3-29ED3205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6893B-BF48-E41D-53E4-045A62556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ECE0-1A67-4028-FAE1-13F42347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50E7-C45D-9C54-B3CF-D0FAFDFB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5E79-A58A-5B65-B27C-02687C8C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19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B8126-C45C-AB0B-18BA-4651F7394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6F1B6-CB9B-F59B-A928-90AA9C31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F569-D897-C01D-CE26-5ABD6546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A848-4571-DC37-1125-2ACC605D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2E20-9F0A-2484-373E-719A9847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00A1-35D3-3896-765D-B8D89E5C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0ACA-0447-B385-1606-DDFBD152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120A-6D71-C4A3-45E0-1F25167C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49AF-AD19-4403-8362-D53C0902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60FA-336D-15EA-C347-C4AC42E1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0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4B2-B71A-1E7C-B171-DA74E601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DE77B-99C2-90A2-416B-5C815E7C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1F0B-575D-D4D7-F6AA-B817A59A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8689C-E500-2A64-697B-26219366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A368-9AF4-8711-8201-2D122995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22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5EC0-DAD5-ED76-7C3F-058E9214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7AAC-469A-1174-15F3-4DD96A12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6240D-9292-49B5-3A4E-0D7CF1C3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CBAAF-D097-3997-FFA4-B64EC379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7AA4-5F4F-C59F-FE3E-931412F3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2BBFC-FEB2-B3C9-8A0A-59B1AAD9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7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03A1-CC11-2331-FD80-4594D1F4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1911-A858-4E53-E065-C99B14F8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275D9-D410-EF00-E159-BD0898AE3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7AF8D-8278-D1DD-6383-26041849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675A4-FA4A-EFF2-FBF9-3D8B55ED4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F1681-DA08-9770-5370-8CA6E090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DA2C1-0F05-5ECE-9B9F-CB852D63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D7DD4-061D-AFAB-00F8-69E0A036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3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E13E-6BFD-A204-8931-299B34A3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2AA98-0450-4A17-AA6E-12D5ADEE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14F3B-896D-36AA-FF7F-AB11E1A7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17B60-3BB0-6363-50C8-48469D2B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02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B9C4B-C020-E1F2-877E-343844DF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40549-E704-8FD0-3C41-B32AD4C6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8CFE-D0B7-5295-6C68-0B98EF7C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5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4576-0591-6595-7D22-48540DA5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2550-EE76-3161-4D9B-3706E13B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0AA8B-BCD5-692A-4CF4-D788311CE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052FE-2FA6-9E69-D134-208EB411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48312-CC70-E426-A2BE-66022A4C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8960F-41C6-E403-959E-21CA64AC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7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EA74-F9A1-7D5B-4B7B-BB0C68E3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FBEFD-1A95-B3AC-8CA2-0023EF7F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CA94F-8F20-E455-AA6C-B49CB153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9D3A-25C5-3BEB-B9C2-13E9C30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AE625-E177-3AD1-D15B-769F9BA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96B0-4BB9-A049-7946-5BBB05E4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44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1EED2-E0EC-5ADE-9028-A1C7F384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41823-00A4-56C7-B90B-A77E90F0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0E8B-0C9A-BBCE-A77A-E69B09AA9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C6B34-7995-41BC-8858-FE5275385599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DBCB-F04F-2063-CB84-4171FC12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B3AB-573E-262E-6F8C-376464BF9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39F2-E4DC-4C4A-8404-2FDAD5128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49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76090-9336-875E-254C-E44C9C2BBA7A}"/>
              </a:ext>
            </a:extLst>
          </p:cNvPr>
          <p:cNvSpPr txBox="1"/>
          <p:nvPr/>
        </p:nvSpPr>
        <p:spPr>
          <a:xfrm>
            <a:off x="629920" y="2093884"/>
            <a:ext cx="10373360" cy="233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DEMAND AND OPPORTUNITY</a:t>
            </a:r>
            <a:endParaRPr lang="en-C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Energy Challenges in Northwestern Ontario</a:t>
            </a:r>
            <a:endParaRPr lang="en-CA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D830E-2AB6-D827-3C62-81E31FF68A61}"/>
              </a:ext>
            </a:extLst>
          </p:cNvPr>
          <p:cNvSpPr txBox="1"/>
          <p:nvPr/>
        </p:nvSpPr>
        <p:spPr>
          <a:xfrm>
            <a:off x="955040" y="4431319"/>
            <a:ext cx="1004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Presentation by the </a:t>
            </a:r>
          </a:p>
          <a:p>
            <a:pPr algn="ctr"/>
            <a:r>
              <a:rPr lang="en-CA" sz="4800" dirty="0"/>
              <a:t>Northwest Energy Task Force</a:t>
            </a:r>
          </a:p>
        </p:txBody>
      </p:sp>
      <p:pic>
        <p:nvPicPr>
          <p:cNvPr id="6" name="Picture 5" descr="A logo of a association&#10;&#10;AI-generated content may be incorrect.">
            <a:extLst>
              <a:ext uri="{FF2B5EF4-FFF2-40B4-BE49-F238E27FC236}">
                <a16:creationId xmlns:a16="http://schemas.microsoft.com/office/drawing/2014/main" id="{F62B4A4B-7B03-EA29-A3EC-E8CBD5AA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76" y="139746"/>
            <a:ext cx="3059791" cy="17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47625-B4D4-3B13-A935-097F2285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7AC6CD-A9EF-4D0A-BDE7-9BF08F460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ydro One Networks Awards EPC Contract for Waasigan Transmission Line ...">
            <a:extLst>
              <a:ext uri="{FF2B5EF4-FFF2-40B4-BE49-F238E27FC236}">
                <a16:creationId xmlns:a16="http://schemas.microsoft.com/office/drawing/2014/main" id="{C36C40B3-1713-2D78-C1C1-7E0F531E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3089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CD35D-4938-D6E9-921C-708E5B2BD78F}"/>
              </a:ext>
            </a:extLst>
          </p:cNvPr>
          <p:cNvSpPr txBox="1"/>
          <p:nvPr/>
        </p:nvSpPr>
        <p:spPr>
          <a:xfrm>
            <a:off x="8257309" y="4302289"/>
            <a:ext cx="26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Two circuit 350 MW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084D7-9FD3-612D-380B-F19620FC0059}"/>
              </a:ext>
            </a:extLst>
          </p:cNvPr>
          <p:cNvSpPr txBox="1"/>
          <p:nvPr/>
        </p:nvSpPr>
        <p:spPr>
          <a:xfrm>
            <a:off x="5989782" y="1674732"/>
            <a:ext cx="301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One circuit 175 MW Capacity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276B16-4BB4-C7B1-EB87-7943F3E431B1}"/>
              </a:ext>
            </a:extLst>
          </p:cNvPr>
          <p:cNvCxnSpPr/>
          <p:nvPr/>
        </p:nvCxnSpPr>
        <p:spPr>
          <a:xfrm flipH="1">
            <a:off x="5948218" y="4137891"/>
            <a:ext cx="1921164" cy="1246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12D2DA-1533-A28C-B38F-F95CE3D3E765}"/>
              </a:ext>
            </a:extLst>
          </p:cNvPr>
          <p:cNvSpPr txBox="1"/>
          <p:nvPr/>
        </p:nvSpPr>
        <p:spPr>
          <a:xfrm>
            <a:off x="4125432" y="808074"/>
            <a:ext cx="27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550 MW New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7F3172-6D83-AE75-3A05-6AEEF7F5E3F1}"/>
              </a:ext>
            </a:extLst>
          </p:cNvPr>
          <p:cNvCxnSpPr/>
          <p:nvPr/>
        </p:nvCxnSpPr>
        <p:spPr>
          <a:xfrm flipH="1" flipV="1">
            <a:off x="5114260" y="1828800"/>
            <a:ext cx="1786269" cy="2849526"/>
          </a:xfrm>
          <a:prstGeom prst="line">
            <a:avLst/>
          </a:prstGeom>
          <a:ln w="95250"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99696A-7965-2DB3-0FCD-BE0527433F6A}"/>
              </a:ext>
            </a:extLst>
          </p:cNvPr>
          <p:cNvSpPr txBox="1"/>
          <p:nvPr/>
        </p:nvSpPr>
        <p:spPr>
          <a:xfrm>
            <a:off x="3623448" y="2828260"/>
            <a:ext cx="2300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NW ETF Recommend 2</a:t>
            </a:r>
            <a:r>
              <a:rPr lang="en-CA" sz="2800" b="1" baseline="30000" dirty="0">
                <a:solidFill>
                  <a:srgbClr val="FF0000"/>
                </a:solidFill>
              </a:rPr>
              <a:t>nd</a:t>
            </a:r>
            <a:r>
              <a:rPr lang="en-CA" sz="2800" b="1" dirty="0">
                <a:solidFill>
                  <a:srgbClr val="FF0000"/>
                </a:solidFill>
              </a:rPr>
              <a:t> 175 MW Circuit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C1B3F-59A9-95FD-53EF-8FED336EC164}"/>
              </a:ext>
            </a:extLst>
          </p:cNvPr>
          <p:cNvSpPr txBox="1"/>
          <p:nvPr/>
        </p:nvSpPr>
        <p:spPr>
          <a:xfrm>
            <a:off x="-114734" y="474645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</p:spTree>
    <p:extLst>
      <p:ext uri="{BB962C8B-B14F-4D97-AF65-F5344CB8AC3E}">
        <p14:creationId xmlns:p14="http://schemas.microsoft.com/office/powerpoint/2010/main" val="18678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7125A-5325-4722-61FD-2C022D923BAB}"/>
              </a:ext>
            </a:extLst>
          </p:cNvPr>
          <p:cNvSpPr txBox="1"/>
          <p:nvPr/>
        </p:nvSpPr>
        <p:spPr>
          <a:xfrm>
            <a:off x="423746" y="814039"/>
            <a:ext cx="3490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Existing Transmission Lines from Dryden North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2CEF21-708B-3061-B050-BD69B8E1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3288D3-93B4-5075-CB6A-0896EB16A06D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A5833B-5266-4D99-8268-CD7DC4CE5CEF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BD2403-1C29-31F8-427C-644223A719F7}"/>
              </a:ext>
            </a:extLst>
          </p:cNvPr>
          <p:cNvSpPr txBox="1"/>
          <p:nvPr/>
        </p:nvSpPr>
        <p:spPr>
          <a:xfrm>
            <a:off x="609600" y="3525520"/>
            <a:ext cx="313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Connection to Red Lake at or near capacity.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DEB592-A6E6-6630-B826-EBB5BD632A0F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82E30A-C963-D490-5314-8CB50B92CE3D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114300" cmpd="dbl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46F5E7-70B2-655F-9431-157D7103F191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7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9506-2B96-FA29-29FD-22D3445B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814BA4-40CE-E2A5-35D1-2F8F61DE7AC2}"/>
              </a:ext>
            </a:extLst>
          </p:cNvPr>
          <p:cNvSpPr txBox="1"/>
          <p:nvPr/>
        </p:nvSpPr>
        <p:spPr>
          <a:xfrm>
            <a:off x="423746" y="81403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4E18A6-5C6E-5FBD-EAD0-7C663355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CFC4CC-9BDC-8E20-700A-7C141CCB57E5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4752C2-6735-3CD6-44D4-366C836E5F9A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528FCD-2BAB-52CE-2E7A-67ECD52DE2DD}"/>
              </a:ext>
            </a:extLst>
          </p:cNvPr>
          <p:cNvSpPr txBox="1"/>
          <p:nvPr/>
        </p:nvSpPr>
        <p:spPr>
          <a:xfrm>
            <a:off x="593630" y="2827367"/>
            <a:ext cx="3139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NW ETF </a:t>
            </a:r>
          </a:p>
          <a:p>
            <a:pPr algn="ctr"/>
            <a:r>
              <a:rPr lang="en-CA" sz="4000" dirty="0"/>
              <a:t>Add a 2</a:t>
            </a:r>
            <a:r>
              <a:rPr lang="en-CA" sz="4000" baseline="30000" dirty="0"/>
              <a:t>nd</a:t>
            </a:r>
            <a:r>
              <a:rPr lang="en-CA" sz="4000" dirty="0"/>
              <a:t> circuit to Pickle Lake to  Watay Power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B2134-9ABB-05F6-6546-D3725A8D8247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D7264-E4C9-7D8F-497D-2E15790C7285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15B626-1AD9-20BF-3143-C3B4E4F5D68D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7D01B5-5A8C-B05C-0A5A-8E7097366C0C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55E3-1106-BC1F-8331-9E283FD63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90CE20-ED12-7273-D7A9-D044F084DCF0}"/>
              </a:ext>
            </a:extLst>
          </p:cNvPr>
          <p:cNvSpPr txBox="1"/>
          <p:nvPr/>
        </p:nvSpPr>
        <p:spPr>
          <a:xfrm>
            <a:off x="316742" y="256758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883B0B-20D7-EF5F-8259-8CA076A8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F64FCE-45FD-7F56-BC53-AA0CF450E0BB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C04054-BDB0-D192-C9AC-173EE48AD522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CD104-30FC-8AC9-6A31-A140D960F92E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B4B5C-6218-1B39-0261-E04B2547B102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52A6B2-2F4B-CB9D-9399-293AC2EBBB92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4707D1-2570-85B2-D188-3FEFCC2F0D4A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64B16B-7CA8-DEA3-4E67-4D7964B58886}"/>
              </a:ext>
            </a:extLst>
          </p:cNvPr>
          <p:cNvCxnSpPr>
            <a:cxnSpLocks/>
          </p:cNvCxnSpPr>
          <p:nvPr/>
        </p:nvCxnSpPr>
        <p:spPr>
          <a:xfrm>
            <a:off x="5059680" y="4439920"/>
            <a:ext cx="833121" cy="1793240"/>
          </a:xfrm>
          <a:prstGeom prst="line">
            <a:avLst/>
          </a:prstGeom>
          <a:ln w="11747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5C324-72B6-3D00-E41A-E84C7CA27104}"/>
              </a:ext>
            </a:extLst>
          </p:cNvPr>
          <p:cNvSpPr txBox="1"/>
          <p:nvPr/>
        </p:nvSpPr>
        <p:spPr>
          <a:xfrm>
            <a:off x="4411043" y="4815840"/>
            <a:ext cx="7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98701-79C2-375C-722A-689586F45BF3}"/>
              </a:ext>
            </a:extLst>
          </p:cNvPr>
          <p:cNvSpPr txBox="1"/>
          <p:nvPr/>
        </p:nvSpPr>
        <p:spPr>
          <a:xfrm>
            <a:off x="188520" y="1667726"/>
            <a:ext cx="38129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Hydro One Proposes twin circuit</a:t>
            </a:r>
          </a:p>
          <a:p>
            <a:pPr algn="ctr"/>
            <a:r>
              <a:rPr lang="en-CA" sz="4800" dirty="0"/>
              <a:t>Dryden to Red Lake &amp; Serving Pickle Lake</a:t>
            </a:r>
          </a:p>
        </p:txBody>
      </p:sp>
    </p:spTree>
    <p:extLst>
      <p:ext uri="{BB962C8B-B14F-4D97-AF65-F5344CB8AC3E}">
        <p14:creationId xmlns:p14="http://schemas.microsoft.com/office/powerpoint/2010/main" val="144281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79AC-DDE6-9463-0503-602860CD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44D73E-1503-B881-999C-289745BE578E}"/>
              </a:ext>
            </a:extLst>
          </p:cNvPr>
          <p:cNvSpPr txBox="1"/>
          <p:nvPr/>
        </p:nvSpPr>
        <p:spPr>
          <a:xfrm>
            <a:off x="423746" y="814039"/>
            <a:ext cx="381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Recommended Changes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9E68A3-8BAB-4C5A-777D-45FF18DB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30" y="0"/>
            <a:ext cx="7799387" cy="6858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016D9F-6FFF-3B44-15D1-7989ACF94354}"/>
              </a:ext>
            </a:extLst>
          </p:cNvPr>
          <p:cNvCxnSpPr/>
          <p:nvPr/>
        </p:nvCxnSpPr>
        <p:spPr>
          <a:xfrm>
            <a:off x="5577840" y="4968240"/>
            <a:ext cx="396240" cy="1168400"/>
          </a:xfrm>
          <a:prstGeom prst="line">
            <a:avLst/>
          </a:prstGeom>
          <a:ln w="117475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C09DC3-C079-5ED6-0471-3A882814227E}"/>
              </a:ext>
            </a:extLst>
          </p:cNvPr>
          <p:cNvCxnSpPr/>
          <p:nvPr/>
        </p:nvCxnSpPr>
        <p:spPr>
          <a:xfrm flipH="1" flipV="1">
            <a:off x="5059680" y="4439920"/>
            <a:ext cx="508000" cy="4978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14695-AFE2-C58B-64FB-C11AE75F6C21}"/>
              </a:ext>
            </a:extLst>
          </p:cNvPr>
          <p:cNvCxnSpPr/>
          <p:nvPr/>
        </p:nvCxnSpPr>
        <p:spPr>
          <a:xfrm flipV="1">
            <a:off x="5059680" y="3769360"/>
            <a:ext cx="3220720" cy="6705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8187D-7727-F080-B99B-B42FB3706022}"/>
              </a:ext>
            </a:extLst>
          </p:cNvPr>
          <p:cNvCxnSpPr/>
          <p:nvPr/>
        </p:nvCxnSpPr>
        <p:spPr>
          <a:xfrm flipV="1">
            <a:off x="6299200" y="3769360"/>
            <a:ext cx="1981200" cy="2519680"/>
          </a:xfrm>
          <a:prstGeom prst="line">
            <a:avLst/>
          </a:prstGeom>
          <a:ln w="603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136E75-E480-EF85-EC8C-0670F5FD205C}"/>
              </a:ext>
            </a:extLst>
          </p:cNvPr>
          <p:cNvSpPr txBox="1"/>
          <p:nvPr/>
        </p:nvSpPr>
        <p:spPr>
          <a:xfrm>
            <a:off x="7579360" y="4815840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61EB76-C0C9-2CA9-B067-C2D246FC29EB}"/>
              </a:ext>
            </a:extLst>
          </p:cNvPr>
          <p:cNvCxnSpPr/>
          <p:nvPr/>
        </p:nvCxnSpPr>
        <p:spPr>
          <a:xfrm flipV="1">
            <a:off x="6410960" y="3840480"/>
            <a:ext cx="1940560" cy="2540000"/>
          </a:xfrm>
          <a:prstGeom prst="line">
            <a:avLst/>
          </a:prstGeom>
          <a:ln w="6032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9F1DD5-1F88-30AF-2112-2C0CB740F47E}"/>
              </a:ext>
            </a:extLst>
          </p:cNvPr>
          <p:cNvCxnSpPr>
            <a:cxnSpLocks/>
          </p:cNvCxnSpPr>
          <p:nvPr/>
        </p:nvCxnSpPr>
        <p:spPr>
          <a:xfrm>
            <a:off x="5059680" y="4439920"/>
            <a:ext cx="833121" cy="1793240"/>
          </a:xfrm>
          <a:prstGeom prst="line">
            <a:avLst/>
          </a:prstGeom>
          <a:ln w="11747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480B43-F1C2-BF47-C1AB-0E1D93D6453E}"/>
              </a:ext>
            </a:extLst>
          </p:cNvPr>
          <p:cNvSpPr txBox="1"/>
          <p:nvPr/>
        </p:nvSpPr>
        <p:spPr>
          <a:xfrm>
            <a:off x="4411043" y="4815840"/>
            <a:ext cx="7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376C8-E86A-623F-825A-D092EE9A7FF0}"/>
              </a:ext>
            </a:extLst>
          </p:cNvPr>
          <p:cNvSpPr txBox="1"/>
          <p:nvPr/>
        </p:nvSpPr>
        <p:spPr>
          <a:xfrm>
            <a:off x="221673" y="2815590"/>
            <a:ext cx="38129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solidFill>
                  <a:srgbClr val="00B050"/>
                </a:solidFill>
              </a:rPr>
              <a:t>NW ETF</a:t>
            </a:r>
          </a:p>
          <a:p>
            <a:pPr algn="ctr"/>
            <a:r>
              <a:rPr lang="en-CA" sz="4800" dirty="0">
                <a:solidFill>
                  <a:srgbClr val="00B050"/>
                </a:solidFill>
              </a:rPr>
              <a:t>Additional Line North of Red Lake</a:t>
            </a:r>
          </a:p>
          <a:p>
            <a:pPr algn="ctr"/>
            <a:endParaRPr lang="en-CA" sz="4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60770-012B-0923-AF56-C13068F26291}"/>
              </a:ext>
            </a:extLst>
          </p:cNvPr>
          <p:cNvCxnSpPr/>
          <p:nvPr/>
        </p:nvCxnSpPr>
        <p:spPr>
          <a:xfrm flipV="1">
            <a:off x="5171440" y="2364509"/>
            <a:ext cx="204124" cy="1948873"/>
          </a:xfrm>
          <a:prstGeom prst="line">
            <a:avLst/>
          </a:prstGeom>
          <a:ln w="76200" cmpd="sng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3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23B0-2569-8162-A874-5961C499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mining company&#10;&#10;AI-generated content may be incorrect.">
            <a:extLst>
              <a:ext uri="{FF2B5EF4-FFF2-40B4-BE49-F238E27FC236}">
                <a16:creationId xmlns:a16="http://schemas.microsoft.com/office/drawing/2014/main" id="{13F00B23-73C9-E2B2-FD75-252409BB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2" y="0"/>
            <a:ext cx="3862987" cy="6751055"/>
          </a:xfrm>
          <a:prstGeom prst="rect">
            <a:avLst/>
          </a:prstGeom>
          <a:ln w="34925">
            <a:solidFill>
              <a:schemeClr val="accent3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FBCAF2-3817-E98C-3585-9E9F38943C26}"/>
              </a:ext>
            </a:extLst>
          </p:cNvPr>
          <p:cNvSpPr/>
          <p:nvPr/>
        </p:nvSpPr>
        <p:spPr>
          <a:xfrm>
            <a:off x="9739423" y="542260"/>
            <a:ext cx="1041991" cy="11164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8D2F8-B740-1CDF-3B8E-8BA995ED9089}"/>
              </a:ext>
            </a:extLst>
          </p:cNvPr>
          <p:cNvSpPr/>
          <p:nvPr/>
        </p:nvSpPr>
        <p:spPr>
          <a:xfrm>
            <a:off x="9558670" y="2413590"/>
            <a:ext cx="754911" cy="64858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CC15CF-E8F0-D1AE-0A82-1DE5536D7EA8}"/>
              </a:ext>
            </a:extLst>
          </p:cNvPr>
          <p:cNvSpPr/>
          <p:nvPr/>
        </p:nvSpPr>
        <p:spPr>
          <a:xfrm>
            <a:off x="7543672" y="4107711"/>
            <a:ext cx="1430207" cy="11164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794859-A8C5-4E8E-2299-4555EC2A8BCD}"/>
              </a:ext>
            </a:extLst>
          </p:cNvPr>
          <p:cNvSpPr/>
          <p:nvPr/>
        </p:nvSpPr>
        <p:spPr>
          <a:xfrm>
            <a:off x="8261499" y="5224130"/>
            <a:ext cx="1028636" cy="15269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A0681-9395-0ECA-B945-4C05CFF2A056}"/>
              </a:ext>
            </a:extLst>
          </p:cNvPr>
          <p:cNvSpPr txBox="1"/>
          <p:nvPr/>
        </p:nvSpPr>
        <p:spPr>
          <a:xfrm>
            <a:off x="882502" y="542260"/>
            <a:ext cx="62519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Ring of Fire </a:t>
            </a:r>
          </a:p>
          <a:p>
            <a:pPr algn="ctr"/>
            <a:r>
              <a:rPr lang="en-CA" sz="4400" b="1" dirty="0"/>
              <a:t>and </a:t>
            </a:r>
          </a:p>
          <a:p>
            <a:pPr algn="ctr"/>
            <a:r>
              <a:rPr lang="en-CA" sz="4400" b="1" dirty="0"/>
              <a:t>Nipigon North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11 Mines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Projected 220.5 MW</a:t>
            </a:r>
          </a:p>
        </p:txBody>
      </p:sp>
    </p:spTree>
    <p:extLst>
      <p:ext uri="{BB962C8B-B14F-4D97-AF65-F5344CB8AC3E}">
        <p14:creationId xmlns:p14="http://schemas.microsoft.com/office/powerpoint/2010/main" val="197561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5A71-61C8-EFD9-CDCA-08C2C298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0"/>
            <a:ext cx="6510455" cy="1325563"/>
          </a:xfrm>
        </p:spPr>
        <p:txBody>
          <a:bodyPr/>
          <a:lstStyle/>
          <a:p>
            <a:r>
              <a:rPr lang="en-CA" dirty="0"/>
              <a:t>Transmission Issues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2350A1D5-C3E4-6D5B-25E5-1E41DBB1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5" y="365125"/>
            <a:ext cx="4005146" cy="5899756"/>
          </a:xfrm>
          <a:ln w="539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7A5A4-78FB-D743-05C6-B053959E17F5}"/>
              </a:ext>
            </a:extLst>
          </p:cNvPr>
          <p:cNvSpPr txBox="1"/>
          <p:nvPr/>
        </p:nvSpPr>
        <p:spPr>
          <a:xfrm>
            <a:off x="464578" y="1166842"/>
            <a:ext cx="6319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Greenstone served by a radial line with no redundancy and at or near capacity</a:t>
            </a:r>
          </a:p>
          <a:p>
            <a:endParaRPr lang="en-CA" sz="3600" dirty="0"/>
          </a:p>
          <a:p>
            <a:r>
              <a:rPr lang="en-CA" sz="3600" dirty="0"/>
              <a:t>Hydro One proposes 230 KV line to Geraldton – two options</a:t>
            </a:r>
          </a:p>
          <a:p>
            <a:endParaRPr lang="en-CA" sz="3600" dirty="0"/>
          </a:p>
          <a:p>
            <a:r>
              <a:rPr lang="en-CA" sz="3600" dirty="0"/>
              <a:t>Essential that Ring of Fire line connects through Geraldton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39BD25-1ECA-6327-BC8B-0306E89E1DF0}"/>
              </a:ext>
            </a:extLst>
          </p:cNvPr>
          <p:cNvCxnSpPr/>
          <p:nvPr/>
        </p:nvCxnSpPr>
        <p:spPr>
          <a:xfrm flipV="1">
            <a:off x="8859520" y="1290320"/>
            <a:ext cx="325120" cy="2987040"/>
          </a:xfrm>
          <a:prstGeom prst="line">
            <a:avLst/>
          </a:prstGeom>
          <a:ln w="730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E24BA6-BEE4-923B-2B5F-97929DACEFB9}"/>
              </a:ext>
            </a:extLst>
          </p:cNvPr>
          <p:cNvSpPr txBox="1"/>
          <p:nvPr/>
        </p:nvSpPr>
        <p:spPr>
          <a:xfrm>
            <a:off x="9184640" y="2322175"/>
            <a:ext cx="189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Required to connect Ring of Fire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116F5E-4EB8-98FC-9B4D-D0CF8DA9BAD4}"/>
              </a:ext>
            </a:extLst>
          </p:cNvPr>
          <p:cNvCxnSpPr/>
          <p:nvPr/>
        </p:nvCxnSpPr>
        <p:spPr>
          <a:xfrm>
            <a:off x="8859520" y="4277360"/>
            <a:ext cx="325120" cy="925195"/>
          </a:xfrm>
          <a:prstGeom prst="line">
            <a:avLst/>
          </a:prstGeom>
          <a:ln w="98425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15824-C4A8-0EC7-B434-02A0A4199206}"/>
              </a:ext>
            </a:extLst>
          </p:cNvPr>
          <p:cNvCxnSpPr>
            <a:cxnSpLocks/>
          </p:cNvCxnSpPr>
          <p:nvPr/>
        </p:nvCxnSpPr>
        <p:spPr>
          <a:xfrm>
            <a:off x="9022080" y="4277359"/>
            <a:ext cx="2255520" cy="0"/>
          </a:xfrm>
          <a:prstGeom prst="line">
            <a:avLst/>
          </a:prstGeom>
          <a:ln w="98425" cmpd="dbl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8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85F7-4DD6-E6D2-5DA9-A30E096A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C0311A5C-D95A-100B-0285-7AD4D21B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4" y="139353"/>
            <a:ext cx="5348158" cy="6579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558FC-1AE5-E443-1467-78AE64D3F6F8}"/>
              </a:ext>
            </a:extLst>
          </p:cNvPr>
          <p:cNvSpPr txBox="1"/>
          <p:nvPr/>
        </p:nvSpPr>
        <p:spPr>
          <a:xfrm>
            <a:off x="323385" y="379141"/>
            <a:ext cx="57726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Immediate Thunder Bay Area</a:t>
            </a:r>
          </a:p>
          <a:p>
            <a:endParaRPr lang="en-CA" sz="4800" b="1" dirty="0"/>
          </a:p>
          <a:p>
            <a:r>
              <a:rPr lang="en-CA" sz="4800" b="1" dirty="0"/>
              <a:t>5 mines and potentially 4 processing facilities</a:t>
            </a:r>
          </a:p>
          <a:p>
            <a:endParaRPr lang="en-CA" sz="4800" b="1" dirty="0"/>
          </a:p>
          <a:p>
            <a:r>
              <a:rPr lang="en-CA" sz="4800" b="1" dirty="0"/>
              <a:t>365 MW New Load</a:t>
            </a:r>
          </a:p>
        </p:txBody>
      </p:sp>
    </p:spTree>
    <p:extLst>
      <p:ext uri="{BB962C8B-B14F-4D97-AF65-F5344CB8AC3E}">
        <p14:creationId xmlns:p14="http://schemas.microsoft.com/office/powerpoint/2010/main" val="121291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F7A4-D72E-43B9-0D61-A45BF7970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31B29B1E-C538-D51C-5BE2-9E755917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4" y="139353"/>
            <a:ext cx="5348158" cy="6579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947E94-8BD1-D90D-BB6D-93B8CDAD1F6E}"/>
              </a:ext>
            </a:extLst>
          </p:cNvPr>
          <p:cNvSpPr txBox="1"/>
          <p:nvPr/>
        </p:nvSpPr>
        <p:spPr>
          <a:xfrm>
            <a:off x="323385" y="379141"/>
            <a:ext cx="5772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CEDC led planning group</a:t>
            </a:r>
          </a:p>
          <a:p>
            <a:pPr algn="ctr"/>
            <a:r>
              <a:rPr lang="en-CA" sz="4800" b="1" dirty="0"/>
              <a:t>Synergy North</a:t>
            </a:r>
          </a:p>
          <a:p>
            <a:pPr algn="ctr"/>
            <a:r>
              <a:rPr lang="en-CA" sz="4800" b="1" dirty="0"/>
              <a:t>IESO</a:t>
            </a:r>
          </a:p>
          <a:p>
            <a:pPr algn="ctr"/>
            <a:r>
              <a:rPr lang="en-CA" sz="4800" b="1" dirty="0"/>
              <a:t>Hydro One</a:t>
            </a:r>
          </a:p>
          <a:p>
            <a:r>
              <a:rPr lang="en-CA" sz="4800" b="1" dirty="0"/>
              <a:t>to determine solution</a:t>
            </a:r>
          </a:p>
        </p:txBody>
      </p:sp>
    </p:spTree>
    <p:extLst>
      <p:ext uri="{BB962C8B-B14F-4D97-AF65-F5344CB8AC3E}">
        <p14:creationId xmlns:p14="http://schemas.microsoft.com/office/powerpoint/2010/main" val="16631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C3A8-8309-B3AE-AEF7-229AD6C4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blue circles and white text&#10;&#10;AI-generated content may be incorrect.">
            <a:extLst>
              <a:ext uri="{FF2B5EF4-FFF2-40B4-BE49-F238E27FC236}">
                <a16:creationId xmlns:a16="http://schemas.microsoft.com/office/drawing/2014/main" id="{9A64FA78-3A15-68A1-6CE0-86C48805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1105309"/>
            <a:ext cx="5663065" cy="3332876"/>
          </a:xfrm>
          <a:prstGeom prst="rect">
            <a:avLst/>
          </a:prstGeom>
          <a:ln w="28575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00738-B4D7-1627-9428-B5162C47774C}"/>
              </a:ext>
            </a:extLst>
          </p:cNvPr>
          <p:cNvSpPr txBox="1"/>
          <p:nvPr/>
        </p:nvSpPr>
        <p:spPr>
          <a:xfrm>
            <a:off x="691116" y="925033"/>
            <a:ext cx="454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West of Thunder Bay</a:t>
            </a:r>
          </a:p>
          <a:p>
            <a:r>
              <a:rPr lang="en-CA" sz="4800" b="1" dirty="0"/>
              <a:t>2 mines                          (60 to 70 MW) + Disruptive Services </a:t>
            </a:r>
          </a:p>
        </p:txBody>
      </p:sp>
    </p:spTree>
    <p:extLst>
      <p:ext uri="{BB962C8B-B14F-4D97-AF65-F5344CB8AC3E}">
        <p14:creationId xmlns:p14="http://schemas.microsoft.com/office/powerpoint/2010/main" val="190634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890AFEF9-E212-5432-C78D-16AF4032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397E1-09A5-B52A-87DD-37D01CFDDB0B}"/>
              </a:ext>
            </a:extLst>
          </p:cNvPr>
          <p:cNvSpPr txBox="1"/>
          <p:nvPr/>
        </p:nvSpPr>
        <p:spPr>
          <a:xfrm>
            <a:off x="158974" y="3429000"/>
            <a:ext cx="3926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41 Major Mining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51390-E52A-E3B8-D531-C03C5F74B1CE}"/>
              </a:ext>
            </a:extLst>
          </p:cNvPr>
          <p:cNvSpPr txBox="1"/>
          <p:nvPr/>
        </p:nvSpPr>
        <p:spPr>
          <a:xfrm>
            <a:off x="457200" y="5080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/>
              <a:t>12 Producing Mines</a:t>
            </a:r>
          </a:p>
        </p:txBody>
      </p:sp>
    </p:spTree>
    <p:extLst>
      <p:ext uri="{BB962C8B-B14F-4D97-AF65-F5344CB8AC3E}">
        <p14:creationId xmlns:p14="http://schemas.microsoft.com/office/powerpoint/2010/main" val="244548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E2A79-EDF8-029C-BB1B-454BB06EC07D}"/>
              </a:ext>
            </a:extLst>
          </p:cNvPr>
          <p:cNvSpPr txBox="1"/>
          <p:nvPr/>
        </p:nvSpPr>
        <p:spPr>
          <a:xfrm>
            <a:off x="2139271" y="4690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Power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5149D-6AF1-05B4-BE48-41FD1B2A8BEA}"/>
              </a:ext>
            </a:extLst>
          </p:cNvPr>
          <p:cNvSpPr txBox="1"/>
          <p:nvPr/>
        </p:nvSpPr>
        <p:spPr>
          <a:xfrm>
            <a:off x="1005840" y="1747520"/>
            <a:ext cx="10078720" cy="418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load today</a:t>
            </a: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				484 MW.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 load + mines require</a:t>
            </a: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    1,968 MW.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NW generates 					430 MW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u="sng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Existing capacity for growth		600 MW</a:t>
            </a:r>
            <a:r>
              <a:rPr lang="en-CA" sz="4000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3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77456-E68F-0E59-C026-8F4B78CB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D5633-1E86-AB55-89CB-9A8A79E72AA7}"/>
              </a:ext>
            </a:extLst>
          </p:cNvPr>
          <p:cNvSpPr txBox="1"/>
          <p:nvPr/>
        </p:nvSpPr>
        <p:spPr>
          <a:xfrm>
            <a:off x="2139271" y="4690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Power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4D08-E977-04AB-7680-7CB08CE20FF8}"/>
              </a:ext>
            </a:extLst>
          </p:cNvPr>
          <p:cNvSpPr txBox="1"/>
          <p:nvPr/>
        </p:nvSpPr>
        <p:spPr>
          <a:xfrm>
            <a:off x="1005840" y="1747520"/>
            <a:ext cx="10078720" cy="48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Shortfall	by 2033	228 MW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not include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Drought </a:t>
            </a:r>
            <a:r>
              <a:rPr lang="en-CA" sz="4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reduces output by 230 MW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Conversion from gas to electric heat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Housing &amp; Business growth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4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 Vehicle growth</a:t>
            </a:r>
            <a:endParaRPr lang="en-CA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4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CE50-3B92-7FFC-561F-8C439E7E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CD26-6BE5-9504-CFF5-EE8A8113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5200" dirty="0"/>
              <a:t>Not all mines listed may be built</a:t>
            </a:r>
          </a:p>
          <a:p>
            <a:pPr marL="0" indent="0">
              <a:buNone/>
            </a:pPr>
            <a:endParaRPr lang="en-CA" sz="5200" dirty="0"/>
          </a:p>
          <a:p>
            <a:r>
              <a:rPr lang="en-CA" sz="5200" dirty="0"/>
              <a:t>Some mines may open later </a:t>
            </a:r>
            <a:r>
              <a:rPr lang="en-CA" sz="5200"/>
              <a:t>than planned</a:t>
            </a:r>
          </a:p>
          <a:p>
            <a:pPr marL="0" indent="0">
              <a:buNone/>
            </a:pPr>
            <a:endParaRPr lang="en-CA" sz="5200" dirty="0"/>
          </a:p>
          <a:p>
            <a:r>
              <a:rPr lang="en-CA" sz="5200" dirty="0"/>
              <a:t>Other mines not listed may be developed</a:t>
            </a:r>
          </a:p>
          <a:p>
            <a:pPr marL="0" indent="0">
              <a:buNone/>
            </a:pPr>
            <a:endParaRPr lang="en-CA" sz="4800" dirty="0"/>
          </a:p>
          <a:p>
            <a:pPr marL="0" indent="0">
              <a:buNone/>
            </a:pPr>
            <a:r>
              <a:rPr lang="en-CA" sz="48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7778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25CC-3DD8-7AB9-6028-E3974AD3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66B5F-F085-BEAD-28D6-1105FF9DA575}"/>
              </a:ext>
            </a:extLst>
          </p:cNvPr>
          <p:cNvSpPr txBox="1"/>
          <p:nvPr/>
        </p:nvSpPr>
        <p:spPr>
          <a:xfrm>
            <a:off x="2870791" y="2094614"/>
            <a:ext cx="957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/>
              <a:t>New Supply</a:t>
            </a:r>
          </a:p>
        </p:txBody>
      </p:sp>
    </p:spTree>
    <p:extLst>
      <p:ext uri="{BB962C8B-B14F-4D97-AF65-F5344CB8AC3E}">
        <p14:creationId xmlns:p14="http://schemas.microsoft.com/office/powerpoint/2010/main" val="383664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1F13-2800-9986-755E-A943178D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Existing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A348-135D-485E-F5AA-5802E45D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/>
              <a:t>Atikokan Generating Station &amp; </a:t>
            </a:r>
          </a:p>
          <a:p>
            <a:pPr marL="0" indent="0" algn="ctr">
              <a:buNone/>
            </a:pPr>
            <a:r>
              <a:rPr lang="en-CA" sz="4400" b="1" dirty="0"/>
              <a:t>Thunder Bay Pulp and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400" dirty="0"/>
              <a:t> Expand output capacity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400" dirty="0"/>
              <a:t> Enter into minimum 10 year contracts</a:t>
            </a:r>
          </a:p>
        </p:txBody>
      </p:sp>
    </p:spTree>
    <p:extLst>
      <p:ext uri="{BB962C8B-B14F-4D97-AF65-F5344CB8AC3E}">
        <p14:creationId xmlns:p14="http://schemas.microsoft.com/office/powerpoint/2010/main" val="1676772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CB91-22AD-576F-2E57-34D3AA86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/>
              <a:t>New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4A03-F560-C05C-55DF-709C1B4B4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Forest industry only cutting 46% of annual allowable cut</a:t>
            </a:r>
          </a:p>
          <a:p>
            <a:r>
              <a:rPr lang="en-CA" sz="3600" dirty="0"/>
              <a:t>30 to 40% of what is cut is available for biomass generation</a:t>
            </a:r>
          </a:p>
          <a:p>
            <a:r>
              <a:rPr lang="en-CA" sz="3600" dirty="0"/>
              <a:t>Ideal add on for existing sawmills</a:t>
            </a:r>
          </a:p>
          <a:p>
            <a:r>
              <a:rPr lang="en-CA" sz="3600" dirty="0"/>
              <a:t>Potential redevelopment for closed sawmills</a:t>
            </a:r>
          </a:p>
          <a:p>
            <a:r>
              <a:rPr lang="en-CA" sz="3600" dirty="0"/>
              <a:t>New, stand alone opportunities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2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7895-ADAB-EFE2-8319-0E745482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603B-622E-250A-7A2C-B168583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/>
              <a:t>New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8CA9-CE45-6DC8-E463-1BBD20DA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/>
              <a:t>Challenge to using biomass</a:t>
            </a:r>
          </a:p>
          <a:p>
            <a:r>
              <a:rPr lang="en-CA" dirty="0"/>
              <a:t>more expensive on a per Kw Hour than other generators</a:t>
            </a:r>
          </a:p>
          <a:p>
            <a:r>
              <a:rPr lang="en-CA" dirty="0"/>
              <a:t>Makes it hard to compete with other generators</a:t>
            </a:r>
          </a:p>
          <a:p>
            <a:r>
              <a:rPr lang="en-CA" dirty="0"/>
              <a:t>Government needs to recognize the other benefits</a:t>
            </a:r>
          </a:p>
          <a:p>
            <a:pPr lvl="1"/>
            <a:r>
              <a:rPr lang="en-CA" sz="2800" dirty="0"/>
              <a:t>Use of a valuable forest fibre</a:t>
            </a:r>
          </a:p>
          <a:p>
            <a:pPr lvl="1"/>
            <a:r>
              <a:rPr lang="en-CA" sz="2800" dirty="0"/>
              <a:t>Jobs</a:t>
            </a:r>
          </a:p>
          <a:p>
            <a:pPr lvl="1"/>
            <a:r>
              <a:rPr lang="en-CA" sz="2800" dirty="0"/>
              <a:t>Taxes at all 3 orders of government</a:t>
            </a:r>
          </a:p>
          <a:p>
            <a:pPr lvl="1"/>
            <a:r>
              <a:rPr lang="en-CA" sz="2800" dirty="0"/>
              <a:t>Viability of communities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13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3680-32B3-0B05-A6E3-9FE96C06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75C7-6D33-AB6E-2038-72DBAAEF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/>
              <a:t>New Biomass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4480-BC23-3F39-968D-59DDA984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Recommended that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 that the IESO establish a program that reserves a block of MWs dedicated to forest biomass projects.</a:t>
            </a: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 that the IESO Establish bioheat &amp; district energy procurement mandates for public building infrastructure.</a:t>
            </a: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14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751D-29DC-E67A-B9DA-6A091A03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lake&#10;&#10;AI-generated content may be incorrect.">
            <a:extLst>
              <a:ext uri="{FF2B5EF4-FFF2-40B4-BE49-F238E27FC236}">
                <a16:creationId xmlns:a16="http://schemas.microsoft.com/office/drawing/2014/main" id="{09DEE69A-7D98-4F4A-D63B-189B51CBB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9" y="249008"/>
            <a:ext cx="7149573" cy="6359983"/>
          </a:xfrm>
          <a:prstGeom prst="rect">
            <a:avLst/>
          </a:prstGeom>
          <a:ln w="31750">
            <a:solidFill>
              <a:schemeClr val="accent1">
                <a:shade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7911E-9BDA-B373-3DC5-80235FDA400B}"/>
              </a:ext>
            </a:extLst>
          </p:cNvPr>
          <p:cNvSpPr txBox="1"/>
          <p:nvPr/>
        </p:nvSpPr>
        <p:spPr>
          <a:xfrm>
            <a:off x="287079" y="382772"/>
            <a:ext cx="4327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Hydroelectric Generation</a:t>
            </a:r>
          </a:p>
          <a:p>
            <a:endParaRPr lang="en-CA" sz="4800" dirty="0"/>
          </a:p>
          <a:p>
            <a:r>
              <a:rPr lang="en-CA" sz="4800" dirty="0"/>
              <a:t>Little Jackfish</a:t>
            </a:r>
          </a:p>
          <a:p>
            <a:endParaRPr lang="en-CA" sz="4800" dirty="0"/>
          </a:p>
          <a:p>
            <a:pPr algn="ctr"/>
            <a:r>
              <a:rPr lang="en-CA" sz="4800" dirty="0"/>
              <a:t>80 MW</a:t>
            </a:r>
          </a:p>
        </p:txBody>
      </p:sp>
    </p:spTree>
    <p:extLst>
      <p:ext uri="{BB962C8B-B14F-4D97-AF65-F5344CB8AC3E}">
        <p14:creationId xmlns:p14="http://schemas.microsoft.com/office/powerpoint/2010/main" val="76096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4ADD-511F-71F5-2831-CC05FBC4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Potential Hydro Generation Along </a:t>
            </a:r>
            <a:br>
              <a:rPr lang="en-CA" b="1" dirty="0"/>
            </a:br>
            <a:r>
              <a:rPr lang="en-CA" sz="36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Wataynikaneyap Power </a:t>
            </a:r>
            <a:r>
              <a:rPr lang="en-CA" b="1" dirty="0"/>
              <a:t>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F0C8-634C-6CEF-FB47-2F487481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4840" cy="4351338"/>
          </a:xfrm>
        </p:spPr>
        <p:txBody>
          <a:bodyPr>
            <a:normAutofit/>
          </a:bodyPr>
          <a:lstStyle/>
          <a:p>
            <a:r>
              <a:rPr lang="en-CA" sz="4000" dirty="0"/>
              <a:t>North of Red Lake – 		   67.6 MW</a:t>
            </a:r>
          </a:p>
          <a:p>
            <a:r>
              <a:rPr lang="en-CA" sz="4000" dirty="0"/>
              <a:t>North of Pickle Lake – 	207.5 MW</a:t>
            </a:r>
          </a:p>
          <a:p>
            <a:pPr marL="0" indent="0">
              <a:buNone/>
            </a:pPr>
            <a:r>
              <a:rPr lang="en-CA" sz="4000" dirty="0"/>
              <a:t>MNR Policy – Artic Watershed up to First Nations</a:t>
            </a:r>
          </a:p>
          <a:p>
            <a:pPr marL="0" indent="0">
              <a:buNone/>
            </a:pPr>
            <a:r>
              <a:rPr lang="en-CA" sz="4000" b="1" dirty="0"/>
              <a:t>Energy Task Force recommended to IESO that proposals for generation should be exempt from bidding process</a:t>
            </a:r>
          </a:p>
        </p:txBody>
      </p:sp>
    </p:spTree>
    <p:extLst>
      <p:ext uri="{BB962C8B-B14F-4D97-AF65-F5344CB8AC3E}">
        <p14:creationId xmlns:p14="http://schemas.microsoft.com/office/powerpoint/2010/main" val="8077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C2F64-9E64-2A43-143D-2F7B29F6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E138593D-F1F0-407E-1BE7-03A46AD2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780E1C-1D88-3568-A9E9-B639C8ECA336}"/>
              </a:ext>
            </a:extLst>
          </p:cNvPr>
          <p:cNvSpPr txBox="1"/>
          <p:nvPr/>
        </p:nvSpPr>
        <p:spPr>
          <a:xfrm>
            <a:off x="118334" y="279699"/>
            <a:ext cx="3926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41 Major Mining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C2BDC-FD01-7DA9-FBE3-2E8C85C047D1}"/>
              </a:ext>
            </a:extLst>
          </p:cNvPr>
          <p:cNvSpPr txBox="1"/>
          <p:nvPr/>
        </p:nvSpPr>
        <p:spPr>
          <a:xfrm>
            <a:off x="304800" y="2687782"/>
            <a:ext cx="35652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37 Advanced Stage aim to operate by 2033</a:t>
            </a:r>
          </a:p>
        </p:txBody>
      </p:sp>
    </p:spTree>
    <p:extLst>
      <p:ext uri="{BB962C8B-B14F-4D97-AF65-F5344CB8AC3E}">
        <p14:creationId xmlns:p14="http://schemas.microsoft.com/office/powerpoint/2010/main" val="2600789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1C7B-01DE-D5F6-4932-19966883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Solar and 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5FD1-3C73-45C1-34C1-9BABC94F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Northwest no longer an ORANGE Zone</a:t>
            </a:r>
          </a:p>
          <a:p>
            <a:r>
              <a:rPr lang="en-CA" sz="4000" dirty="0"/>
              <a:t>IESO should seek bids from Solar and Wind proponents with priority for NW projects.</a:t>
            </a:r>
          </a:p>
        </p:txBody>
      </p:sp>
    </p:spTree>
    <p:extLst>
      <p:ext uri="{BB962C8B-B14F-4D97-AF65-F5344CB8AC3E}">
        <p14:creationId xmlns:p14="http://schemas.microsoft.com/office/powerpoint/2010/main" val="206256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4F46-50DB-8BF5-09D7-3F1A27E2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91B4-CED8-A016-4E4E-58027611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Storage</a:t>
            </a:r>
          </a:p>
        </p:txBody>
      </p:sp>
      <p:pic>
        <p:nvPicPr>
          <p:cNvPr id="6" name="Content Placeholder 5" descr="What is Pump Storage Hydropower? - Pumped Hydro Australia">
            <a:extLst>
              <a:ext uri="{FF2B5EF4-FFF2-40B4-BE49-F238E27FC236}">
                <a16:creationId xmlns:a16="http://schemas.microsoft.com/office/drawing/2014/main" id="{0AA7193F-B890-D2AD-AE3C-884FD037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09" y="1420995"/>
            <a:ext cx="7577848" cy="45337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E5815-4CBF-E53D-E483-63C9AA70CF72}"/>
              </a:ext>
            </a:extLst>
          </p:cNvPr>
          <p:cNvSpPr txBox="1"/>
          <p:nvPr/>
        </p:nvSpPr>
        <p:spPr>
          <a:xfrm>
            <a:off x="524107" y="981307"/>
            <a:ext cx="3702205" cy="44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Pum</a:t>
            </a:r>
            <a:r>
              <a:rPr lang="en-CA" sz="3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 storage</a:t>
            </a:r>
            <a:r>
              <a:rPr lang="en-CA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Compressed air storage</a:t>
            </a:r>
            <a:endParaRPr lang="en-CA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C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 Battery storage</a:t>
            </a:r>
            <a:endParaRPr lang="en-CA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2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B8F5-9D3F-1E28-9A5B-3FFBA5FB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Ontario-Manitoba 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9115-9BE4-891F-D404-AE4BE216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1764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An import of an additional 200 MW from Manitoba could be accommodated when regional load grows sufficiently to absorb the power directly in the northwest. (IESO-OPA 2014)</a:t>
            </a:r>
          </a:p>
          <a:p>
            <a:r>
              <a:rPr lang="en-CA" sz="32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Government, through the IESO should examine the opportunity to permanently expand the 250 MW intertie capacity and contract with Manitoba Hydro</a:t>
            </a:r>
            <a:endParaRPr lang="en-CA" sz="3200" b="1" dirty="0"/>
          </a:p>
        </p:txBody>
      </p:sp>
      <p:pic>
        <p:nvPicPr>
          <p:cNvPr id="5" name="Picture 4" descr="A map of a road&#10;&#10;AI-generated content may be incorrect.">
            <a:extLst>
              <a:ext uri="{FF2B5EF4-FFF2-40B4-BE49-F238E27FC236}">
                <a16:creationId xmlns:a16="http://schemas.microsoft.com/office/drawing/2014/main" id="{99C203C1-94A6-FEA8-B3F5-15D42F49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690688"/>
            <a:ext cx="2554540" cy="2054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30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0B87-8F52-C26F-33E9-0FCED302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dirty="0"/>
              <a:t>Our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F9C-584F-8C08-3073-09F5DA03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Tentative Meeting with Hydro One</a:t>
            </a:r>
          </a:p>
          <a:p>
            <a:r>
              <a:rPr lang="en-CA" sz="4000" dirty="0"/>
              <a:t>Continue to interact with the IESO</a:t>
            </a:r>
          </a:p>
          <a:p>
            <a:r>
              <a:rPr lang="en-CA" sz="4000" dirty="0"/>
              <a:t>Seek meeting with next Minister of Energy for Ontario</a:t>
            </a:r>
          </a:p>
          <a:p>
            <a:r>
              <a:rPr lang="en-CA" sz="4000" dirty="0"/>
              <a:t>Ongoing informing of energy issues with municipalities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39047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8EBB-60DF-02BB-53A0-CB6E174D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04582"/>
          </a:xfrm>
        </p:spPr>
        <p:txBody>
          <a:bodyPr/>
          <a:lstStyle/>
          <a:p>
            <a:pPr algn="ctr"/>
            <a:r>
              <a:rPr lang="en-CA" dirty="0"/>
              <a:t>Questions from the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281A9-5859-BB6C-55FD-9E7DCCE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10561"/>
            <a:ext cx="10515600" cy="2879090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chemeClr val="tx1"/>
                </a:solidFill>
              </a:rPr>
              <a:t>Media connecting virtually asked to identify yourself and the media outlet you represent</a:t>
            </a:r>
          </a:p>
        </p:txBody>
      </p:sp>
      <p:pic>
        <p:nvPicPr>
          <p:cNvPr id="4" name="Picture 3" descr="A logo of a association&#10;&#10;AI-generated content may be incorrect.">
            <a:extLst>
              <a:ext uri="{FF2B5EF4-FFF2-40B4-BE49-F238E27FC236}">
                <a16:creationId xmlns:a16="http://schemas.microsoft.com/office/drawing/2014/main" id="{5D0C61EB-7360-FEF4-F0DE-4A6CF6BB4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96" y="78786"/>
            <a:ext cx="3059791" cy="17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1333-B641-6237-A0C1-8312CBE1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878965"/>
            <a:ext cx="10515600" cy="1325563"/>
          </a:xfrm>
        </p:spPr>
        <p:txBody>
          <a:bodyPr>
            <a:normAutofit/>
          </a:bodyPr>
          <a:lstStyle/>
          <a:p>
            <a:r>
              <a:rPr lang="en-CA" sz="6600" dirty="0"/>
              <a:t>Questions from Municipalities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E538F-CA4B-7D95-415B-5350F78A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5199"/>
            <a:ext cx="10515600" cy="267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6000" dirty="0"/>
              <a:t>Please identify which Municipality you are from</a:t>
            </a:r>
          </a:p>
        </p:txBody>
      </p:sp>
      <p:pic>
        <p:nvPicPr>
          <p:cNvPr id="4" name="Picture 3" descr="A logo of a association&#10;&#10;AI-generated content may be incorrect.">
            <a:extLst>
              <a:ext uri="{FF2B5EF4-FFF2-40B4-BE49-F238E27FC236}">
                <a16:creationId xmlns:a16="http://schemas.microsoft.com/office/drawing/2014/main" id="{76D42F93-A0E9-2086-6390-423BF8AA9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6" y="125257"/>
            <a:ext cx="3059791" cy="17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80FF-079C-7F39-C530-2EE90B2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AC50BDB4-7205-320B-8438-EC8701948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67" y="5080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B44F6-0617-2399-020F-2FC9423E840C}"/>
              </a:ext>
            </a:extLst>
          </p:cNvPr>
          <p:cNvSpPr txBox="1"/>
          <p:nvPr/>
        </p:nvSpPr>
        <p:spPr>
          <a:xfrm>
            <a:off x="118334" y="279699"/>
            <a:ext cx="3926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13 - Critical Minerals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BA351-70D5-3383-0B7E-5092CF61DCB1}"/>
              </a:ext>
            </a:extLst>
          </p:cNvPr>
          <p:cNvSpPr txBox="1"/>
          <p:nvPr/>
        </p:nvSpPr>
        <p:spPr>
          <a:xfrm>
            <a:off x="118335" y="1971040"/>
            <a:ext cx="4050736" cy="386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are copper-nickel palladium/platinum</a:t>
            </a:r>
          </a:p>
          <a:p>
            <a:pPr lvl="0">
              <a:lnSpc>
                <a:spcPct val="107000"/>
              </a:lnSpc>
            </a:pP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are lithium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each of chromite, graphite and zinc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C48D1D2-B33A-92F1-50A8-A08BACD97843}"/>
              </a:ext>
            </a:extLst>
          </p:cNvPr>
          <p:cNvSpPr/>
          <p:nvPr/>
        </p:nvSpPr>
        <p:spPr>
          <a:xfrm>
            <a:off x="10099040" y="863600"/>
            <a:ext cx="497840" cy="5791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25B56DD-2D65-FE3A-053E-774629AEF109}"/>
              </a:ext>
            </a:extLst>
          </p:cNvPr>
          <p:cNvSpPr/>
          <p:nvPr/>
        </p:nvSpPr>
        <p:spPr>
          <a:xfrm>
            <a:off x="8707120" y="480568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B36C64-B699-541E-9957-117D702AA5CC}"/>
              </a:ext>
            </a:extLst>
          </p:cNvPr>
          <p:cNvSpPr/>
          <p:nvPr/>
        </p:nvSpPr>
        <p:spPr>
          <a:xfrm>
            <a:off x="8676640" y="481584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03A8EE-A8F5-FFE4-EC61-DDB046B481C2}"/>
              </a:ext>
            </a:extLst>
          </p:cNvPr>
          <p:cNvSpPr/>
          <p:nvPr/>
        </p:nvSpPr>
        <p:spPr>
          <a:xfrm>
            <a:off x="8448040" y="3850640"/>
            <a:ext cx="457200" cy="386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B7D5DF-4BC3-07F5-426D-761C697175DD}"/>
              </a:ext>
            </a:extLst>
          </p:cNvPr>
          <p:cNvSpPr/>
          <p:nvPr/>
        </p:nvSpPr>
        <p:spPr>
          <a:xfrm>
            <a:off x="10048240" y="500888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87B92D3-0602-1100-CC3D-288C7F44FC31}"/>
              </a:ext>
            </a:extLst>
          </p:cNvPr>
          <p:cNvSpPr/>
          <p:nvPr/>
        </p:nvSpPr>
        <p:spPr>
          <a:xfrm>
            <a:off x="7794331" y="2438400"/>
            <a:ext cx="343829" cy="5486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E8A5AB9-AB24-A070-41B4-A50AC0FEF2DA}"/>
              </a:ext>
            </a:extLst>
          </p:cNvPr>
          <p:cNvSpPr/>
          <p:nvPr/>
        </p:nvSpPr>
        <p:spPr>
          <a:xfrm>
            <a:off x="7081520" y="2661921"/>
            <a:ext cx="589280" cy="416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Co</a:t>
            </a:r>
            <a:r>
              <a:rPr lang="en-CA" dirty="0"/>
              <a:t>p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DA1D8D3-5ABB-849D-4084-E54C8380B8A5}"/>
              </a:ext>
            </a:extLst>
          </p:cNvPr>
          <p:cNvSpPr/>
          <p:nvPr/>
        </p:nvSpPr>
        <p:spPr>
          <a:xfrm>
            <a:off x="5892800" y="1002974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8967DC6-2D4E-499E-B193-DE36B5582528}"/>
              </a:ext>
            </a:extLst>
          </p:cNvPr>
          <p:cNvSpPr/>
          <p:nvPr/>
        </p:nvSpPr>
        <p:spPr>
          <a:xfrm>
            <a:off x="8498840" y="517144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40ED69A-6323-491A-1311-2F77B4541274}"/>
              </a:ext>
            </a:extLst>
          </p:cNvPr>
          <p:cNvSpPr/>
          <p:nvPr/>
        </p:nvSpPr>
        <p:spPr>
          <a:xfrm>
            <a:off x="4889764" y="3280729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F22CF7-441B-EA7A-8661-51AFBC8CE3FD}"/>
              </a:ext>
            </a:extLst>
          </p:cNvPr>
          <p:cNvSpPr/>
          <p:nvPr/>
        </p:nvSpPr>
        <p:spPr>
          <a:xfrm>
            <a:off x="5037084" y="4582160"/>
            <a:ext cx="589280" cy="416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Co</a:t>
            </a:r>
            <a:r>
              <a:rPr lang="en-CA" dirty="0"/>
              <a:t>p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90A99B7-8E33-CFC9-DED2-FD3406486926}"/>
              </a:ext>
            </a:extLst>
          </p:cNvPr>
          <p:cNvSpPr/>
          <p:nvPr/>
        </p:nvSpPr>
        <p:spPr>
          <a:xfrm rot="16200000">
            <a:off x="3387397" y="5546962"/>
            <a:ext cx="497840" cy="5791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9D9C010-CB68-99D1-3482-08515F39C6AA}"/>
              </a:ext>
            </a:extLst>
          </p:cNvPr>
          <p:cNvSpPr/>
          <p:nvPr/>
        </p:nvSpPr>
        <p:spPr>
          <a:xfrm rot="16200000">
            <a:off x="3095859" y="3556318"/>
            <a:ext cx="497840" cy="579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797F55-6E35-D910-F4A0-C974885777B7}"/>
              </a:ext>
            </a:extLst>
          </p:cNvPr>
          <p:cNvSpPr/>
          <p:nvPr/>
        </p:nvSpPr>
        <p:spPr>
          <a:xfrm rot="16200000">
            <a:off x="3565689" y="3007360"/>
            <a:ext cx="457200" cy="386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highlight>
                  <a:srgbClr val="000000"/>
                </a:highligh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45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5860-47D2-7CA3-91AF-32C498239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B135FB1F-8B83-50A6-8712-52EE25F9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57A59-E02A-CABF-71CD-332AB40F20B2}"/>
              </a:ext>
            </a:extLst>
          </p:cNvPr>
          <p:cNvSpPr txBox="1"/>
          <p:nvPr/>
        </p:nvSpPr>
        <p:spPr>
          <a:xfrm>
            <a:off x="118334" y="279699"/>
            <a:ext cx="39265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16 estimate construction costs of </a:t>
            </a:r>
          </a:p>
          <a:p>
            <a:pPr algn="ctr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$7.6 billion 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by 2035</a:t>
            </a:r>
          </a:p>
        </p:txBody>
      </p:sp>
    </p:spTree>
    <p:extLst>
      <p:ext uri="{BB962C8B-B14F-4D97-AF65-F5344CB8AC3E}">
        <p14:creationId xmlns:p14="http://schemas.microsoft.com/office/powerpoint/2010/main" val="326315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A666B-CC03-1187-80FD-28FA67C4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canadian province&#10;&#10;AI-generated content may be incorrect.">
            <a:extLst>
              <a:ext uri="{FF2B5EF4-FFF2-40B4-BE49-F238E27FC236}">
                <a16:creationId xmlns:a16="http://schemas.microsoft.com/office/drawing/2014/main" id="{6398CD73-25CD-60AB-B9C7-6BFC7889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1" y="0"/>
            <a:ext cx="80229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6999C-7FEB-2ED2-F0B4-2CE43913C629}"/>
              </a:ext>
            </a:extLst>
          </p:cNvPr>
          <p:cNvSpPr txBox="1"/>
          <p:nvPr/>
        </p:nvSpPr>
        <p:spPr>
          <a:xfrm>
            <a:off x="118334" y="279699"/>
            <a:ext cx="3926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8 projects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= 3,820 construction crew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B1B3C-E4AD-1E39-4934-B0020D1944FB}"/>
              </a:ext>
            </a:extLst>
          </p:cNvPr>
          <p:cNvSpPr txBox="1"/>
          <p:nvPr/>
        </p:nvSpPr>
        <p:spPr>
          <a:xfrm>
            <a:off x="118333" y="3551521"/>
            <a:ext cx="3926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7 projects</a:t>
            </a:r>
          </a:p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= 2,360 operating staff</a:t>
            </a:r>
          </a:p>
        </p:txBody>
      </p:sp>
    </p:spTree>
    <p:extLst>
      <p:ext uri="{BB962C8B-B14F-4D97-AF65-F5344CB8AC3E}">
        <p14:creationId xmlns:p14="http://schemas.microsoft.com/office/powerpoint/2010/main" val="325715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6D24-997D-4222-E547-476C10A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9" y="1931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6000" dirty="0"/>
              <a:t>Transmission Shortfall</a:t>
            </a:r>
          </a:p>
        </p:txBody>
      </p:sp>
    </p:spTree>
    <p:extLst>
      <p:ext uri="{BB962C8B-B14F-4D97-AF65-F5344CB8AC3E}">
        <p14:creationId xmlns:p14="http://schemas.microsoft.com/office/powerpoint/2010/main" val="247666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mining area&#10;&#10;AI-generated content may be incorrect.">
            <a:extLst>
              <a:ext uri="{FF2B5EF4-FFF2-40B4-BE49-F238E27FC236}">
                <a16:creationId xmlns:a16="http://schemas.microsoft.com/office/drawing/2014/main" id="{1DDA535F-0E02-CB7A-BDD8-A3624BD3D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58" y="876655"/>
            <a:ext cx="5696712" cy="58064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1EAEF-4F4F-CF8D-DA55-6ADA290AF1FA}"/>
              </a:ext>
            </a:extLst>
          </p:cNvPr>
          <p:cNvSpPr txBox="1"/>
          <p:nvPr/>
        </p:nvSpPr>
        <p:spPr>
          <a:xfrm>
            <a:off x="416560" y="525780"/>
            <a:ext cx="511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Area Served by Wassigan Bulk Transmission Line</a:t>
            </a:r>
          </a:p>
          <a:p>
            <a:pPr algn="ctr"/>
            <a:endParaRPr lang="en-CA" sz="4400" b="1" dirty="0"/>
          </a:p>
          <a:p>
            <a:pPr algn="ctr"/>
            <a:r>
              <a:rPr lang="en-CA" sz="4400" b="1" dirty="0"/>
              <a:t>15 NEW </a:t>
            </a:r>
            <a:r>
              <a:rPr lang="en-CA" sz="4800" b="1" dirty="0"/>
              <a:t>MINES</a:t>
            </a:r>
          </a:p>
          <a:p>
            <a:pPr algn="ctr"/>
            <a:endParaRPr lang="en-CA" sz="4800" b="1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r>
              <a:rPr lang="en-CA" sz="4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550 MW by 2033</a:t>
            </a:r>
            <a:endParaRPr lang="en-CA" sz="4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4DC928-7545-8639-0DD0-CE8E2C726279}"/>
              </a:ext>
            </a:extLst>
          </p:cNvPr>
          <p:cNvSpPr/>
          <p:nvPr/>
        </p:nvSpPr>
        <p:spPr>
          <a:xfrm>
            <a:off x="7347098" y="1307805"/>
            <a:ext cx="1084521" cy="99946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E1364E-B1FF-580D-8163-FE35EC7E6A26}"/>
              </a:ext>
            </a:extLst>
          </p:cNvPr>
          <p:cNvSpPr/>
          <p:nvPr/>
        </p:nvSpPr>
        <p:spPr>
          <a:xfrm>
            <a:off x="9569302" y="3203943"/>
            <a:ext cx="1704755" cy="160197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32B950-652B-D358-41E7-F158D449542F}"/>
              </a:ext>
            </a:extLst>
          </p:cNvPr>
          <p:cNvSpPr/>
          <p:nvPr/>
        </p:nvSpPr>
        <p:spPr>
          <a:xfrm>
            <a:off x="6868632" y="3530009"/>
            <a:ext cx="1704755" cy="114300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872E28-857C-D54C-E0FB-0D53BC145936}"/>
              </a:ext>
            </a:extLst>
          </p:cNvPr>
          <p:cNvSpPr/>
          <p:nvPr/>
        </p:nvSpPr>
        <p:spPr>
          <a:xfrm>
            <a:off x="8431620" y="3428999"/>
            <a:ext cx="827686" cy="77440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E092CA-EF75-A845-16EE-65206EEA653B}"/>
              </a:ext>
            </a:extLst>
          </p:cNvPr>
          <p:cNvSpPr/>
          <p:nvPr/>
        </p:nvSpPr>
        <p:spPr>
          <a:xfrm>
            <a:off x="8031126" y="5443518"/>
            <a:ext cx="1084521" cy="99946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4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ydro One Networks Awards EPC Contract for Waasigan Transmission Line ...">
            <a:extLst>
              <a:ext uri="{FF2B5EF4-FFF2-40B4-BE49-F238E27FC236}">
                <a16:creationId xmlns:a16="http://schemas.microsoft.com/office/drawing/2014/main" id="{F2F5EB60-6FDE-A3CB-8A57-717CA453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74942-B82A-3BBF-81EA-16853B028F5E}"/>
              </a:ext>
            </a:extLst>
          </p:cNvPr>
          <p:cNvSpPr txBox="1"/>
          <p:nvPr/>
        </p:nvSpPr>
        <p:spPr>
          <a:xfrm>
            <a:off x="8257309" y="4302289"/>
            <a:ext cx="26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Two circuit 350 MW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9B9E-4EC5-868B-E7D0-8B626A6D96E1}"/>
              </a:ext>
            </a:extLst>
          </p:cNvPr>
          <p:cNvSpPr txBox="1"/>
          <p:nvPr/>
        </p:nvSpPr>
        <p:spPr>
          <a:xfrm>
            <a:off x="5989782" y="1674732"/>
            <a:ext cx="301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/>
              <a:t>One circuit 175 MW Capacity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8E9A8-8D87-2EA2-F18C-C68F2AF23ABE}"/>
              </a:ext>
            </a:extLst>
          </p:cNvPr>
          <p:cNvCxnSpPr/>
          <p:nvPr/>
        </p:nvCxnSpPr>
        <p:spPr>
          <a:xfrm flipH="1">
            <a:off x="5948218" y="4137891"/>
            <a:ext cx="1921164" cy="1246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478E67-ED04-B1AA-DCD1-8F2D3106BB62}"/>
              </a:ext>
            </a:extLst>
          </p:cNvPr>
          <p:cNvSpPr txBox="1"/>
          <p:nvPr/>
        </p:nvSpPr>
        <p:spPr>
          <a:xfrm>
            <a:off x="4125432" y="808074"/>
            <a:ext cx="27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550 MW New</a:t>
            </a:r>
          </a:p>
        </p:txBody>
      </p:sp>
    </p:spTree>
    <p:extLst>
      <p:ext uri="{BB962C8B-B14F-4D97-AF65-F5344CB8AC3E}">
        <p14:creationId xmlns:p14="http://schemas.microsoft.com/office/powerpoint/2010/main" val="5375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7999</TotalTime>
  <Words>760</Words>
  <Application>Microsoft Office PowerPoint</Application>
  <PresentationFormat>Widescreen</PresentationFormat>
  <Paragraphs>168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Shortfall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</vt:lpstr>
      <vt:lpstr>PowerPoint Presentation</vt:lpstr>
      <vt:lpstr>Existing Biomass Generators</vt:lpstr>
      <vt:lpstr>New Biomass Generators</vt:lpstr>
      <vt:lpstr>New Biomass Generators</vt:lpstr>
      <vt:lpstr>New Biomass Generators</vt:lpstr>
      <vt:lpstr>PowerPoint Presentation</vt:lpstr>
      <vt:lpstr>Potential Hydro Generation Along  Wataynikaneyap Power Lines</vt:lpstr>
      <vt:lpstr>Solar and Wind</vt:lpstr>
      <vt:lpstr>Storage</vt:lpstr>
      <vt:lpstr>Ontario-Manitoba Interconnection</vt:lpstr>
      <vt:lpstr>Our Advocacy</vt:lpstr>
      <vt:lpstr>Questions from the Media</vt:lpstr>
      <vt:lpstr>Questions from Municipalities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Iain Angus</dc:creator>
  <cp:lastModifiedBy>Iain Angus</cp:lastModifiedBy>
  <cp:revision>28</cp:revision>
  <cp:lastPrinted>2025-02-04T20:42:03Z</cp:lastPrinted>
  <dcterms:created xsi:type="dcterms:W3CDTF">2025-01-29T21:15:30Z</dcterms:created>
  <dcterms:modified xsi:type="dcterms:W3CDTF">2025-02-06T14:14:45Z</dcterms:modified>
</cp:coreProperties>
</file>