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13"/>
  </p:notesMasterIdLst>
  <p:sldIdLst>
    <p:sldId id="3179" r:id="rId2"/>
    <p:sldId id="3188" r:id="rId3"/>
    <p:sldId id="3181" r:id="rId4"/>
    <p:sldId id="3185" r:id="rId5"/>
    <p:sldId id="3183" r:id="rId6"/>
    <p:sldId id="3184" r:id="rId7"/>
    <p:sldId id="3186" r:id="rId8"/>
    <p:sldId id="3190" r:id="rId9"/>
    <p:sldId id="3191" r:id="rId10"/>
    <p:sldId id="3182" r:id="rId11"/>
    <p:sldId id="3187" r:id="rId1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207" autoAdjust="0"/>
    <p:restoredTop sz="80985" autoAdjust="0"/>
  </p:normalViewPr>
  <p:slideViewPr>
    <p:cSldViewPr snapToGrid="0">
      <p:cViewPr varScale="1">
        <p:scale>
          <a:sx n="64" d="100"/>
          <a:sy n="64" d="100"/>
        </p:scale>
        <p:origin x="780" y="5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030D1573-B223-48B9-B234-605DD6789514}" type="datetimeFigureOut">
              <a:rPr lang="en-CA" smtClean="0"/>
              <a:t>2024-04-22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3A07D7B2-F3B8-4E54-A3D8-D697E8903F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9072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2800" y="1220788"/>
            <a:ext cx="5853113" cy="3294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ED66B-B416-0B4B-A765-AC4EB9A1DE3A}" type="slidenum">
              <a:rPr lang="en-CA" smtClean="0"/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45650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7D7B2-F3B8-4E54-A3D8-D697E8903FAA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5478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EB74D-2890-DAEC-7CBC-EAF63E837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BFE6C6-D17E-1503-3172-7C531A8C4B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49300" y="1182688"/>
            <a:ext cx="5668963" cy="31892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C42431-2063-3ECB-AA2C-7A03F07E72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0D7A4-C2AC-DF08-914A-2B05CBF6D8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ED66B-B416-0B4B-A765-AC4EB9A1DE3A}" type="slidenum">
              <a:rPr lang="en-CA" smtClean="0"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12634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9300" y="1182688"/>
            <a:ext cx="5668963" cy="31892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aseline="0" dirty="0"/>
              <a:t>Hospital for Sick Children Research Institute released report - completed March 2023 to evaluate effectiveness of City of TO ASE program</a:t>
            </a:r>
          </a:p>
          <a:p>
            <a:endParaRPr lang="en-CA" baseline="0" dirty="0"/>
          </a:p>
          <a:p>
            <a:r>
              <a:rPr lang="en-CA" baseline="0" dirty="0"/>
              <a:t>Let stats sink in for a moment.  </a:t>
            </a:r>
          </a:p>
          <a:p>
            <a:endParaRPr lang="en-CA" baseline="0" dirty="0"/>
          </a:p>
          <a:p>
            <a:r>
              <a:rPr lang="en-CA" baseline="0" dirty="0"/>
              <a:t>Speed kills.</a:t>
            </a:r>
          </a:p>
          <a:p>
            <a:endParaRPr lang="en-CA" baseline="0" dirty="0"/>
          </a:p>
          <a:p>
            <a:r>
              <a:rPr lang="en-CA" baseline="0" dirty="0"/>
              <a:t>Completely controllable behaviour – incumbent on society to consider others and slow down.</a:t>
            </a:r>
          </a:p>
          <a:p>
            <a:endParaRPr lang="en-CA" baseline="0" dirty="0"/>
          </a:p>
          <a:p>
            <a:r>
              <a:rPr lang="en-CA" baseline="0" dirty="0"/>
              <a:t>Options exist for municipalities to help slow them down.</a:t>
            </a:r>
          </a:p>
          <a:p>
            <a:pPr marL="165261" indent="-165261">
              <a:buFont typeface="Arial" panose="020B0604020202020204" pitchFamily="34" charset="0"/>
              <a:buChar char="•"/>
            </a:pPr>
            <a:endParaRPr lang="en-C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ED66B-B416-0B4B-A765-AC4EB9A1DE3A}" type="slidenum">
              <a:rPr lang="en-CA" smtClean="0"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80990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Municipalities have a key role they can play in traffic safety in your communities</a:t>
            </a:r>
          </a:p>
          <a:p>
            <a:endParaRPr lang="en-US" dirty="0"/>
          </a:p>
          <a:p>
            <a:r>
              <a:rPr lang="en-US" dirty="0"/>
              <a:t>They are responsible for planning and maintaining road networks, ensuring traffic flow, and communities operate as safe as possible.</a:t>
            </a:r>
          </a:p>
          <a:p>
            <a:endParaRPr lang="en-US" dirty="0"/>
          </a:p>
          <a:p>
            <a:r>
              <a:rPr lang="en-US" dirty="0"/>
              <a:t>Discussing practical things you can do in your communities to increase safety for both drivers and other right of way users.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7D7B2-F3B8-4E54-A3D8-D697E8903FAA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1023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EB74D-2890-DAEC-7CBC-EAF63E837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BFE6C6-D17E-1503-3172-7C531A8C4B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49300" y="1182688"/>
            <a:ext cx="5668963" cy="31892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C42431-2063-3ECB-AA2C-7A03F07E72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aseline="0" dirty="0"/>
              <a:t>Wikipedia:</a:t>
            </a:r>
          </a:p>
          <a:p>
            <a:r>
              <a:rPr lang="en-US" dirty="0"/>
              <a:t>Traffic calming </a:t>
            </a:r>
            <a:r>
              <a:rPr lang="en-US" i="1" dirty="0"/>
              <a:t>uses physical design and other measures to improve safety for motorists, car</a:t>
            </a:r>
            <a:r>
              <a:rPr lang="en-US" dirty="0"/>
              <a:t> drivers, pedestrians and cyclists.</a:t>
            </a:r>
            <a:endParaRPr lang="en-CA" baseline="0" dirty="0"/>
          </a:p>
          <a:p>
            <a:endParaRPr lang="en-CA" baseline="0" dirty="0"/>
          </a:p>
          <a:p>
            <a:r>
              <a:rPr lang="en-CA" baseline="0" dirty="0"/>
              <a:t>Basically, traffic calming involves changing the driving environment to impact behaviour.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0D7A4-C2AC-DF08-914A-2B05CBF6D8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ED66B-B416-0B4B-A765-AC4EB9A1DE3A}" type="slidenum">
              <a:rPr lang="en-CA" smtClean="0"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58964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0B67E-D8F8-81DB-78E1-D6D29579B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669F5D-41B3-DA14-2C48-DC6277504C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49300" y="1182688"/>
            <a:ext cx="5668963" cy="31892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6C176A-4845-7594-E8B9-AD69199C36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aseline="0" dirty="0"/>
              <a:t>Design &amp; Engineering</a:t>
            </a:r>
          </a:p>
          <a:p>
            <a:r>
              <a:rPr lang="en-CA" baseline="0" dirty="0"/>
              <a:t>Planning road networks </a:t>
            </a:r>
          </a:p>
          <a:p>
            <a:r>
              <a:rPr lang="en-CA" baseline="0" dirty="0"/>
              <a:t>- straight aways vs calmer curves </a:t>
            </a:r>
          </a:p>
          <a:p>
            <a:r>
              <a:rPr lang="en-CA" baseline="0" dirty="0"/>
              <a:t>- consider what amenities/access to amenities are along different classification of roads</a:t>
            </a:r>
          </a:p>
          <a:p>
            <a:pPr defTabSz="881390">
              <a:defRPr/>
            </a:pPr>
            <a:r>
              <a:rPr lang="en-CA" baseline="0" dirty="0"/>
              <a:t>- understandable/clear and reasonable speed limits based on area (</a:t>
            </a:r>
            <a:r>
              <a:rPr lang="en-CA" baseline="0" dirty="0" err="1"/>
              <a:t>ie</a:t>
            </a:r>
            <a:r>
              <a:rPr lang="en-CA" baseline="0" dirty="0"/>
              <a:t>. slower speeds in subdivisions, higher speed roads outside of subdivisions to encourage vehicle movement)</a:t>
            </a:r>
          </a:p>
          <a:p>
            <a:r>
              <a:rPr lang="en-CA" baseline="0" dirty="0"/>
              <a:t>- consider who might use roadway (vehicles, pedestrians, bicycles, etc.)</a:t>
            </a:r>
          </a:p>
          <a:p>
            <a:endParaRPr lang="en-CA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AC3CA2-B40E-F9A6-316B-33B529C3B0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ED66B-B416-0B4B-A765-AC4EB9A1DE3A}" type="slidenum">
              <a:rPr lang="en-CA" smtClean="0"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5705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F8437-DDD5-4F48-4FE2-8D585DB15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32A3B2-8A94-DE65-85DD-A2F7EA68AA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49300" y="1182688"/>
            <a:ext cx="5668963" cy="31892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D07672-4BC6-FD6B-2A55-D695692F35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Proven low-cost methods to slow traffic can include physical measures such as speed humps, chicanes, lane narrowing, or curb radius reductions.</a:t>
            </a:r>
          </a:p>
          <a:p>
            <a:r>
              <a:rPr lang="en-US" dirty="0">
                <a:cs typeface="Calibri"/>
              </a:rPr>
              <a:t>Keep in mind road operations and emergency vehicles.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Methods can also include non-physical measures such as radar feedback signs or pavement markings.</a:t>
            </a:r>
          </a:p>
          <a:p>
            <a:endParaRPr lang="en-CA" baseline="0" dirty="0"/>
          </a:p>
          <a:p>
            <a:pPr defTabSz="881390">
              <a:defRPr/>
            </a:pPr>
            <a:r>
              <a:rPr lang="en-US" dirty="0">
                <a:latin typeface="Arial"/>
              </a:rPr>
              <a:t>Innisfil: </a:t>
            </a:r>
          </a:p>
          <a:p>
            <a:pPr marL="165261" indent="-165261" defTabSz="88139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/>
              </a:rPr>
              <a:t>"MAX 50 KM/H" pavement markings – decreased speed on weekends (~5 kph) but not weekdays</a:t>
            </a:r>
          </a:p>
          <a:p>
            <a:pPr marL="165261" indent="-165261" defTabSz="88139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/>
              </a:rPr>
              <a:t>Chicanes - decrease in speeds both weekends and weekdays (2-3 kph)</a:t>
            </a:r>
          </a:p>
          <a:p>
            <a:endParaRPr lang="en-CA" baseline="0" dirty="0"/>
          </a:p>
          <a:p>
            <a:pPr marL="275434" indent="-275434">
              <a:buFont typeface="Arial"/>
              <a:buChar char="•"/>
            </a:pPr>
            <a:r>
              <a:rPr lang="en-US" dirty="0">
                <a:latin typeface="Arial"/>
              </a:rPr>
              <a:t>Speed cushions</a:t>
            </a:r>
          </a:p>
          <a:p>
            <a:pPr marL="275434" indent="-275434">
              <a:buFont typeface="Arial"/>
              <a:buChar char="•"/>
            </a:pPr>
            <a:r>
              <a:rPr lang="en-US" dirty="0">
                <a:latin typeface="Arial"/>
              </a:rPr>
              <a:t>Wide double </a:t>
            </a:r>
            <a:r>
              <a:rPr lang="en-US" dirty="0" err="1">
                <a:latin typeface="Arial"/>
              </a:rPr>
              <a:t>centreline</a:t>
            </a:r>
            <a:endParaRPr lang="en-US" dirty="0">
              <a:latin typeface="Arial"/>
            </a:endParaRPr>
          </a:p>
          <a:p>
            <a:pPr marL="275434" indent="-275434">
              <a:buFont typeface="Arial"/>
              <a:buChar char="•"/>
            </a:pPr>
            <a:r>
              <a:rPr lang="en-US" dirty="0" err="1">
                <a:latin typeface="Arial"/>
              </a:rPr>
              <a:t>Centreline</a:t>
            </a:r>
            <a:r>
              <a:rPr lang="en-US" dirty="0">
                <a:latin typeface="Arial"/>
              </a:rPr>
              <a:t> delineators</a:t>
            </a:r>
          </a:p>
          <a:p>
            <a:pPr marL="275434" indent="-275434">
              <a:buFont typeface="Arial"/>
              <a:buChar char="•"/>
            </a:pPr>
            <a:r>
              <a:rPr lang="en-US" dirty="0" err="1">
                <a:latin typeface="Arial"/>
              </a:rPr>
              <a:t>Edgeline</a:t>
            </a:r>
            <a:r>
              <a:rPr lang="en-US" dirty="0">
                <a:latin typeface="Arial"/>
              </a:rPr>
              <a:t> delineators</a:t>
            </a:r>
          </a:p>
          <a:p>
            <a:pPr marL="275434" indent="-275434">
              <a:buFont typeface="Arial"/>
              <a:buChar char="•"/>
            </a:pPr>
            <a:r>
              <a:rPr lang="en-US" dirty="0">
                <a:latin typeface="Arial"/>
              </a:rPr>
              <a:t>Raised crosswalk</a:t>
            </a:r>
          </a:p>
          <a:p>
            <a:r>
              <a:rPr lang="en-CA" dirty="0"/>
              <a:t>Decrease in speed both weekdays and weekends (~4-5 kph)</a:t>
            </a:r>
            <a:endParaRPr lang="en-CA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3C24C2-1382-2AA2-A6EC-711752F707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ED66B-B416-0B4B-A765-AC4EB9A1DE3A}" type="slidenum">
              <a:rPr lang="en-CA" smtClean="0"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26469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EB74D-2890-DAEC-7CBC-EAF63E837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BFE6C6-D17E-1503-3172-7C531A8C4B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49300" y="1182688"/>
            <a:ext cx="5668963" cy="31892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C42431-2063-3ECB-AA2C-7A03F07E72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0D7A4-C2AC-DF08-914A-2B05CBF6D8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ED66B-B416-0B4B-A765-AC4EB9A1DE3A}" type="slidenum">
              <a:rPr lang="en-CA" smtClean="0"/>
              <a:t>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63583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2B690-890D-5B90-333D-C99919634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A222FF-B309-23F0-93A6-B62EA7F635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49300" y="1182688"/>
            <a:ext cx="5668963" cy="31892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91B61F-65A7-FB18-5926-765A11E2A6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CA" dirty="0"/>
              <a:t>Compliments other safety measures (policing, engineering design, education)</a:t>
            </a:r>
          </a:p>
          <a:p>
            <a:pPr lvl="0"/>
            <a:endParaRPr lang="en-US" dirty="0"/>
          </a:p>
          <a:p>
            <a:pPr lvl="0"/>
            <a:r>
              <a:rPr lang="en-US" b="1" dirty="0"/>
              <a:t>Sick Kids Report findings:</a:t>
            </a:r>
          </a:p>
          <a:p>
            <a:pPr lvl="0"/>
            <a:r>
              <a:rPr lang="en-US" dirty="0"/>
              <a:t>ASE led to reductions:</a:t>
            </a:r>
          </a:p>
          <a:p>
            <a:pPr marL="165261" indent="-165261">
              <a:buFont typeface="Arial" panose="020B0604020202020204" pitchFamily="34" charset="0"/>
              <a:buChar char="•"/>
            </a:pPr>
            <a:r>
              <a:rPr lang="en-US" dirty="0"/>
              <a:t>5-69% collisions</a:t>
            </a:r>
          </a:p>
          <a:p>
            <a:pPr marL="165261" indent="-165261">
              <a:buFont typeface="Arial" panose="020B0604020202020204" pitchFamily="34" charset="0"/>
              <a:buChar char="•"/>
            </a:pPr>
            <a:r>
              <a:rPr lang="en-US" dirty="0"/>
              <a:t>12-65% injuries</a:t>
            </a:r>
          </a:p>
          <a:p>
            <a:pPr marL="165261" indent="-165261">
              <a:buFont typeface="Arial" panose="020B0604020202020204" pitchFamily="34" charset="0"/>
              <a:buChar char="•"/>
            </a:pPr>
            <a:r>
              <a:rPr lang="en-US" dirty="0"/>
              <a:t>17-71% fatalities</a:t>
            </a:r>
          </a:p>
          <a:p>
            <a:pPr marL="165261" indent="-165261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65261" indent="-165261">
              <a:buFont typeface="Arial" panose="020B0604020202020204" pitchFamily="34" charset="0"/>
              <a:buChar char="•"/>
            </a:pPr>
            <a:r>
              <a:rPr lang="en-CA" baseline="0" dirty="0"/>
              <a:t>45% reduction in number of vehicles speeding</a:t>
            </a:r>
          </a:p>
          <a:p>
            <a:pPr marL="165261" indent="-165261">
              <a:buFont typeface="Arial" panose="020B0604020202020204" pitchFamily="34" charset="0"/>
              <a:buChar char="•"/>
            </a:pPr>
            <a:r>
              <a:rPr lang="en-CA" baseline="0" dirty="0"/>
              <a:t>Decrease of 7.5kph (85</a:t>
            </a:r>
            <a:r>
              <a:rPr lang="en-CA" baseline="30000" dirty="0"/>
              <a:t>th</a:t>
            </a:r>
            <a:r>
              <a:rPr lang="en-CA" baseline="0" dirty="0"/>
              <a:t> percentile) speed</a:t>
            </a:r>
          </a:p>
          <a:p>
            <a:pPr algn="l"/>
            <a:r>
              <a:rPr lang="en-CA" baseline="0" dirty="0"/>
              <a:t>“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This automated speed enforcement program was effective in significantly reducing the number of vehicles speeding, and the overall vehicle speeds, in community safety zones near Toronto schools.”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Risk of fatal collisions rises by 4-5% for every 1km/h increase in speed</a:t>
            </a:r>
          </a:p>
          <a:p>
            <a:pPr marL="165261" indent="-165261">
              <a:buFont typeface="Arial" panose="020B0604020202020204" pitchFamily="34" charset="0"/>
              <a:buChar char="•"/>
            </a:pPr>
            <a:endParaRPr lang="en-CA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6CE039-44F9-B525-BFCC-0952FAB652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ED66B-B416-0B4B-A765-AC4EB9A1DE3A}" type="slidenum">
              <a:rPr lang="en-CA" smtClean="0"/>
              <a:t>10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81482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8594986-B585-BC4B-BA46-D6E7BB30F7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1E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/>
          </a:p>
        </p:txBody>
      </p:sp>
      <p:pic>
        <p:nvPicPr>
          <p:cNvPr id="9" name="Picture 8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4E411D9A-C6F8-B645-95FA-CCC5ACF198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clrChange>
              <a:clrFrom>
                <a:srgbClr val="B3E1E1"/>
              </a:clrFrom>
              <a:clrTo>
                <a:srgbClr val="B3E1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072" b="34838"/>
          <a:stretch/>
        </p:blipFill>
        <p:spPr>
          <a:xfrm>
            <a:off x="5461213" y="2389188"/>
            <a:ext cx="6730787" cy="44688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250644"/>
            <a:ext cx="10363200" cy="2387600"/>
          </a:xfrm>
        </p:spPr>
        <p:txBody>
          <a:bodyPr lIns="0"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828743"/>
            <a:ext cx="9144000" cy="1655762"/>
          </a:xfrm>
        </p:spPr>
        <p:txBody>
          <a:bodyPr l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89C9ECAC-C01A-9E4F-8968-95CF814110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154" y="734061"/>
            <a:ext cx="1723390" cy="44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LAS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6D36-02DF-E44A-AAC5-5D25A7A13BD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BBE48CC-887A-004E-96D9-C5A5CC1778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42746"/>
            <a:ext cx="4969933" cy="3962743"/>
          </a:xfrm>
        </p:spPr>
        <p:txBody>
          <a:bodyPr/>
          <a:lstStyle>
            <a:lvl1pPr>
              <a:lnSpc>
                <a:spcPts val="2160"/>
              </a:lnSpc>
              <a:defRPr/>
            </a:lvl1pPr>
            <a:lvl2pPr>
              <a:lnSpc>
                <a:spcPts val="2160"/>
              </a:lnSpc>
              <a:defRPr/>
            </a:lvl2pPr>
            <a:lvl3pPr>
              <a:lnSpc>
                <a:spcPts val="2160"/>
              </a:lnSpc>
              <a:defRPr/>
            </a:lvl3pPr>
            <a:lvl4pPr>
              <a:lnSpc>
                <a:spcPts val="2160"/>
              </a:lnSpc>
              <a:defRPr/>
            </a:lvl4pPr>
            <a:lvl5pPr>
              <a:lnSpc>
                <a:spcPts val="216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BCB68F5-3E54-CF4D-A2AB-5E9C9D1058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96318" y="1842746"/>
            <a:ext cx="4969933" cy="3962743"/>
          </a:xfrm>
        </p:spPr>
        <p:txBody>
          <a:bodyPr/>
          <a:lstStyle>
            <a:lvl1pPr>
              <a:lnSpc>
                <a:spcPts val="2160"/>
              </a:lnSpc>
              <a:defRPr/>
            </a:lvl1pPr>
            <a:lvl2pPr>
              <a:lnSpc>
                <a:spcPts val="2160"/>
              </a:lnSpc>
              <a:defRPr/>
            </a:lvl2pPr>
            <a:lvl3pPr>
              <a:lnSpc>
                <a:spcPts val="2160"/>
              </a:lnSpc>
              <a:defRPr/>
            </a:lvl3pPr>
            <a:lvl4pPr>
              <a:lnSpc>
                <a:spcPts val="2160"/>
              </a:lnSpc>
              <a:defRPr/>
            </a:lvl4pPr>
            <a:lvl5pPr>
              <a:lnSpc>
                <a:spcPts val="216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39570F7-5FF6-6943-8E2E-39007FBAA56F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881188"/>
            <a:ext cx="0" cy="392430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B687954C-43E2-6645-8F7B-122F34ADF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644829"/>
            <a:ext cx="10515600" cy="556091"/>
          </a:xfrm>
        </p:spPr>
        <p:txBody>
          <a:bodyPr rIns="90000" anchor="t" anchorCtr="0">
            <a:normAutofit/>
          </a:bodyPr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756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605D6AC-8E13-774D-9689-F354C0328C2C}"/>
              </a:ext>
            </a:extLst>
          </p:cNvPr>
          <p:cNvSpPr/>
          <p:nvPr userDrawn="1"/>
        </p:nvSpPr>
        <p:spPr>
          <a:xfrm>
            <a:off x="0" y="11001"/>
            <a:ext cx="12192000" cy="6858000"/>
          </a:xfrm>
          <a:prstGeom prst="rect">
            <a:avLst/>
          </a:prstGeom>
          <a:solidFill>
            <a:srgbClr val="B1E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CFCEE6-8452-D24D-B63B-B26ED08C8441}"/>
              </a:ext>
            </a:extLst>
          </p:cNvPr>
          <p:cNvSpPr/>
          <p:nvPr userDrawn="1"/>
        </p:nvSpPr>
        <p:spPr>
          <a:xfrm>
            <a:off x="709847" y="2265725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1400" b="1" dirty="0">
                <a:solidFill>
                  <a:schemeClr val="tx2"/>
                </a:solidFill>
              </a:rPr>
              <a:t>T</a:t>
            </a:r>
            <a:r>
              <a:rPr lang="en-CA" sz="1400" dirty="0">
                <a:solidFill>
                  <a:schemeClr val="tx2"/>
                </a:solidFill>
              </a:rPr>
              <a:t>   416.971.9856   </a:t>
            </a:r>
            <a:r>
              <a:rPr lang="en-CA" sz="1400" b="1" dirty="0">
                <a:solidFill>
                  <a:schemeClr val="tx2"/>
                </a:solidFill>
              </a:rPr>
              <a:t>TF</a:t>
            </a:r>
            <a:r>
              <a:rPr lang="en-CA" sz="1400" dirty="0">
                <a:solidFill>
                  <a:schemeClr val="tx2"/>
                </a:solidFill>
              </a:rPr>
              <a:t> 877.426.6527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22A0E6F-1BED-3E4E-96B5-25453A54B9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4917" y="4895421"/>
            <a:ext cx="3420424" cy="173732"/>
          </a:xfrm>
        </p:spPr>
        <p:txBody>
          <a:bodyPr/>
          <a:lstStyle>
            <a:lvl1pPr algn="ctr">
              <a:defRPr sz="1400"/>
            </a:lvl1pPr>
            <a:lvl2pPr marL="12700" indent="0">
              <a:buNone/>
              <a:defRPr/>
            </a:lvl2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8502367-0886-2E42-ABEF-E2CE7A6B75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4918" y="5182292"/>
            <a:ext cx="3420423" cy="451586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0"/>
            </a:lvl1pPr>
            <a:lvl2pPr marL="12700" indent="0">
              <a:buNone/>
              <a:defRPr/>
            </a:lvl2pPr>
          </a:lstStyle>
          <a:p>
            <a:pPr lvl="0"/>
            <a:r>
              <a:rPr lang="en-US" dirty="0"/>
              <a:t>Company Position Company Position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B30BC69-2FE8-634D-B3D3-FB09BB3280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4918" y="5646594"/>
            <a:ext cx="3420423" cy="330734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CA" dirty="0"/>
              <a:t>Email address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852032E6-7AA9-D24E-832E-C49777C7DA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80783" y="4895421"/>
            <a:ext cx="3450167" cy="173732"/>
          </a:xfrm>
        </p:spPr>
        <p:txBody>
          <a:bodyPr/>
          <a:lstStyle>
            <a:lvl1pPr algn="ctr">
              <a:defRPr sz="1400"/>
            </a:lvl1pPr>
            <a:lvl2pPr marL="12700" indent="0">
              <a:buNone/>
              <a:defRPr/>
            </a:lvl2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4BCB839A-EE8A-C44D-9E85-9C984A52DC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0785" y="5182292"/>
            <a:ext cx="3450167" cy="451586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0"/>
            </a:lvl1pPr>
            <a:lvl2pPr marL="12700" indent="0">
              <a:buNone/>
              <a:defRPr/>
            </a:lvl2pPr>
          </a:lstStyle>
          <a:p>
            <a:pPr lvl="0"/>
            <a:r>
              <a:rPr lang="en-US" dirty="0"/>
              <a:t>Company Position Company Position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70B4CA6A-A835-BC4A-BDDB-4C0F4E8E2A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80785" y="5646594"/>
            <a:ext cx="3450167" cy="330734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CA" dirty="0"/>
              <a:t>Email address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450EFA1A-426C-8247-8EF3-AE31C3314D0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76391" y="4904712"/>
            <a:ext cx="3400693" cy="173732"/>
          </a:xfrm>
        </p:spPr>
        <p:txBody>
          <a:bodyPr/>
          <a:lstStyle>
            <a:lvl1pPr algn="ctr">
              <a:defRPr sz="1400"/>
            </a:lvl1pPr>
            <a:lvl2pPr marL="12700" indent="0">
              <a:buNone/>
              <a:defRPr/>
            </a:lvl2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1372863D-35D8-C946-96CE-94FD7E3DF0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6393" y="5182292"/>
            <a:ext cx="3400691" cy="451586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0"/>
            </a:lvl1pPr>
            <a:lvl2pPr marL="12700" indent="0">
              <a:buNone/>
              <a:defRPr/>
            </a:lvl2pPr>
          </a:lstStyle>
          <a:p>
            <a:pPr lvl="0"/>
            <a:r>
              <a:rPr lang="en-US" dirty="0"/>
              <a:t>Company Position Company Position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D169499-4339-8449-ABD7-EDFDFDE3CF6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76392" y="5646594"/>
            <a:ext cx="3400691" cy="330734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CA" dirty="0"/>
              <a:t>Email address</a:t>
            </a:r>
          </a:p>
        </p:txBody>
      </p:sp>
      <p:sp>
        <p:nvSpPr>
          <p:cNvPr id="31" name="Picture Placeholder 26">
            <a:extLst>
              <a:ext uri="{FF2B5EF4-FFF2-40B4-BE49-F238E27FC236}">
                <a16:creationId xmlns:a16="http://schemas.microsoft.com/office/drawing/2014/main" id="{35A1EA3E-7F94-1347-B6C9-30EB1E797ED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737390" y="3573464"/>
            <a:ext cx="1504949" cy="92494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2" name="Picture Placeholder 26">
            <a:extLst>
              <a:ext uri="{FF2B5EF4-FFF2-40B4-BE49-F238E27FC236}">
                <a16:creationId xmlns:a16="http://schemas.microsoft.com/office/drawing/2014/main" id="{54005199-160A-1E4A-B93F-81BF61B8D66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333391" y="3573464"/>
            <a:ext cx="1504949" cy="92494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33" name="Picture Placeholder 26">
            <a:extLst>
              <a:ext uri="{FF2B5EF4-FFF2-40B4-BE49-F238E27FC236}">
                <a16:creationId xmlns:a16="http://schemas.microsoft.com/office/drawing/2014/main" id="{1E1E47D7-0F12-2F4D-9D56-98CBA5FED86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949662" y="3573464"/>
            <a:ext cx="1504949" cy="92494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49FAB94-3FAE-4D46-8810-02259524E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939" y="1609521"/>
            <a:ext cx="10515600" cy="55657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7" name="Picture 26" descr="A close up of a sign&#10;&#10;Description automatically generated">
            <a:extLst>
              <a:ext uri="{FF2B5EF4-FFF2-40B4-BE49-F238E27FC236}">
                <a16:creationId xmlns:a16="http://schemas.microsoft.com/office/drawing/2014/main" id="{1F9CFBDD-671B-EF4F-8EF7-CF1BDF43D9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939" y="734061"/>
            <a:ext cx="1723390" cy="44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8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5">
          <p15:clr>
            <a:srgbClr val="FBAE40"/>
          </p15:clr>
        </p15:guide>
        <p15:guide id="2" orient="horz" pos="153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EBAF2E3-4FB2-6141-8C50-D541F51224CC}"/>
              </a:ext>
            </a:extLst>
          </p:cNvPr>
          <p:cNvSpPr/>
          <p:nvPr userDrawn="1"/>
        </p:nvSpPr>
        <p:spPr>
          <a:xfrm>
            <a:off x="0" y="0"/>
            <a:ext cx="12192000" cy="1351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83118" y="315912"/>
            <a:ext cx="11425767" cy="5957888"/>
            <a:chOff x="383118" y="315912"/>
            <a:chExt cx="11425767" cy="59578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D2A570-EAE5-ED4C-8D19-617AE00D64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3118" y="315913"/>
              <a:ext cx="11425767" cy="595788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CD2A570-EAE5-ED4C-8D19-617AE00D64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39560" y="315912"/>
              <a:ext cx="8569325" cy="5957887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9DE58400-4554-B449-A8E0-D54FBE82984E}"/>
              </a:ext>
            </a:extLst>
          </p:cNvPr>
          <p:cNvSpPr/>
          <p:nvPr userDrawn="1"/>
        </p:nvSpPr>
        <p:spPr>
          <a:xfrm>
            <a:off x="0" y="6289040"/>
            <a:ext cx="12192000" cy="5689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1602164"/>
            <a:ext cx="10515600" cy="1721329"/>
          </a:xfrm>
        </p:spPr>
        <p:txBody>
          <a:bodyPr lIns="0" anchor="t" anchorCtr="0"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3333595"/>
            <a:ext cx="10515600" cy="1500187"/>
          </a:xfrm>
        </p:spPr>
        <p:txBody>
          <a:bodyPr lIns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LAS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6D36-02DF-E44A-AAC5-5D25A7A13BD5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 descr="A picture containing object&#10;&#10;Description automatically generated">
            <a:extLst>
              <a:ext uri="{FF2B5EF4-FFF2-40B4-BE49-F238E27FC236}">
                <a16:creationId xmlns:a16="http://schemas.microsoft.com/office/drawing/2014/main" id="{330335E3-D528-D64F-973A-7631E2C715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19" y="6495522"/>
            <a:ext cx="457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01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EBAF2E3-4FB2-6141-8C50-D541F51224CC}"/>
              </a:ext>
            </a:extLst>
          </p:cNvPr>
          <p:cNvSpPr/>
          <p:nvPr userDrawn="1"/>
        </p:nvSpPr>
        <p:spPr>
          <a:xfrm>
            <a:off x="0" y="0"/>
            <a:ext cx="12192000" cy="1351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E58400-4554-B449-A8E0-D54FBE82984E}"/>
              </a:ext>
            </a:extLst>
          </p:cNvPr>
          <p:cNvSpPr/>
          <p:nvPr userDrawn="1"/>
        </p:nvSpPr>
        <p:spPr>
          <a:xfrm>
            <a:off x="1" y="6289040"/>
            <a:ext cx="12191999" cy="5689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LAS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6D36-02DF-E44A-AAC5-5D25A7A13BD5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383118" y="315912"/>
            <a:ext cx="11425767" cy="5957888"/>
            <a:chOff x="383118" y="315912"/>
            <a:chExt cx="11425767" cy="595788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BD50B88-9738-4C42-AD41-8FE895C2E7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3118" y="315913"/>
              <a:ext cx="11425767" cy="595788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BD50B88-9738-4C42-AD41-8FE895C2E7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39560" y="315912"/>
              <a:ext cx="8569325" cy="5957887"/>
            </a:xfrm>
            <a:prstGeom prst="rect">
              <a:avLst/>
            </a:prstGeom>
          </p:spPr>
        </p:pic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2D39ED8D-91F7-4A48-8744-8194A3E2B8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1" y="1602164"/>
            <a:ext cx="10515600" cy="1721329"/>
          </a:xfrm>
        </p:spPr>
        <p:txBody>
          <a:bodyPr lIns="0" anchor="t" anchorCtr="0"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0060F04-E833-6645-B6C5-463C791F8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3333595"/>
            <a:ext cx="10515600" cy="1500187"/>
          </a:xfrm>
        </p:spPr>
        <p:txBody>
          <a:bodyPr lIns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6" name="Picture 15" descr="A picture containing object&#10;&#10;Description automatically generated">
            <a:extLst>
              <a:ext uri="{FF2B5EF4-FFF2-40B4-BE49-F238E27FC236}">
                <a16:creationId xmlns:a16="http://schemas.microsoft.com/office/drawing/2014/main" id="{330335E3-D528-D64F-973A-7631E2C715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19" y="6495522"/>
            <a:ext cx="457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74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EBAF2E3-4FB2-6141-8C50-D541F51224CC}"/>
              </a:ext>
            </a:extLst>
          </p:cNvPr>
          <p:cNvSpPr/>
          <p:nvPr userDrawn="1"/>
        </p:nvSpPr>
        <p:spPr>
          <a:xfrm>
            <a:off x="0" y="0"/>
            <a:ext cx="12192000" cy="1351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641B62-ADDC-A446-88B0-600ABDF47C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750" y="315913"/>
            <a:ext cx="11408967" cy="59578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641B62-ADDC-A446-88B0-600ABDF47C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1308" y="315912"/>
            <a:ext cx="8556725" cy="59578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E58400-4554-B449-A8E0-D54FBE82984E}"/>
              </a:ext>
            </a:extLst>
          </p:cNvPr>
          <p:cNvSpPr/>
          <p:nvPr userDrawn="1"/>
        </p:nvSpPr>
        <p:spPr>
          <a:xfrm>
            <a:off x="0" y="6289040"/>
            <a:ext cx="12192000" cy="5689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US"/>
              <a:t>© 2019 LAS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6EFA6D36-02DF-E44A-AAC5-5D25A7A13BD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9300DEB-0203-534D-BC4C-281B599E1E2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1851" y="1602164"/>
            <a:ext cx="10515600" cy="1721329"/>
          </a:xfrm>
        </p:spPr>
        <p:txBody>
          <a:bodyPr lIns="0" anchor="t" anchorCtr="0"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004C996-0F03-3342-AFBE-5FAAA0EBDD30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31851" y="3333595"/>
            <a:ext cx="10515600" cy="1500187"/>
          </a:xfrm>
        </p:spPr>
        <p:txBody>
          <a:bodyPr lIns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6" name="Picture 15" descr="A picture containing object&#10;&#10;Description automatically generated">
            <a:extLst>
              <a:ext uri="{FF2B5EF4-FFF2-40B4-BE49-F238E27FC236}">
                <a16:creationId xmlns:a16="http://schemas.microsoft.com/office/drawing/2014/main" id="{330335E3-D528-D64F-973A-7631E2C715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19" y="6495522"/>
            <a:ext cx="457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81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39">
          <p15:clr>
            <a:srgbClr val="FBAE40"/>
          </p15:clr>
        </p15:guide>
        <p15:guide id="2" orient="horz" pos="395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EBAF2E3-4FB2-6141-8C50-D541F51224CC}"/>
              </a:ext>
            </a:extLst>
          </p:cNvPr>
          <p:cNvSpPr/>
          <p:nvPr userDrawn="1"/>
        </p:nvSpPr>
        <p:spPr>
          <a:xfrm>
            <a:off x="0" y="0"/>
            <a:ext cx="12192000" cy="1351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A4E237-B274-4348-8FBF-8226D37C24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118" y="331411"/>
            <a:ext cx="11425767" cy="59393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A4E237-B274-4348-8FBF-8226D37C24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9560" y="331410"/>
            <a:ext cx="8569325" cy="59393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E58400-4554-B449-A8E0-D54FBE82984E}"/>
              </a:ext>
            </a:extLst>
          </p:cNvPr>
          <p:cNvSpPr/>
          <p:nvPr userDrawn="1"/>
        </p:nvSpPr>
        <p:spPr>
          <a:xfrm>
            <a:off x="0" y="6289040"/>
            <a:ext cx="12192000" cy="5689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LAS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6D36-02DF-E44A-AAC5-5D25A7A13BD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292C747-0753-FB4D-A6B5-69CBE3EFAC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1" y="1602164"/>
            <a:ext cx="10515600" cy="1721329"/>
          </a:xfrm>
        </p:spPr>
        <p:txBody>
          <a:bodyPr lIns="0" anchor="t" anchorCtr="0"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10B3AED-B029-A04C-8CF5-5D0131096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3333595"/>
            <a:ext cx="10515600" cy="1500187"/>
          </a:xfrm>
        </p:spPr>
        <p:txBody>
          <a:bodyPr lIns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6" name="Picture 15" descr="A picture containing object&#10;&#10;Description automatically generated">
            <a:extLst>
              <a:ext uri="{FF2B5EF4-FFF2-40B4-BE49-F238E27FC236}">
                <a16:creationId xmlns:a16="http://schemas.microsoft.com/office/drawing/2014/main" id="{330335E3-D528-D64F-973A-7631E2C715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19" y="6495522"/>
            <a:ext cx="457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55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CA"/>
              <a:t>© 2019 LAS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FA6D36-02DF-E44A-AAC5-5D25A7A13BD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1999" cy="61962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2792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20" y="644829"/>
            <a:ext cx="10515600" cy="556091"/>
          </a:xfrm>
        </p:spPr>
        <p:txBody>
          <a:bodyPr rIns="90000" anchor="t" anchorCtr="0">
            <a:normAutofit/>
          </a:bodyPr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2019 LAS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6D36-02DF-E44A-AAC5-5D25A7A13BD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129AD6-2F1F-BE40-946E-A0A981C37B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43556"/>
            <a:ext cx="10515600" cy="3961933"/>
          </a:xfrm>
        </p:spPr>
        <p:txBody>
          <a:bodyPr rIns="90000"/>
          <a:lstStyle>
            <a:lvl1pPr>
              <a:lnSpc>
                <a:spcPts val="2160"/>
              </a:lnSpc>
              <a:defRPr/>
            </a:lvl1pPr>
            <a:lvl2pPr>
              <a:lnSpc>
                <a:spcPts val="2160"/>
              </a:lnSpc>
              <a:defRPr/>
            </a:lvl2pPr>
            <a:lvl3pPr>
              <a:lnSpc>
                <a:spcPts val="2160"/>
              </a:lnSpc>
              <a:defRPr/>
            </a:lvl3pPr>
            <a:lvl4pPr>
              <a:lnSpc>
                <a:spcPts val="2160"/>
              </a:lnSpc>
              <a:defRPr/>
            </a:lvl4pPr>
            <a:lvl5pPr>
              <a:lnSpc>
                <a:spcPts val="216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7664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LAS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6D36-02DF-E44A-AAC5-5D25A7A13BD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DB6771D-27D0-644D-8DB2-1C15D30E3C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43367"/>
            <a:ext cx="4969933" cy="3962121"/>
          </a:xfrm>
        </p:spPr>
        <p:txBody>
          <a:bodyPr/>
          <a:lstStyle>
            <a:lvl1pPr>
              <a:lnSpc>
                <a:spcPts val="2160"/>
              </a:lnSpc>
              <a:defRPr/>
            </a:lvl1pPr>
            <a:lvl2pPr>
              <a:lnSpc>
                <a:spcPts val="2160"/>
              </a:lnSpc>
              <a:defRPr/>
            </a:lvl2pPr>
            <a:lvl3pPr>
              <a:lnSpc>
                <a:spcPts val="2160"/>
              </a:lnSpc>
              <a:defRPr/>
            </a:lvl3pPr>
            <a:lvl4pPr>
              <a:lnSpc>
                <a:spcPts val="2160"/>
              </a:lnSpc>
              <a:defRPr/>
            </a:lvl4pPr>
            <a:lvl5pPr>
              <a:lnSpc>
                <a:spcPts val="216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BBE051E7-C5D7-FA46-B75D-368C02249AED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83867" y="1834349"/>
            <a:ext cx="4969933" cy="4044179"/>
          </a:xfrm>
        </p:spPr>
        <p:txBody>
          <a:bodyPr anchor="t" anchorCtr="0"/>
          <a:lstStyle>
            <a:lvl1pPr algn="l">
              <a:defRPr/>
            </a:lvl1pPr>
          </a:lstStyle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F5AA538-9CD3-C649-B4C4-221F81154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644829"/>
            <a:ext cx="10515600" cy="556091"/>
          </a:xfrm>
        </p:spPr>
        <p:txBody>
          <a:bodyPr rIns="90000" anchor="t" anchorCtr="0">
            <a:normAutofit/>
          </a:bodyPr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874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LAS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6D36-02DF-E44A-AAC5-5D25A7A13BD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DB6771D-27D0-644D-8DB2-1C15D30E3C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43367"/>
            <a:ext cx="4969933" cy="3962121"/>
          </a:xfrm>
        </p:spPr>
        <p:txBody>
          <a:bodyPr/>
          <a:lstStyle>
            <a:lvl1pPr>
              <a:lnSpc>
                <a:spcPts val="2160"/>
              </a:lnSpc>
              <a:defRPr/>
            </a:lvl1pPr>
            <a:lvl2pPr>
              <a:lnSpc>
                <a:spcPts val="2160"/>
              </a:lnSpc>
              <a:defRPr/>
            </a:lvl2pPr>
            <a:lvl3pPr>
              <a:lnSpc>
                <a:spcPts val="2160"/>
              </a:lnSpc>
              <a:defRPr/>
            </a:lvl3pPr>
            <a:lvl4pPr>
              <a:lnSpc>
                <a:spcPts val="2160"/>
              </a:lnSpc>
              <a:defRPr/>
            </a:lvl4pPr>
            <a:lvl5pPr>
              <a:lnSpc>
                <a:spcPts val="216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E55FD33-422D-3544-99E6-86F232E6EFB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870" y="1843367"/>
            <a:ext cx="4969933" cy="396212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57B0666-5D87-4943-A20B-81DA5DE7B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644829"/>
            <a:ext cx="10515600" cy="556091"/>
          </a:xfrm>
        </p:spPr>
        <p:txBody>
          <a:bodyPr rIns="90000" anchor="t" anchorCtr="0">
            <a:normAutofit/>
          </a:bodyPr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954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6816FCE-EA4F-5142-ADB2-CB55D684CB67}"/>
              </a:ext>
            </a:extLst>
          </p:cNvPr>
          <p:cNvSpPr/>
          <p:nvPr userDrawn="1"/>
        </p:nvSpPr>
        <p:spPr>
          <a:xfrm>
            <a:off x="0" y="1"/>
            <a:ext cx="12192000" cy="1268409"/>
          </a:xfrm>
          <a:prstGeom prst="rect">
            <a:avLst/>
          </a:prstGeom>
          <a:solidFill>
            <a:srgbClr val="B1E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50890"/>
            <a:ext cx="10515600" cy="4056197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29399" y="6414561"/>
            <a:ext cx="41148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CA" dirty="0"/>
              <a:t>© 2019 LAS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2417" y="6414561"/>
            <a:ext cx="681383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 b="1">
                <a:solidFill>
                  <a:schemeClr val="tx2"/>
                </a:solidFill>
              </a:defRPr>
            </a:lvl1pPr>
          </a:lstStyle>
          <a:p>
            <a:fld id="{6EFA6D36-02DF-E44A-AAC5-5D25A7A13BD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ADFE66-794F-F248-BEA1-82B49F2150E3}"/>
              </a:ext>
            </a:extLst>
          </p:cNvPr>
          <p:cNvCxnSpPr>
            <a:cxnSpLocks/>
          </p:cNvCxnSpPr>
          <p:nvPr userDrawn="1"/>
        </p:nvCxnSpPr>
        <p:spPr>
          <a:xfrm>
            <a:off x="814918" y="6314341"/>
            <a:ext cx="1055133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92B33F9-AE90-6447-B012-9C13EE921F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1" t="2253"/>
          <a:stretch/>
        </p:blipFill>
        <p:spPr>
          <a:xfrm>
            <a:off x="10896600" y="28575"/>
            <a:ext cx="1295400" cy="1239838"/>
          </a:xfrm>
          <a:prstGeom prst="rect">
            <a:avLst/>
          </a:prstGeom>
        </p:spPr>
      </p:pic>
      <p:pic>
        <p:nvPicPr>
          <p:cNvPr id="11" name="Picture 10" descr="A picture containing object&#10;&#10;Description automatically generated">
            <a:extLst>
              <a:ext uri="{FF2B5EF4-FFF2-40B4-BE49-F238E27FC236}">
                <a16:creationId xmlns:a16="http://schemas.microsoft.com/office/drawing/2014/main" id="{330335E3-D528-D64F-973A-7631E2C7150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19" y="6495522"/>
            <a:ext cx="457200" cy="2032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7719" y="598765"/>
            <a:ext cx="10538884" cy="570735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5230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16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54000" algn="l" defTabSz="914400" rtl="0" eaLnBrk="1" latinLnBrk="0" hangingPunct="1">
        <a:lnSpc>
          <a:spcPts val="216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82613" indent="-225425" algn="l" defTabSz="914400" rtl="0" eaLnBrk="1" latinLnBrk="0" hangingPunct="1">
        <a:lnSpc>
          <a:spcPts val="216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90588" indent="-220663" algn="l" defTabSz="914400" rtl="0" eaLnBrk="1" latinLnBrk="0" hangingPunct="1">
        <a:lnSpc>
          <a:spcPts val="216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227013" algn="l" defTabSz="914400" rtl="0" eaLnBrk="1" latinLnBrk="0" hangingPunct="1">
        <a:lnSpc>
          <a:spcPts val="216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459">
          <p15:clr>
            <a:srgbClr val="F26B43"/>
          </p15:clr>
        </p15:guide>
        <p15:guide id="3" orient="horz" pos="1185">
          <p15:clr>
            <a:srgbClr val="F26B43"/>
          </p15:clr>
        </p15:guide>
        <p15:guide id="4" orient="horz" pos="3657">
          <p15:clr>
            <a:srgbClr val="F26B43"/>
          </p15:clr>
        </p15:guide>
        <p15:guide id="5" orient="horz" pos="799">
          <p15:clr>
            <a:srgbClr val="F26B43"/>
          </p15:clr>
        </p15:guide>
        <p15:guide id="6" pos="3659">
          <p15:clr>
            <a:srgbClr val="F26B43"/>
          </p15:clr>
        </p15:guide>
        <p15:guide id="7" pos="4021">
          <p15:clr>
            <a:srgbClr val="F26B43"/>
          </p15:clr>
        </p15:guide>
        <p15:guide id="8" orient="horz" pos="2251">
          <p15:clr>
            <a:srgbClr val="F26B43"/>
          </p15:clr>
        </p15:guide>
        <p15:guide id="9" pos="513">
          <p15:clr>
            <a:srgbClr val="F26B43"/>
          </p15:clr>
        </p15:guide>
        <p15:guide id="10" pos="7167">
          <p15:clr>
            <a:srgbClr val="F26B43"/>
          </p15:clr>
        </p15:guide>
        <p15:guide id="11" orient="horz" pos="199">
          <p15:clr>
            <a:srgbClr val="F26B43"/>
          </p15:clr>
        </p15:guide>
        <p15:guide id="12" pos="241">
          <p15:clr>
            <a:srgbClr val="F26B43"/>
          </p15:clr>
        </p15:guide>
        <p15:guide id="13" pos="7439">
          <p15:clr>
            <a:srgbClr val="F26B43"/>
          </p15:clr>
        </p15:guide>
        <p15:guide id="14" orient="horz" pos="39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D87AE-7627-664A-872D-F5CCE98C8D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424" y="1571624"/>
            <a:ext cx="8391525" cy="2549439"/>
          </a:xfrm>
        </p:spPr>
        <p:txBody>
          <a:bodyPr/>
          <a:lstStyle/>
          <a:p>
            <a:r>
              <a:rPr lang="en-US" dirty="0"/>
              <a:t>Practical Solutions to Road Safety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7E4D62-1E0C-93F0-801D-C1B1D57C01F9}"/>
              </a:ext>
            </a:extLst>
          </p:cNvPr>
          <p:cNvSpPr txBox="1">
            <a:spLocks/>
          </p:cNvSpPr>
          <p:nvPr/>
        </p:nvSpPr>
        <p:spPr>
          <a:xfrm>
            <a:off x="733424" y="4959895"/>
            <a:ext cx="7404287" cy="1467157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NOMA Conference</a:t>
            </a:r>
          </a:p>
          <a:p>
            <a:pPr>
              <a:spcBef>
                <a:spcPts val="0"/>
              </a:spcBef>
            </a:pPr>
            <a:r>
              <a:rPr lang="en-US" dirty="0"/>
              <a:t>Thunder Bay</a:t>
            </a:r>
          </a:p>
          <a:p>
            <a:pPr>
              <a:spcBef>
                <a:spcPts val="0"/>
              </a:spcBef>
            </a:pPr>
            <a:r>
              <a:rPr lang="en-US" dirty="0"/>
              <a:t>April 2024</a:t>
            </a:r>
          </a:p>
        </p:txBody>
      </p:sp>
    </p:spTree>
    <p:extLst>
      <p:ext uri="{BB962C8B-B14F-4D97-AF65-F5344CB8AC3E}">
        <p14:creationId xmlns:p14="http://schemas.microsoft.com/office/powerpoint/2010/main" val="223130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D9DCE-B7C6-4113-8347-3E0294DFD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53A50B-AE8F-8744-E6FF-1DBBDB479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2024 LAS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B1D0D-1E77-9A5A-4474-ABE9C2E09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6D36-02DF-E44A-AAC5-5D25A7A13BD5}" type="slidenum">
              <a:rPr lang="en-US" smtClean="0"/>
              <a:t>10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DC54A4E-3541-7515-67BA-F1B23341F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Automated Speed Enforcement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992F9D1-43AB-B803-23BF-18B4BBA9BD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7720" y="1746070"/>
            <a:ext cx="4188823" cy="4119471"/>
          </a:xfrm>
        </p:spPr>
        <p:txBody>
          <a:bodyPr/>
          <a:lstStyle/>
          <a:p>
            <a:pPr lvl="1"/>
            <a:r>
              <a:rPr lang="en-CA" dirty="0"/>
              <a:t>Automated system to detect and capture images of vehicles travelling above the speed limit</a:t>
            </a:r>
          </a:p>
          <a:p>
            <a:pPr lvl="1"/>
            <a:r>
              <a:rPr lang="en-CA" dirty="0"/>
              <a:t>Enforce speed limits in School &amp; Community Safety zones</a:t>
            </a:r>
          </a:p>
          <a:p>
            <a:pPr lvl="1"/>
            <a:r>
              <a:rPr lang="en-CA" dirty="0"/>
              <a:t>Improves Safety!</a:t>
            </a:r>
          </a:p>
          <a:p>
            <a:pPr lvl="2"/>
            <a:r>
              <a:rPr lang="en-CA" dirty="0"/>
              <a:t>Up to 45% reduction in number of speeding vehicles</a:t>
            </a:r>
          </a:p>
          <a:p>
            <a:pPr lvl="2"/>
            <a:r>
              <a:rPr lang="en-CA" dirty="0"/>
              <a:t>5%-69% collisions</a:t>
            </a:r>
          </a:p>
          <a:p>
            <a:pPr lvl="2"/>
            <a:r>
              <a:rPr lang="en-CA" dirty="0"/>
              <a:t>12%-65% injuries</a:t>
            </a:r>
          </a:p>
          <a:p>
            <a:pPr lvl="2"/>
            <a:r>
              <a:rPr lang="en-CA" dirty="0"/>
              <a:t>17%-71% fatalities</a:t>
            </a:r>
          </a:p>
          <a:p>
            <a:pPr lvl="2"/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4DE626-163D-36FA-85F0-E0E9C20CC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791" y="1740485"/>
            <a:ext cx="5483148" cy="393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239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1EA38A6-B211-CA4A-86D2-517D507C6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continue the conversation…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8FD5F6D-E13E-43B2-1BB8-1A6350B76A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8070" y="4691902"/>
            <a:ext cx="3250247" cy="280878"/>
          </a:xfrm>
        </p:spPr>
        <p:txBody>
          <a:bodyPr/>
          <a:lstStyle/>
          <a:p>
            <a:pPr algn="l"/>
            <a:r>
              <a:rPr lang="en-CA" sz="2000" dirty="0">
                <a:solidFill>
                  <a:schemeClr val="tx2"/>
                </a:solidFill>
              </a:rPr>
              <a:t>Judy </a:t>
            </a:r>
            <a:r>
              <a:rPr lang="en-CA" sz="2000" dirty="0" err="1">
                <a:solidFill>
                  <a:schemeClr val="tx2"/>
                </a:solidFill>
              </a:rPr>
              <a:t>Dezell</a:t>
            </a:r>
            <a:endParaRPr lang="en-CA" sz="2000" dirty="0">
              <a:solidFill>
                <a:schemeClr val="tx2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5E876F9-DA77-2059-F620-141F4187B8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069" y="5180742"/>
            <a:ext cx="6785079" cy="280879"/>
          </a:xfrm>
        </p:spPr>
        <p:txBody>
          <a:bodyPr/>
          <a:lstStyle/>
          <a:p>
            <a:pPr algn="l"/>
            <a:r>
              <a:rPr lang="en-CA" sz="1800" dirty="0">
                <a:solidFill>
                  <a:schemeClr val="tx2"/>
                </a:solidFill>
              </a:rPr>
              <a:t>Director, Enterprise Centre, Business Partnerships &amp; LAS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1F0ABC2-AE96-6EFB-E51B-6E80515B25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3939" y="5702065"/>
            <a:ext cx="3278510" cy="280879"/>
          </a:xfrm>
        </p:spPr>
        <p:txBody>
          <a:bodyPr/>
          <a:lstStyle/>
          <a:p>
            <a:pPr algn="l"/>
            <a:r>
              <a:rPr lang="en-CA" sz="2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jdezell@amo.on.ca</a:t>
            </a:r>
          </a:p>
          <a:p>
            <a:pPr algn="l"/>
            <a:endParaRPr lang="en-CA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368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95477-5CF9-009D-942D-672089101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B056D4-95BE-86F4-C922-F3027014A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2024 LAS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BD423-8DD1-BA83-6D76-32145DE1C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6D36-02DF-E44A-AAC5-5D25A7A13BD5}" type="slidenum">
              <a:rPr lang="en-US" smtClean="0"/>
              <a:t>2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3E0DDB0-0065-7764-4951-5F8CBB36F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Poll Question #1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A904BFA-2911-DB33-2BD6-A1AE176A5A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7720" y="2529217"/>
            <a:ext cx="4188823" cy="2446789"/>
          </a:xfrm>
        </p:spPr>
        <p:txBody>
          <a:bodyPr/>
          <a:lstStyle/>
          <a:p>
            <a:pPr marL="12700" lvl="1" indent="0" algn="ctr">
              <a:lnSpc>
                <a:spcPct val="150000"/>
              </a:lnSpc>
              <a:buNone/>
            </a:pPr>
            <a:r>
              <a:rPr lang="en-CA" sz="3200" b="1" dirty="0">
                <a:solidFill>
                  <a:schemeClr val="tx2"/>
                </a:solidFill>
              </a:rPr>
              <a:t>Related to roads, what is your most common complaint?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11DA559-8D01-712D-DBCC-8129A94C1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671" y="1380936"/>
            <a:ext cx="4853609" cy="485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95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lying on the ground next to a bicycle&#10;&#10;Description automatically generated">
            <a:extLst>
              <a:ext uri="{FF2B5EF4-FFF2-40B4-BE49-F238E27FC236}">
                <a16:creationId xmlns:a16="http://schemas.microsoft.com/office/drawing/2014/main" id="{4F36079A-D4E5-8753-408E-C903141D9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12326" cy="840821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EB18E2-A9AD-5A48-B399-21588ADB3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2024 LAS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5C9FB-7337-A048-8183-B9313A6D2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6D36-02DF-E44A-AAC5-5D25A7A13BD5}" type="slidenum">
              <a:rPr lang="en-US" smtClean="0"/>
              <a:t>3</a:t>
            </a:fld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F739B5F-4F1E-59C4-E827-9A74B0824E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63194" y="78314"/>
            <a:ext cx="5113578" cy="3200145"/>
          </a:xfrm>
          <a:solidFill>
            <a:schemeClr val="accent5">
              <a:alpha val="75000"/>
            </a:schemeClr>
          </a:solidFill>
        </p:spPr>
        <p:txBody>
          <a:bodyPr/>
          <a:lstStyle/>
          <a:p>
            <a:pPr marL="12700" lvl="1" indent="0" algn="ctr">
              <a:buNone/>
            </a:pPr>
            <a:endParaRPr lang="en-US" sz="2000" b="1" dirty="0">
              <a:solidFill>
                <a:schemeClr val="tx2"/>
              </a:solidFill>
            </a:endParaRPr>
          </a:p>
          <a:p>
            <a:pPr marL="12700" lvl="1" indent="0" algn="ctr">
              <a:buNone/>
            </a:pPr>
            <a:r>
              <a:rPr lang="en-US" sz="2000" b="1" dirty="0">
                <a:solidFill>
                  <a:schemeClr val="tx2"/>
                </a:solidFill>
              </a:rPr>
              <a:t>“Pedestrians have less than a 50% chance of surviving an impact at speeds above 45 km/h, but a 90% chance of survival at speeds below 30 km/h.”</a:t>
            </a:r>
          </a:p>
          <a:p>
            <a:pPr marL="12700" lvl="1" indent="0" algn="ctr">
              <a:buNone/>
            </a:pPr>
            <a:endParaRPr lang="en-US" b="1" dirty="0">
              <a:solidFill>
                <a:schemeClr val="tx2"/>
              </a:solidFill>
            </a:endParaRPr>
          </a:p>
          <a:p>
            <a:pPr marL="12700" lvl="1" indent="0" algn="ctr">
              <a:buNone/>
            </a:pPr>
            <a:r>
              <a:rPr lang="en-US" sz="2000" b="1" dirty="0">
                <a:solidFill>
                  <a:schemeClr val="tx2"/>
                </a:solidFill>
              </a:rPr>
              <a:t>“Risk of fatal collisions rises 4-5% for every 1km/h increase in speed”</a:t>
            </a:r>
          </a:p>
          <a:p>
            <a:pPr lvl="1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7567D7-45EF-2DBD-3C48-163C32A91B8B}"/>
              </a:ext>
            </a:extLst>
          </p:cNvPr>
          <p:cNvSpPr txBox="1"/>
          <p:nvPr/>
        </p:nvSpPr>
        <p:spPr>
          <a:xfrm>
            <a:off x="94042" y="5840967"/>
            <a:ext cx="436644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2"/>
                </a:solidFill>
              </a:rPr>
              <a:t>Source: The City of Toronto Automated Speed Enforcement Program Evaluation, Final Report 2023, </a:t>
            </a:r>
          </a:p>
          <a:p>
            <a:r>
              <a:rPr lang="en-US" sz="1100" dirty="0">
                <a:solidFill>
                  <a:schemeClr val="tx2"/>
                </a:solidFill>
              </a:rPr>
              <a:t>Prepared by The Hospital for Sick Children Research Institute</a:t>
            </a:r>
          </a:p>
          <a:p>
            <a:endParaRPr lang="en-US" sz="1100" dirty="0">
              <a:solidFill>
                <a:schemeClr val="tx2"/>
              </a:solidFill>
            </a:endParaRPr>
          </a:p>
          <a:p>
            <a:r>
              <a:rPr lang="en-US" sz="1100" dirty="0">
                <a:solidFill>
                  <a:schemeClr val="tx2"/>
                </a:solidFill>
              </a:rPr>
              <a:t>Picture: https://attorneys.us/school-zone-accidents/</a:t>
            </a:r>
          </a:p>
        </p:txBody>
      </p:sp>
    </p:spTree>
    <p:extLst>
      <p:ext uri="{BB962C8B-B14F-4D97-AF65-F5344CB8AC3E}">
        <p14:creationId xmlns:p14="http://schemas.microsoft.com/office/powerpoint/2010/main" val="2657421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5D3169F-8D9C-FD67-5871-36A7F7381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Safety starts with you…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0406EE3-6F2D-D26B-5E91-FCE82C3C8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Municipal Impact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2722DDB-0402-66C3-4E4B-F9611E5BE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LAS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AE0C28-DFD9-03E1-7885-7C43A8AA1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6D36-02DF-E44A-AAC5-5D25A7A13BD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0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95477-5CF9-009D-942D-672089101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B056D4-95BE-86F4-C922-F3027014A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2024 LAS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BD423-8DD1-BA83-6D76-32145DE1C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6D36-02DF-E44A-AAC5-5D25A7A13BD5}" type="slidenum">
              <a:rPr lang="en-US" smtClean="0"/>
              <a:t>5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3E0DDB0-0065-7764-4951-5F8CBB36F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Traffic Calming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A904BFA-2911-DB33-2BD6-A1AE176A5A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7720" y="2529217"/>
            <a:ext cx="4188823" cy="2446789"/>
          </a:xfrm>
        </p:spPr>
        <p:txBody>
          <a:bodyPr/>
          <a:lstStyle/>
          <a:p>
            <a:pPr marL="12700" lvl="1" indent="0" algn="ctr">
              <a:lnSpc>
                <a:spcPct val="150000"/>
              </a:lnSpc>
              <a:buNone/>
            </a:pPr>
            <a:r>
              <a:rPr lang="en-CA" sz="3200" b="1" dirty="0">
                <a:solidFill>
                  <a:schemeClr val="tx2"/>
                </a:solidFill>
              </a:rPr>
              <a:t>Change the driving  environment to impact behaviour</a:t>
            </a:r>
          </a:p>
        </p:txBody>
      </p:sp>
      <p:pic>
        <p:nvPicPr>
          <p:cNvPr id="2" name="Graphic 5" descr="Speedometer Low outline">
            <a:extLst>
              <a:ext uri="{FF2B5EF4-FFF2-40B4-BE49-F238E27FC236}">
                <a16:creationId xmlns:a16="http://schemas.microsoft.com/office/drawing/2014/main" id="{A136617A-3280-28E6-98C3-A6EE18A60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97911" y="1303167"/>
            <a:ext cx="1597547" cy="1597547"/>
          </a:xfrm>
          <a:prstGeom prst="rect">
            <a:avLst/>
          </a:prstGeom>
        </p:spPr>
      </p:pic>
      <p:pic>
        <p:nvPicPr>
          <p:cNvPr id="6" name="Graphic 6" descr="Route (Two Pins With A Path) outline">
            <a:extLst>
              <a:ext uri="{FF2B5EF4-FFF2-40B4-BE49-F238E27FC236}">
                <a16:creationId xmlns:a16="http://schemas.microsoft.com/office/drawing/2014/main" id="{7289A5E7-2611-EF2C-3974-BA8C95AA28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0625" y="2953839"/>
            <a:ext cx="1597547" cy="1597547"/>
          </a:xfrm>
          <a:prstGeom prst="rect">
            <a:avLst/>
          </a:prstGeom>
        </p:spPr>
      </p:pic>
      <p:pic>
        <p:nvPicPr>
          <p:cNvPr id="7" name="Graphic 7" descr="Walk outline">
            <a:extLst>
              <a:ext uri="{FF2B5EF4-FFF2-40B4-BE49-F238E27FC236}">
                <a16:creationId xmlns:a16="http://schemas.microsoft.com/office/drawing/2014/main" id="{052996F2-4FE1-C632-E273-D4166F11DA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30625" y="4604512"/>
            <a:ext cx="1597547" cy="1597547"/>
          </a:xfrm>
          <a:prstGeom prst="rect">
            <a:avLst/>
          </a:prstGeom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B9B49DA-C5E1-EF1B-37FE-B4070D39B81C}"/>
              </a:ext>
            </a:extLst>
          </p:cNvPr>
          <p:cNvSpPr txBox="1">
            <a:spLocks/>
          </p:cNvSpPr>
          <p:nvPr/>
        </p:nvSpPr>
        <p:spPr>
          <a:xfrm>
            <a:off x="7576510" y="1977697"/>
            <a:ext cx="4188823" cy="45327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54000" algn="l" defTabSz="914400" rtl="0" eaLnBrk="1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2613" indent="-225425" algn="l" defTabSz="914400" rtl="0" eaLnBrk="1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0588" indent="-220663" algn="l" defTabSz="914400" rtl="0" eaLnBrk="1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227013" algn="l" defTabSz="914400" rtl="0" eaLnBrk="1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r>
              <a:rPr lang="en-CA" sz="2400" dirty="0"/>
              <a:t>Reduce Speeds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9A36CF6-A3CB-C3E4-5359-16BFBFAD991D}"/>
              </a:ext>
            </a:extLst>
          </p:cNvPr>
          <p:cNvSpPr txBox="1">
            <a:spLocks/>
          </p:cNvSpPr>
          <p:nvPr/>
        </p:nvSpPr>
        <p:spPr>
          <a:xfrm>
            <a:off x="7623388" y="3525976"/>
            <a:ext cx="4188823" cy="45327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54000" algn="l" defTabSz="914400" rtl="0" eaLnBrk="1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2613" indent="-225425" algn="l" defTabSz="914400" rtl="0" eaLnBrk="1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0588" indent="-220663" algn="l" defTabSz="914400" rtl="0" eaLnBrk="1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227013" algn="l" defTabSz="914400" rtl="0" eaLnBrk="1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r>
              <a:rPr lang="en-CA" sz="2400" dirty="0"/>
              <a:t>Reduce Cut-through Traffic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83FBB64-4270-0BBD-001D-C0529C9554C9}"/>
              </a:ext>
            </a:extLst>
          </p:cNvPr>
          <p:cNvSpPr txBox="1">
            <a:spLocks/>
          </p:cNvSpPr>
          <p:nvPr/>
        </p:nvSpPr>
        <p:spPr>
          <a:xfrm>
            <a:off x="7623388" y="5256339"/>
            <a:ext cx="4188823" cy="45327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54000" algn="l" defTabSz="914400" rtl="0" eaLnBrk="1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2613" indent="-225425" algn="l" defTabSz="914400" rtl="0" eaLnBrk="1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0588" indent="-220663" algn="l" defTabSz="914400" rtl="0" eaLnBrk="1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227013" algn="l" defTabSz="914400" rtl="0" eaLnBrk="1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r>
              <a:rPr lang="en-CA" sz="2400" dirty="0"/>
              <a:t>Improve area for vulnerable users</a:t>
            </a:r>
          </a:p>
        </p:txBody>
      </p:sp>
    </p:spTree>
    <p:extLst>
      <p:ext uri="{BB962C8B-B14F-4D97-AF65-F5344CB8AC3E}">
        <p14:creationId xmlns:p14="http://schemas.microsoft.com/office/powerpoint/2010/main" val="3293060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69477-E5B9-67BC-67B7-CFAC68EFB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8FC529-9D35-95E4-4C16-FCB51E356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2024 LAS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5ED05-D310-E9D2-B3D9-33361C58A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6D36-02DF-E44A-AAC5-5D25A7A13BD5}" type="slidenum">
              <a:rPr lang="en-US" smtClean="0"/>
              <a:t>6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F026A88-5B32-5B8D-24CE-781B229C1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Design &amp; Engineering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3126B32-E9AD-1498-1EC6-C3D8B5FBA5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7720" y="1746070"/>
            <a:ext cx="2381529" cy="3549829"/>
          </a:xfrm>
        </p:spPr>
        <p:txBody>
          <a:bodyPr/>
          <a:lstStyle/>
          <a:p>
            <a:pPr marL="12700" lvl="1" indent="0">
              <a:buNone/>
            </a:pPr>
            <a:r>
              <a:rPr lang="en-CA" sz="2000" b="1" dirty="0">
                <a:solidFill>
                  <a:schemeClr val="tx2"/>
                </a:solidFill>
              </a:rPr>
              <a:t>Planning</a:t>
            </a:r>
          </a:p>
          <a:p>
            <a:pPr lvl="1"/>
            <a:r>
              <a:rPr lang="en-CA" dirty="0"/>
              <a:t>Traffic Flow considerations</a:t>
            </a:r>
          </a:p>
          <a:p>
            <a:pPr lvl="1"/>
            <a:r>
              <a:rPr lang="en-CA" dirty="0"/>
              <a:t>Road classifications vs amenities</a:t>
            </a:r>
          </a:p>
          <a:p>
            <a:pPr lvl="1"/>
            <a:r>
              <a:rPr lang="en-CA" dirty="0"/>
              <a:t>Reasonable speed limits</a:t>
            </a:r>
          </a:p>
          <a:p>
            <a:pPr lvl="1"/>
            <a:r>
              <a:rPr lang="en-CA" dirty="0"/>
              <a:t>Usage</a:t>
            </a:r>
          </a:p>
        </p:txBody>
      </p:sp>
      <p:pic>
        <p:nvPicPr>
          <p:cNvPr id="5" name="Picture 4" descr="An aerial view of a neighborhood&#10;&#10;Description automatically generated">
            <a:extLst>
              <a:ext uri="{FF2B5EF4-FFF2-40B4-BE49-F238E27FC236}">
                <a16:creationId xmlns:a16="http://schemas.microsoft.com/office/drawing/2014/main" id="{8996A84F-947D-0DD3-5420-8B901257B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01" y="1562101"/>
            <a:ext cx="8209446" cy="461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061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C0B33-8615-FBFB-C4F8-83AD681C5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0B7EED-2EDA-D1CC-39C3-206DFED84A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2024 LAS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94D3D5-EDF4-0A39-22B0-BF016482E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FA6D36-02DF-E44A-AAC5-5D25A7A13BD5}" type="slidenum">
              <a:rPr lang="en-US" smtClean="0"/>
              <a:t>7</a:t>
            </a:fld>
            <a:endParaRPr lang="en-US" dirty="0"/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6169588C-BF00-BAF3-22D4-8E24FDF79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61" y="167683"/>
            <a:ext cx="3671766" cy="2762037"/>
          </a:xfrm>
          <a:prstGeom prst="rect">
            <a:avLst/>
          </a:prstGeom>
          <a:ln w="6350">
            <a:solidFill>
              <a:schemeClr val="tx2"/>
            </a:solidFill>
          </a:ln>
        </p:spPr>
      </p:pic>
      <p:pic>
        <p:nvPicPr>
          <p:cNvPr id="12" name="Picture 5" descr="A picture containing tree, outdoor, road, way&#10;&#10;Description automatically generated">
            <a:extLst>
              <a:ext uri="{FF2B5EF4-FFF2-40B4-BE49-F238E27FC236}">
                <a16:creationId xmlns:a16="http://schemas.microsoft.com/office/drawing/2014/main" id="{7CE3DC85-4E5E-8F0E-A0E3-B3C34BE31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117" y="170523"/>
            <a:ext cx="3671766" cy="275919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6" name="Picture 5" descr="A picture containing text, road, way, outdoor&#10;&#10;Description automatically generated">
            <a:extLst>
              <a:ext uri="{FF2B5EF4-FFF2-40B4-BE49-F238E27FC236}">
                <a16:creationId xmlns:a16="http://schemas.microsoft.com/office/drawing/2014/main" id="{AD7F2D24-1FD8-4C6C-10B8-9B1B22ADD6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4572" y="170523"/>
            <a:ext cx="3697563" cy="275919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7" name="Picture 5" descr="A picture containing text, outdoor, road, sky&#10;&#10;Description automatically generated">
            <a:extLst>
              <a:ext uri="{FF2B5EF4-FFF2-40B4-BE49-F238E27FC236}">
                <a16:creationId xmlns:a16="http://schemas.microsoft.com/office/drawing/2014/main" id="{2C5B3988-5DB0-D042-C754-586F252E1D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536" r="18377" b="114"/>
          <a:stretch/>
        </p:blipFill>
        <p:spPr>
          <a:xfrm>
            <a:off x="2790292" y="3192220"/>
            <a:ext cx="2281505" cy="29213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7C41D232-24F9-52AD-FB62-45A3CE9D27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6820" y="3192222"/>
            <a:ext cx="3889213" cy="29213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0" name="Picture 19" descr="A speed limit sign on a sidewalk&#10;&#10;Description automatically generated">
            <a:extLst>
              <a:ext uri="{FF2B5EF4-FFF2-40B4-BE49-F238E27FC236}">
                <a16:creationId xmlns:a16="http://schemas.microsoft.com/office/drawing/2014/main" id="{AD7EAA5C-C449-9AB5-FCEE-DC3B1D45E0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84" y="3192221"/>
            <a:ext cx="2424351" cy="29213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 descr="A street sign on a pole&#10;&#10;Description automatically generated">
            <a:extLst>
              <a:ext uri="{FF2B5EF4-FFF2-40B4-BE49-F238E27FC236}">
                <a16:creationId xmlns:a16="http://schemas.microsoft.com/office/drawing/2014/main" id="{5BD11D45-4EEE-8D60-75F9-F6F54BE51C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61" y="3192220"/>
            <a:ext cx="2189609" cy="29213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45330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95477-5CF9-009D-942D-672089101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B056D4-95BE-86F4-C922-F3027014A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2024 LAS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BD423-8DD1-BA83-6D76-32145DE1C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6D36-02DF-E44A-AAC5-5D25A7A13BD5}" type="slidenum">
              <a:rPr lang="en-US" smtClean="0"/>
              <a:t>8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3E0DDB0-0065-7764-4951-5F8CBB36F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Poll Question #2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A904BFA-2911-DB33-2BD6-A1AE176A5A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7720" y="2529217"/>
            <a:ext cx="4188823" cy="2446789"/>
          </a:xfrm>
        </p:spPr>
        <p:txBody>
          <a:bodyPr/>
          <a:lstStyle/>
          <a:p>
            <a:pPr marL="12700" lvl="1" indent="0" algn="ctr">
              <a:lnSpc>
                <a:spcPct val="150000"/>
              </a:lnSpc>
              <a:buNone/>
            </a:pPr>
            <a:r>
              <a:rPr lang="en-CA" sz="3200" b="1" dirty="0">
                <a:solidFill>
                  <a:schemeClr val="tx2"/>
                </a:solidFill>
              </a:rPr>
              <a:t>What is missing in all of these efforts?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3AADDC-BBAA-3B87-5A44-9877687AF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462" y="1328357"/>
            <a:ext cx="4884814" cy="488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84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8449AC5-D0D4-CC0B-EBE1-647A6E2CF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LAS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B6B95C-7AA2-D8F9-A8D3-90BD6F6F1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6D36-02DF-E44A-AAC5-5D25A7A13BD5}" type="slidenum">
              <a:rPr lang="en-US" smtClean="0"/>
              <a:t>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AB6CF9-299B-B18D-B929-145AE7D39B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1"/>
            <a:r>
              <a:rPr lang="en-US" dirty="0"/>
              <a:t>Community Norms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Enforcement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Personal Responsibility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Safety Awareness</a:t>
            </a:r>
          </a:p>
          <a:p>
            <a:pPr lvl="1"/>
            <a:endParaRPr lang="en-CA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B377B3-5C65-F5AD-02D0-83BB49C2F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Behaviour</a:t>
            </a:r>
            <a:r>
              <a:rPr lang="en-US" dirty="0"/>
              <a:t> Change Comes From</a:t>
            </a:r>
            <a:endParaRPr lang="en-CA" dirty="0"/>
          </a:p>
        </p:txBody>
      </p:sp>
      <p:pic>
        <p:nvPicPr>
          <p:cNvPr id="8" name="Picture 7" descr="Person waving goodbye">
            <a:extLst>
              <a:ext uri="{FF2B5EF4-FFF2-40B4-BE49-F238E27FC236}">
                <a16:creationId xmlns:a16="http://schemas.microsoft.com/office/drawing/2014/main" id="{9F1D6058-8108-FB8D-9173-783E919FC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424" y="1548366"/>
            <a:ext cx="6828896" cy="455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5448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LAS ">
      <a:dk1>
        <a:srgbClr val="000000"/>
      </a:dk1>
      <a:lt1>
        <a:srgbClr val="FFFFFF"/>
      </a:lt1>
      <a:dk2>
        <a:srgbClr val="2E008B"/>
      </a:dk2>
      <a:lt2>
        <a:srgbClr val="E7E6E6"/>
      </a:lt2>
      <a:accent1>
        <a:srgbClr val="00A1B3"/>
      </a:accent1>
      <a:accent2>
        <a:srgbClr val="009E79"/>
      </a:accent2>
      <a:accent3>
        <a:srgbClr val="D50032"/>
      </a:accent3>
      <a:accent4>
        <a:srgbClr val="D67D00"/>
      </a:accent4>
      <a:accent5>
        <a:srgbClr val="FFFFFF"/>
      </a:accent5>
      <a:accent6>
        <a:srgbClr val="00000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AS_Template_July2019" id="{03F54A88-EC16-E643-A989-6197CCBC735A}" vid="{2D546A2C-0EB7-BF46-8243-ACC22063A7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16802</TotalTime>
  <Words>727</Words>
  <Application>Microsoft Office PowerPoint</Application>
  <PresentationFormat>Widescreen</PresentationFormat>
  <Paragraphs>128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1_Office Theme</vt:lpstr>
      <vt:lpstr>Practical Solutions to Road Safety </vt:lpstr>
      <vt:lpstr>Poll Question #1</vt:lpstr>
      <vt:lpstr>PowerPoint Presentation</vt:lpstr>
      <vt:lpstr>Road Safety starts with you…</vt:lpstr>
      <vt:lpstr>Traffic Calming</vt:lpstr>
      <vt:lpstr>Design &amp; Engineering</vt:lpstr>
      <vt:lpstr>PowerPoint Presentation</vt:lpstr>
      <vt:lpstr>Poll Question #2</vt:lpstr>
      <vt:lpstr>Behaviour Change Comes From</vt:lpstr>
      <vt:lpstr>Automated Speed Enforcement</vt:lpstr>
      <vt:lpstr>Let’s continue the conversation…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Tanner S. Watt</dc:creator>
  <cp:lastModifiedBy>Judy Dezell</cp:lastModifiedBy>
  <cp:revision>112</cp:revision>
  <cp:lastPrinted>2024-04-22T12:32:11Z</cp:lastPrinted>
  <dcterms:created xsi:type="dcterms:W3CDTF">2020-11-25T14:42:49Z</dcterms:created>
  <dcterms:modified xsi:type="dcterms:W3CDTF">2024-04-22T16:43:19Z</dcterms:modified>
</cp:coreProperties>
</file>