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8"/>
  </p:notesMasterIdLst>
  <p:sldIdLst>
    <p:sldId id="3179" r:id="rId2"/>
    <p:sldId id="3188" r:id="rId3"/>
    <p:sldId id="258" r:id="rId4"/>
    <p:sldId id="3189" r:id="rId5"/>
    <p:sldId id="268" r:id="rId6"/>
    <p:sldId id="3196" r:id="rId7"/>
    <p:sldId id="3190" r:id="rId8"/>
    <p:sldId id="3198" r:id="rId9"/>
    <p:sldId id="271" r:id="rId10"/>
    <p:sldId id="3191" r:id="rId11"/>
    <p:sldId id="3192" r:id="rId12"/>
    <p:sldId id="3197" r:id="rId13"/>
    <p:sldId id="3193" r:id="rId14"/>
    <p:sldId id="3195" r:id="rId15"/>
    <p:sldId id="3194" r:id="rId16"/>
    <p:sldId id="3184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D6BD"/>
    <a:srgbClr val="FDD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60" y="8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2E008B"/>
            </a:solidFill>
            <a:ln>
              <a:solidFill>
                <a:srgbClr val="2E008B"/>
              </a:solidFill>
            </a:ln>
            <a:effectLst/>
          </c:spPr>
          <c:invertIfNegative val="0"/>
          <c:cat>
            <c:strRef>
              <c:f>NOMA!$A$43:$A$54</c:f>
              <c:strCache>
                <c:ptCount val="12"/>
                <c:pt idx="0">
                  <c:v>ONE Investment</c:v>
                </c:pt>
                <c:pt idx="1">
                  <c:v>Group Buying (Canoe)</c:v>
                </c:pt>
                <c:pt idx="2">
                  <c:v>Electricity Program</c:v>
                </c:pt>
                <c:pt idx="3">
                  <c:v>Natural Gas Program</c:v>
                </c:pt>
                <c:pt idx="4">
                  <c:v>Energy Planning Tool (EPT)</c:v>
                </c:pt>
                <c:pt idx="5">
                  <c:v>Group Benefits</c:v>
                </c:pt>
                <c:pt idx="6">
                  <c:v>Road &amp; Sidewalk Service</c:v>
                </c:pt>
                <c:pt idx="7">
                  <c:v>Facility Lighting Service</c:v>
                </c:pt>
                <c:pt idx="8">
                  <c:v>Sewer Line Warranty Program</c:v>
                </c:pt>
                <c:pt idx="9">
                  <c:v>Closed Meeting Investigator</c:v>
                </c:pt>
                <c:pt idx="10">
                  <c:v>Energy Training</c:v>
                </c:pt>
                <c:pt idx="11">
                  <c:v>CIMOM Program</c:v>
                </c:pt>
              </c:strCache>
            </c:strRef>
          </c:cat>
          <c:val>
            <c:numRef>
              <c:f>NOMA!$B$43:$B$54</c:f>
              <c:numCache>
                <c:formatCode>General</c:formatCode>
                <c:ptCount val="12"/>
                <c:pt idx="0">
                  <c:v>26</c:v>
                </c:pt>
                <c:pt idx="1">
                  <c:v>19</c:v>
                </c:pt>
                <c:pt idx="2">
                  <c:v>15</c:v>
                </c:pt>
                <c:pt idx="3">
                  <c:v>13</c:v>
                </c:pt>
                <c:pt idx="4">
                  <c:v>10</c:v>
                </c:pt>
                <c:pt idx="5">
                  <c:v>7</c:v>
                </c:pt>
                <c:pt idx="6">
                  <c:v>6</c:v>
                </c:pt>
                <c:pt idx="7">
                  <c:v>6</c:v>
                </c:pt>
                <c:pt idx="8">
                  <c:v>4</c:v>
                </c:pt>
                <c:pt idx="9">
                  <c:v>3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24-4848-9621-29DA94643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3823167"/>
        <c:axId val="1287097231"/>
      </c:barChart>
      <c:catAx>
        <c:axId val="183823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87097231"/>
        <c:crosses val="autoZero"/>
        <c:auto val="1"/>
        <c:lblAlgn val="ctr"/>
        <c:lblOffset val="100"/>
        <c:noMultiLvlLbl val="0"/>
      </c:catAx>
      <c:valAx>
        <c:axId val="1287097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cap="none" dirty="0">
                    <a:latin typeface="Arial" panose="020B0604020202020204" pitchFamily="34" charset="0"/>
                    <a:cs typeface="Arial" panose="020B0604020202020204" pitchFamily="34" charset="0"/>
                  </a:rPr>
                  <a:t>Municipality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3823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lang="en-US" sz="2000" b="1" i="0" u="none" strike="noStrike" kern="1200" spc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pPr>
            <a:r>
              <a:rPr lang="en-US" sz="2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Electricity Savings – Annual</a:t>
            </a:r>
          </a:p>
          <a:p>
            <a:pPr algn="l">
              <a:defRPr lang="en-US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pPr>
            <a:endParaRPr lang="en-US" sz="1600" b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l">
              <a:defRPr lang="en-US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pPr>
            <a:r>
              <a:rPr lang="en-US" sz="1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Total $162,500 (2022) (avg 4.6%)</a:t>
            </a:r>
          </a:p>
          <a:p>
            <a:pPr algn="l">
              <a:defRPr lang="en-US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pPr>
            <a:endParaRPr lang="en-US" sz="1600" b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c:rich>
      </c:tx>
      <c:layout>
        <c:manualLayout>
          <c:xMode val="edge"/>
          <c:yMode val="edge"/>
          <c:x val="0.61133329185103025"/>
          <c:y val="6.5501543773392304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lang="en-US" sz="2000" b="1" i="0" u="none" strike="noStrike" kern="1200" spc="0" baseline="0" dirty="0" smtClean="0">
              <a:solidFill>
                <a:schemeClr val="tx2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2533872078108226"/>
          <c:y val="3.46260759273265E-2"/>
          <c:w val="0.54542928347084441"/>
          <c:h val="0.80697633733521978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tx2"/>
            </a:solidFill>
            <a:ln>
              <a:solidFill>
                <a:schemeClr val="tx2"/>
              </a:solidFill>
            </a:ln>
            <a:effectLst/>
          </c:spPr>
          <c:invertIfNegative val="0"/>
          <c:cat>
            <c:strRef>
              <c:f>Sheet2!$A$2:$A$16</c:f>
              <c:strCache>
                <c:ptCount val="15"/>
                <c:pt idx="0">
                  <c:v>City of Kenora</c:v>
                </c:pt>
                <c:pt idx="1">
                  <c:v>City of Dryden</c:v>
                </c:pt>
                <c:pt idx="2">
                  <c:v>Municipality of Greenstone</c:v>
                </c:pt>
                <c:pt idx="3">
                  <c:v>Municipality of Red Lake</c:v>
                </c:pt>
                <c:pt idx="4">
                  <c:v>Town of Marathon</c:v>
                </c:pt>
                <c:pt idx="5">
                  <c:v>Township of Terrace Bay</c:v>
                </c:pt>
                <c:pt idx="6">
                  <c:v>Township of Emo</c:v>
                </c:pt>
                <c:pt idx="7">
                  <c:v>Township of Ignace</c:v>
                </c:pt>
                <c:pt idx="8">
                  <c:v>Municipality of Machin</c:v>
                </c:pt>
                <c:pt idx="9">
                  <c:v>Township of Ear Falls</c:v>
                </c:pt>
                <c:pt idx="10">
                  <c:v>Township of Pickle Lake</c:v>
                </c:pt>
                <c:pt idx="11">
                  <c:v>Township of Red Rock</c:v>
                </c:pt>
                <c:pt idx="12">
                  <c:v>Town of Rainy River</c:v>
                </c:pt>
                <c:pt idx="13">
                  <c:v>Township of Sioux Narrows-Nestor Falls</c:v>
                </c:pt>
                <c:pt idx="14">
                  <c:v>Township of Chapple</c:v>
                </c:pt>
              </c:strCache>
            </c:strRef>
          </c:cat>
          <c:val>
            <c:numRef>
              <c:f>Sheet2!$B$2:$B$16</c:f>
              <c:numCache>
                <c:formatCode>"$"#,##0.00</c:formatCode>
                <c:ptCount val="15"/>
                <c:pt idx="0">
                  <c:v>41463.806847738262</c:v>
                </c:pt>
                <c:pt idx="1">
                  <c:v>32789.898386723726</c:v>
                </c:pt>
                <c:pt idx="2">
                  <c:v>19268.429816428517</c:v>
                </c:pt>
                <c:pt idx="3">
                  <c:v>17336.808772102755</c:v>
                </c:pt>
                <c:pt idx="4">
                  <c:v>14051.469914230538</c:v>
                </c:pt>
                <c:pt idx="5">
                  <c:v>8010.7573226179265</c:v>
                </c:pt>
                <c:pt idx="6">
                  <c:v>7975.806226296294</c:v>
                </c:pt>
                <c:pt idx="7">
                  <c:v>7092.4585045803033</c:v>
                </c:pt>
                <c:pt idx="8">
                  <c:v>4942.7618584954907</c:v>
                </c:pt>
                <c:pt idx="9">
                  <c:v>3676.6443825788656</c:v>
                </c:pt>
                <c:pt idx="10">
                  <c:v>2142.2495989872959</c:v>
                </c:pt>
                <c:pt idx="11">
                  <c:v>1862.7983816347412</c:v>
                </c:pt>
                <c:pt idx="12">
                  <c:v>1245.7362579504882</c:v>
                </c:pt>
                <c:pt idx="13">
                  <c:v>390.99</c:v>
                </c:pt>
                <c:pt idx="14">
                  <c:v>206.86414329671675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0F-48A2-8C93-D5B2B6B1F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7733392"/>
        <c:axId val="1520583120"/>
      </c:barChart>
      <c:catAx>
        <c:axId val="1117733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20583120"/>
        <c:crosses val="autoZero"/>
        <c:auto val="1"/>
        <c:lblAlgn val="ctr"/>
        <c:lblOffset val="100"/>
        <c:noMultiLvlLbl val="0"/>
      </c:catAx>
      <c:valAx>
        <c:axId val="1520583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2700000" spcFirstLastPara="1" vertOverflow="ellipsis" wrap="square" anchor="ctr" anchorCtr="0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17733392"/>
        <c:crosses val="autoZero"/>
        <c:crossBetween val="between"/>
        <c:majorUnit val="5000"/>
        <c:min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rot="5400000" vert="horz" anchor="ctr" anchorCtr="0"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63248502813695"/>
          <c:y val="0.10332103321033212"/>
          <c:w val="0.82612291521080505"/>
          <c:h val="0.62941851396753312"/>
        </c:manualLayout>
      </c:layout>
      <c:lineChart>
        <c:grouping val="standard"/>
        <c:varyColors val="0"/>
        <c:ser>
          <c:idx val="0"/>
          <c:order val="0"/>
          <c:tx>
            <c:v>LAS</c:v>
          </c:tx>
          <c:spPr>
            <a:ln w="34925" cap="rnd">
              <a:solidFill>
                <a:srgbClr val="2E008B"/>
              </a:solidFill>
              <a:round/>
            </a:ln>
            <a:effectLst/>
          </c:spPr>
          <c:marker>
            <c:symbol val="none"/>
          </c:marker>
          <c:cat>
            <c:numRef>
              <c:f>Pricing!$A$3:$A$62</c:f>
              <c:numCache>
                <c:formatCode>m/d/yyyy</c:formatCode>
                <c:ptCount val="6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  <c:pt idx="28">
                  <c:v>44317</c:v>
                </c:pt>
                <c:pt idx="29">
                  <c:v>44348</c:v>
                </c:pt>
                <c:pt idx="30">
                  <c:v>44378</c:v>
                </c:pt>
                <c:pt idx="31">
                  <c:v>44409</c:v>
                </c:pt>
                <c:pt idx="32">
                  <c:v>44440</c:v>
                </c:pt>
                <c:pt idx="33">
                  <c:v>44470</c:v>
                </c:pt>
                <c:pt idx="34">
                  <c:v>44501</c:v>
                </c:pt>
                <c:pt idx="35">
                  <c:v>44531</c:v>
                </c:pt>
                <c:pt idx="36">
                  <c:v>44562</c:v>
                </c:pt>
                <c:pt idx="37">
                  <c:v>44593</c:v>
                </c:pt>
                <c:pt idx="38">
                  <c:v>44621</c:v>
                </c:pt>
                <c:pt idx="39">
                  <c:v>44652</c:v>
                </c:pt>
                <c:pt idx="40">
                  <c:v>44682</c:v>
                </c:pt>
                <c:pt idx="41">
                  <c:v>44713</c:v>
                </c:pt>
                <c:pt idx="42">
                  <c:v>44743</c:v>
                </c:pt>
                <c:pt idx="43">
                  <c:v>44774</c:v>
                </c:pt>
                <c:pt idx="44">
                  <c:v>44805</c:v>
                </c:pt>
                <c:pt idx="45">
                  <c:v>44835</c:v>
                </c:pt>
                <c:pt idx="46">
                  <c:v>44866</c:v>
                </c:pt>
                <c:pt idx="47">
                  <c:v>44896</c:v>
                </c:pt>
                <c:pt idx="48">
                  <c:v>44927</c:v>
                </c:pt>
                <c:pt idx="49">
                  <c:v>44958</c:v>
                </c:pt>
                <c:pt idx="50">
                  <c:v>44986</c:v>
                </c:pt>
                <c:pt idx="51">
                  <c:v>45017</c:v>
                </c:pt>
                <c:pt idx="52">
                  <c:v>45047</c:v>
                </c:pt>
                <c:pt idx="53">
                  <c:v>45078</c:v>
                </c:pt>
                <c:pt idx="54">
                  <c:v>45108</c:v>
                </c:pt>
                <c:pt idx="55">
                  <c:v>45139</c:v>
                </c:pt>
                <c:pt idx="56">
                  <c:v>45170</c:v>
                </c:pt>
                <c:pt idx="57">
                  <c:v>45200</c:v>
                </c:pt>
                <c:pt idx="58">
                  <c:v>45231</c:v>
                </c:pt>
                <c:pt idx="59">
                  <c:v>45261</c:v>
                </c:pt>
              </c:numCache>
            </c:numRef>
          </c:cat>
          <c:val>
            <c:numRef>
              <c:f>Pricing!$F$3:$F$62</c:f>
              <c:numCache>
                <c:formatCode>General</c:formatCode>
                <c:ptCount val="60"/>
                <c:pt idx="0">
                  <c:v>0.10400000000000001</c:v>
                </c:pt>
                <c:pt idx="1">
                  <c:v>0.10400000000000001</c:v>
                </c:pt>
                <c:pt idx="2">
                  <c:v>0.10400000000000001</c:v>
                </c:pt>
                <c:pt idx="3">
                  <c:v>0.10400000000000001</c:v>
                </c:pt>
                <c:pt idx="4">
                  <c:v>0.10400000000000001</c:v>
                </c:pt>
                <c:pt idx="5">
                  <c:v>0.10400000000000001</c:v>
                </c:pt>
                <c:pt idx="6">
                  <c:v>0.10400000000000001</c:v>
                </c:pt>
                <c:pt idx="7">
                  <c:v>0.10400000000000001</c:v>
                </c:pt>
                <c:pt idx="8">
                  <c:v>0.10400000000000001</c:v>
                </c:pt>
                <c:pt idx="9">
                  <c:v>0.10400000000000001</c:v>
                </c:pt>
                <c:pt idx="10">
                  <c:v>9.6000000000000002E-2</c:v>
                </c:pt>
                <c:pt idx="11">
                  <c:v>9.6000000000000002E-2</c:v>
                </c:pt>
                <c:pt idx="12">
                  <c:v>9.6000000000000002E-2</c:v>
                </c:pt>
                <c:pt idx="13">
                  <c:v>9.6000000000000002E-2</c:v>
                </c:pt>
                <c:pt idx="14">
                  <c:v>9.6000000000000002E-2</c:v>
                </c:pt>
                <c:pt idx="15">
                  <c:v>9.6000000000000002E-2</c:v>
                </c:pt>
                <c:pt idx="16">
                  <c:v>9.6000000000000002E-2</c:v>
                </c:pt>
                <c:pt idx="17">
                  <c:v>9.6000000000000002E-2</c:v>
                </c:pt>
                <c:pt idx="18">
                  <c:v>9.6000000000000002E-2</c:v>
                </c:pt>
                <c:pt idx="19">
                  <c:v>9.6000000000000002E-2</c:v>
                </c:pt>
                <c:pt idx="20">
                  <c:v>9.6000000000000002E-2</c:v>
                </c:pt>
                <c:pt idx="21">
                  <c:v>9.6000000000000002E-2</c:v>
                </c:pt>
                <c:pt idx="22">
                  <c:v>0.10400000000000001</c:v>
                </c:pt>
                <c:pt idx="23">
                  <c:v>0.10400000000000001</c:v>
                </c:pt>
                <c:pt idx="24">
                  <c:v>0.10400000000000001</c:v>
                </c:pt>
                <c:pt idx="25">
                  <c:v>0.10400000000000001</c:v>
                </c:pt>
                <c:pt idx="26">
                  <c:v>0.10400000000000001</c:v>
                </c:pt>
                <c:pt idx="27">
                  <c:v>0.10400000000000001</c:v>
                </c:pt>
                <c:pt idx="28">
                  <c:v>0.10400000000000001</c:v>
                </c:pt>
                <c:pt idx="29">
                  <c:v>0.10400000000000001</c:v>
                </c:pt>
                <c:pt idx="30">
                  <c:v>0.10400000000000001</c:v>
                </c:pt>
                <c:pt idx="31">
                  <c:v>0.10400000000000001</c:v>
                </c:pt>
                <c:pt idx="32">
                  <c:v>0.10400000000000001</c:v>
                </c:pt>
                <c:pt idx="33">
                  <c:v>0.10400000000000001</c:v>
                </c:pt>
                <c:pt idx="34">
                  <c:v>0.13100000000000001</c:v>
                </c:pt>
                <c:pt idx="35">
                  <c:v>0.13100000000000001</c:v>
                </c:pt>
                <c:pt idx="36">
                  <c:v>0.13100000000000001</c:v>
                </c:pt>
                <c:pt idx="37">
                  <c:v>0.13100000000000001</c:v>
                </c:pt>
                <c:pt idx="38">
                  <c:v>0.13100000000000001</c:v>
                </c:pt>
                <c:pt idx="39">
                  <c:v>0.13100000000000001</c:v>
                </c:pt>
                <c:pt idx="40">
                  <c:v>0.13100000000000001</c:v>
                </c:pt>
                <c:pt idx="41">
                  <c:v>0.13100000000000001</c:v>
                </c:pt>
                <c:pt idx="42">
                  <c:v>0.13100000000000001</c:v>
                </c:pt>
                <c:pt idx="43">
                  <c:v>0.13100000000000001</c:v>
                </c:pt>
                <c:pt idx="44">
                  <c:v>0.13100000000000001</c:v>
                </c:pt>
                <c:pt idx="45">
                  <c:v>0.13100000000000001</c:v>
                </c:pt>
                <c:pt idx="46">
                  <c:v>0.14099999999999999</c:v>
                </c:pt>
                <c:pt idx="47">
                  <c:v>0.14099999999999999</c:v>
                </c:pt>
                <c:pt idx="48">
                  <c:v>0.14099999999999999</c:v>
                </c:pt>
                <c:pt idx="49">
                  <c:v>0.14099999999999999</c:v>
                </c:pt>
                <c:pt idx="50">
                  <c:v>0.14099999999999999</c:v>
                </c:pt>
                <c:pt idx="51">
                  <c:v>0.14099999999999999</c:v>
                </c:pt>
                <c:pt idx="52">
                  <c:v>0.14099999999999999</c:v>
                </c:pt>
                <c:pt idx="53">
                  <c:v>0.14099999999999999</c:v>
                </c:pt>
                <c:pt idx="54">
                  <c:v>0.14099999999999999</c:v>
                </c:pt>
                <c:pt idx="55">
                  <c:v>0.14099999999999999</c:v>
                </c:pt>
                <c:pt idx="56">
                  <c:v>0.14099999999999999</c:v>
                </c:pt>
                <c:pt idx="57">
                  <c:v>0.14099999999999999</c:v>
                </c:pt>
                <c:pt idx="58">
                  <c:v>0.13600000000000001</c:v>
                </c:pt>
                <c:pt idx="59">
                  <c:v>0.13600000000000001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7AD-4161-BDE0-1B7E046BB424}"/>
            </c:ext>
          </c:extLst>
        </c:ser>
        <c:ser>
          <c:idx val="1"/>
          <c:order val="1"/>
          <c:tx>
            <c:v>Utility Rates</c:v>
          </c:tx>
          <c:spPr>
            <a:ln w="15875" cap="rnd">
              <a:solidFill>
                <a:srgbClr val="D50032"/>
              </a:solidFill>
              <a:round/>
            </a:ln>
            <a:effectLst/>
          </c:spPr>
          <c:marker>
            <c:symbol val="none"/>
          </c:marker>
          <c:cat>
            <c:numRef>
              <c:f>Pricing!$A$3:$A$62</c:f>
              <c:numCache>
                <c:formatCode>m/d/yyyy</c:formatCode>
                <c:ptCount val="6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  <c:pt idx="28">
                  <c:v>44317</c:v>
                </c:pt>
                <c:pt idx="29">
                  <c:v>44348</c:v>
                </c:pt>
                <c:pt idx="30">
                  <c:v>44378</c:v>
                </c:pt>
                <c:pt idx="31">
                  <c:v>44409</c:v>
                </c:pt>
                <c:pt idx="32">
                  <c:v>44440</c:v>
                </c:pt>
                <c:pt idx="33">
                  <c:v>44470</c:v>
                </c:pt>
                <c:pt idx="34">
                  <c:v>44501</c:v>
                </c:pt>
                <c:pt idx="35">
                  <c:v>44531</c:v>
                </c:pt>
                <c:pt idx="36">
                  <c:v>44562</c:v>
                </c:pt>
                <c:pt idx="37">
                  <c:v>44593</c:v>
                </c:pt>
                <c:pt idx="38">
                  <c:v>44621</c:v>
                </c:pt>
                <c:pt idx="39">
                  <c:v>44652</c:v>
                </c:pt>
                <c:pt idx="40">
                  <c:v>44682</c:v>
                </c:pt>
                <c:pt idx="41">
                  <c:v>44713</c:v>
                </c:pt>
                <c:pt idx="42">
                  <c:v>44743</c:v>
                </c:pt>
                <c:pt idx="43">
                  <c:v>44774</c:v>
                </c:pt>
                <c:pt idx="44">
                  <c:v>44805</c:v>
                </c:pt>
                <c:pt idx="45">
                  <c:v>44835</c:v>
                </c:pt>
                <c:pt idx="46">
                  <c:v>44866</c:v>
                </c:pt>
                <c:pt idx="47">
                  <c:v>44896</c:v>
                </c:pt>
                <c:pt idx="48">
                  <c:v>44927</c:v>
                </c:pt>
                <c:pt idx="49">
                  <c:v>44958</c:v>
                </c:pt>
                <c:pt idx="50">
                  <c:v>44986</c:v>
                </c:pt>
                <c:pt idx="51">
                  <c:v>45017</c:v>
                </c:pt>
                <c:pt idx="52">
                  <c:v>45047</c:v>
                </c:pt>
                <c:pt idx="53">
                  <c:v>45078</c:v>
                </c:pt>
                <c:pt idx="54">
                  <c:v>45108</c:v>
                </c:pt>
                <c:pt idx="55">
                  <c:v>45139</c:v>
                </c:pt>
                <c:pt idx="56">
                  <c:v>45170</c:v>
                </c:pt>
                <c:pt idx="57">
                  <c:v>45200</c:v>
                </c:pt>
                <c:pt idx="58">
                  <c:v>45231</c:v>
                </c:pt>
                <c:pt idx="59">
                  <c:v>45261</c:v>
                </c:pt>
              </c:numCache>
            </c:numRef>
          </c:cat>
          <c:val>
            <c:numRef>
              <c:f>Pricing!$D$3:$D$62</c:f>
              <c:numCache>
                <c:formatCode>General</c:formatCode>
                <c:ptCount val="60"/>
                <c:pt idx="0">
                  <c:v>0.11447800000000001</c:v>
                </c:pt>
                <c:pt idx="1">
                  <c:v>0.11447800000000001</c:v>
                </c:pt>
                <c:pt idx="2">
                  <c:v>0.11447800000000001</c:v>
                </c:pt>
                <c:pt idx="3">
                  <c:v>0.10709400000000001</c:v>
                </c:pt>
                <c:pt idx="4">
                  <c:v>0.10709400000000001</c:v>
                </c:pt>
                <c:pt idx="5">
                  <c:v>0.10709400000000001</c:v>
                </c:pt>
                <c:pt idx="6">
                  <c:v>9.4991000000000006E-2</c:v>
                </c:pt>
                <c:pt idx="7">
                  <c:v>9.4991000000000006E-2</c:v>
                </c:pt>
                <c:pt idx="8">
                  <c:v>9.4991000000000006E-2</c:v>
                </c:pt>
                <c:pt idx="9">
                  <c:v>8.8221000000000008E-2</c:v>
                </c:pt>
                <c:pt idx="10">
                  <c:v>8.8221000000000008E-2</c:v>
                </c:pt>
                <c:pt idx="11">
                  <c:v>8.8221000000000008E-2</c:v>
                </c:pt>
                <c:pt idx="12">
                  <c:v>9.3413999999999997E-2</c:v>
                </c:pt>
                <c:pt idx="13">
                  <c:v>9.3413999999999997E-2</c:v>
                </c:pt>
                <c:pt idx="14">
                  <c:v>9.3413999999999997E-2</c:v>
                </c:pt>
                <c:pt idx="15">
                  <c:v>9.4269999999999993E-2</c:v>
                </c:pt>
                <c:pt idx="16">
                  <c:v>9.4269999999999993E-2</c:v>
                </c:pt>
                <c:pt idx="17">
                  <c:v>9.4269999999999993E-2</c:v>
                </c:pt>
                <c:pt idx="18">
                  <c:v>9.4269999999999993E-2</c:v>
                </c:pt>
                <c:pt idx="19">
                  <c:v>9.4269999999999993E-2</c:v>
                </c:pt>
                <c:pt idx="20">
                  <c:v>9.4269999999999993E-2</c:v>
                </c:pt>
                <c:pt idx="21">
                  <c:v>9.6555000000000002E-2</c:v>
                </c:pt>
                <c:pt idx="22">
                  <c:v>9.6555000000000002E-2</c:v>
                </c:pt>
                <c:pt idx="23">
                  <c:v>9.6555000000000002E-2</c:v>
                </c:pt>
                <c:pt idx="24">
                  <c:v>0.13294600000000001</c:v>
                </c:pt>
                <c:pt idx="25">
                  <c:v>0.13294600000000001</c:v>
                </c:pt>
                <c:pt idx="26">
                  <c:v>0.13294600000000001</c:v>
                </c:pt>
                <c:pt idx="27">
                  <c:v>0.111529</c:v>
                </c:pt>
                <c:pt idx="28">
                  <c:v>0.111529</c:v>
                </c:pt>
                <c:pt idx="29">
                  <c:v>0.111529</c:v>
                </c:pt>
                <c:pt idx="30">
                  <c:v>0.106521</c:v>
                </c:pt>
                <c:pt idx="31">
                  <c:v>0.106521</c:v>
                </c:pt>
                <c:pt idx="32">
                  <c:v>0.106521</c:v>
                </c:pt>
                <c:pt idx="33">
                  <c:v>0.13167000000000001</c:v>
                </c:pt>
                <c:pt idx="34">
                  <c:v>0.13167000000000001</c:v>
                </c:pt>
                <c:pt idx="35">
                  <c:v>0.13167000000000001</c:v>
                </c:pt>
                <c:pt idx="36">
                  <c:v>0.12535099999999999</c:v>
                </c:pt>
                <c:pt idx="37">
                  <c:v>0.12535099999999999</c:v>
                </c:pt>
                <c:pt idx="38">
                  <c:v>0.12535099999999999</c:v>
                </c:pt>
                <c:pt idx="39">
                  <c:v>0.15334799999999998</c:v>
                </c:pt>
                <c:pt idx="40">
                  <c:v>0.15334799999999998</c:v>
                </c:pt>
                <c:pt idx="41">
                  <c:v>0.15334799999999998</c:v>
                </c:pt>
                <c:pt idx="42">
                  <c:v>0.26034199999999996</c:v>
                </c:pt>
                <c:pt idx="43">
                  <c:v>0.26034199999999996</c:v>
                </c:pt>
                <c:pt idx="44">
                  <c:v>0.26034199999999996</c:v>
                </c:pt>
                <c:pt idx="45">
                  <c:v>0.29844899999999996</c:v>
                </c:pt>
                <c:pt idx="46">
                  <c:v>0.29844899999999996</c:v>
                </c:pt>
                <c:pt idx="47">
                  <c:v>0.29844899999999996</c:v>
                </c:pt>
                <c:pt idx="48">
                  <c:v>0.23083700000000001</c:v>
                </c:pt>
                <c:pt idx="49">
                  <c:v>0.23083700000000001</c:v>
                </c:pt>
                <c:pt idx="50">
                  <c:v>0.23083700000000001</c:v>
                </c:pt>
                <c:pt idx="51">
                  <c:v>0.135798</c:v>
                </c:pt>
                <c:pt idx="52">
                  <c:v>0.135798</c:v>
                </c:pt>
                <c:pt idx="53">
                  <c:v>0.135798</c:v>
                </c:pt>
                <c:pt idx="54">
                  <c:v>0.13339399999999998</c:v>
                </c:pt>
                <c:pt idx="55">
                  <c:v>0.13339399999999998</c:v>
                </c:pt>
                <c:pt idx="56">
                  <c:v>0.13339399999999998</c:v>
                </c:pt>
                <c:pt idx="57">
                  <c:v>0.13522500000000001</c:v>
                </c:pt>
                <c:pt idx="58">
                  <c:v>0.13522500000000001</c:v>
                </c:pt>
                <c:pt idx="59">
                  <c:v>0.13522500000000001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AD-4161-BDE0-1B7E046BB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811008"/>
        <c:axId val="64812544"/>
      </c:lineChart>
      <c:dateAx>
        <c:axId val="64811008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12544"/>
        <c:crosses val="autoZero"/>
        <c:auto val="1"/>
        <c:lblOffset val="100"/>
        <c:baseTimeUnit val="months"/>
        <c:majorUnit val="5"/>
        <c:majorTimeUnit val="months"/>
      </c:dateAx>
      <c:valAx>
        <c:axId val="6481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 Price $/m3</a:t>
                </a:r>
              </a:p>
            </c:rich>
          </c:tx>
          <c:layout>
            <c:manualLayout>
              <c:xMode val="edge"/>
              <c:yMode val="edge"/>
              <c:x val="5.9457281736241029E-3"/>
              <c:y val="0.352398543326646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1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>
              <a:defRPr sz="1300"/>
            </a:lvl1pPr>
          </a:lstStyle>
          <a:p>
            <a:fld id="{030D1573-B223-48B9-B234-605DD6789514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0463"/>
            <a:ext cx="5578475" cy="3138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5" rIns="93169" bIns="46585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9" tIns="46585" rIns="93169" bIns="465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>
              <a:defRPr sz="1300"/>
            </a:lvl1pPr>
          </a:lstStyle>
          <a:p>
            <a:fld id="{3A07D7B2-F3B8-4E54-A3D8-D697E8903F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907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4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D66B-B416-0B4B-A765-AC4EB9A1DE3A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5650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5962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EF7C1-A43A-7FD2-0DE0-0980814E0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72DB5-C85A-CB43-37F5-36D566ADD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0BA7F-39D6-7045-D23A-4C6A81133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AE8A4-6563-751E-6092-B3DD2C2062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5789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4155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6933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8712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NOMA continues to inspire LAS and the province by demonstrating their leadership.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47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ED66B-B416-0B4B-A765-AC4EB9A1DE3A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337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536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862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1568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9936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0429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1563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7D7B2-F3B8-4E54-A3D8-D697E8903FA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462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594986-B585-BC4B-BA46-D6E7BB30F7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E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9" name="Picture 8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4E411D9A-C6F8-B645-95FA-CCC5ACF19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clrChange>
              <a:clrFrom>
                <a:srgbClr val="B3E1E1"/>
              </a:clrFrom>
              <a:clrTo>
                <a:srgbClr val="B3E1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2" b="34838"/>
          <a:stretch/>
        </p:blipFill>
        <p:spPr>
          <a:xfrm>
            <a:off x="5461213" y="2389188"/>
            <a:ext cx="6730787" cy="4468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50644"/>
            <a:ext cx="10363200" cy="2387600"/>
          </a:xfrm>
        </p:spPr>
        <p:txBody>
          <a:bodyPr lIns="0"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28743"/>
            <a:ext cx="9144000" cy="1655762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9C9ECAC-C01A-9E4F-8968-95CF814110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4" y="734061"/>
            <a:ext cx="1723390" cy="4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BE48CC-887A-004E-96D9-C5A5CC1778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2746"/>
            <a:ext cx="4969933" cy="3962743"/>
          </a:xfrm>
        </p:spPr>
        <p:txBody>
          <a:bodyPr/>
          <a:lstStyle>
            <a:lvl1pPr>
              <a:lnSpc>
                <a:spcPts val="2160"/>
              </a:lnSpc>
              <a:defRPr/>
            </a:lvl1pPr>
            <a:lvl2pPr>
              <a:lnSpc>
                <a:spcPts val="2160"/>
              </a:lnSpc>
              <a:defRPr/>
            </a:lvl2pPr>
            <a:lvl3pPr>
              <a:lnSpc>
                <a:spcPts val="2160"/>
              </a:lnSpc>
              <a:defRPr/>
            </a:lvl3pPr>
            <a:lvl4pPr>
              <a:lnSpc>
                <a:spcPts val="2160"/>
              </a:lnSpc>
              <a:defRPr/>
            </a:lvl4pPr>
            <a:lvl5pPr>
              <a:lnSpc>
                <a:spcPts val="216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BCB68F5-3E54-CF4D-A2AB-5E9C9D105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96318" y="1842746"/>
            <a:ext cx="4969933" cy="3962743"/>
          </a:xfrm>
        </p:spPr>
        <p:txBody>
          <a:bodyPr/>
          <a:lstStyle>
            <a:lvl1pPr>
              <a:lnSpc>
                <a:spcPts val="2160"/>
              </a:lnSpc>
              <a:defRPr/>
            </a:lvl1pPr>
            <a:lvl2pPr>
              <a:lnSpc>
                <a:spcPts val="2160"/>
              </a:lnSpc>
              <a:defRPr/>
            </a:lvl2pPr>
            <a:lvl3pPr>
              <a:lnSpc>
                <a:spcPts val="2160"/>
              </a:lnSpc>
              <a:defRPr/>
            </a:lvl3pPr>
            <a:lvl4pPr>
              <a:lnSpc>
                <a:spcPts val="2160"/>
              </a:lnSpc>
              <a:defRPr/>
            </a:lvl4pPr>
            <a:lvl5pPr>
              <a:lnSpc>
                <a:spcPts val="216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9570F7-5FF6-6943-8E2E-39007FBAA56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81188"/>
            <a:ext cx="0" cy="39243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687954C-43E2-6645-8F7B-122F34AD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644829"/>
            <a:ext cx="10515600" cy="556091"/>
          </a:xfrm>
        </p:spPr>
        <p:txBody>
          <a:bodyPr rIns="90000" anchor="t" anchorCtr="0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75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05D6AC-8E13-774D-9689-F354C0328C2C}"/>
              </a:ext>
            </a:extLst>
          </p:cNvPr>
          <p:cNvSpPr/>
          <p:nvPr userDrawn="1"/>
        </p:nvSpPr>
        <p:spPr>
          <a:xfrm>
            <a:off x="0" y="11001"/>
            <a:ext cx="12192000" cy="6858000"/>
          </a:xfrm>
          <a:prstGeom prst="rect">
            <a:avLst/>
          </a:prstGeom>
          <a:solidFill>
            <a:srgbClr val="B1E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CFCEE6-8452-D24D-B63B-B26ED08C8441}"/>
              </a:ext>
            </a:extLst>
          </p:cNvPr>
          <p:cNvSpPr/>
          <p:nvPr userDrawn="1"/>
        </p:nvSpPr>
        <p:spPr>
          <a:xfrm>
            <a:off x="709847" y="226572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b="1" dirty="0">
                <a:solidFill>
                  <a:schemeClr val="tx2"/>
                </a:solidFill>
              </a:rPr>
              <a:t>T</a:t>
            </a:r>
            <a:r>
              <a:rPr lang="en-CA" sz="1400" dirty="0">
                <a:solidFill>
                  <a:schemeClr val="tx2"/>
                </a:solidFill>
              </a:rPr>
              <a:t>   416.971.9856   </a:t>
            </a:r>
            <a:r>
              <a:rPr lang="en-CA" sz="1400" b="1" dirty="0">
                <a:solidFill>
                  <a:schemeClr val="tx2"/>
                </a:solidFill>
              </a:rPr>
              <a:t>TF</a:t>
            </a:r>
            <a:r>
              <a:rPr lang="en-CA" sz="1400" dirty="0">
                <a:solidFill>
                  <a:schemeClr val="tx2"/>
                </a:solidFill>
              </a:rPr>
              <a:t> 877.426.6527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2A0E6F-1BED-3E4E-96B5-25453A54B9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917" y="4895421"/>
            <a:ext cx="3420424" cy="173732"/>
          </a:xfrm>
        </p:spPr>
        <p:txBody>
          <a:bodyPr/>
          <a:lstStyle>
            <a:lvl1pPr algn="ctr">
              <a:defRPr sz="140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8502367-0886-2E42-ABEF-E2CE7A6B75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18" y="5182292"/>
            <a:ext cx="3420423" cy="45158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/>
              <a:t>Company Position Company Position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B30BC69-2FE8-634D-B3D3-FB09BB3280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918" y="5646594"/>
            <a:ext cx="3420423" cy="330734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CA" dirty="0"/>
              <a:t>Email address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852032E6-7AA9-D24E-832E-C49777C7DA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0783" y="4895421"/>
            <a:ext cx="3450167" cy="173732"/>
          </a:xfrm>
        </p:spPr>
        <p:txBody>
          <a:bodyPr/>
          <a:lstStyle>
            <a:lvl1pPr algn="ctr">
              <a:defRPr sz="140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BCB839A-EE8A-C44D-9E85-9C984A52DC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0785" y="5182292"/>
            <a:ext cx="3450167" cy="45158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/>
              <a:t>Company Position Company Position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70B4CA6A-A835-BC4A-BDDB-4C0F4E8E2A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0785" y="5646594"/>
            <a:ext cx="3450167" cy="330734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CA" dirty="0"/>
              <a:t>Email address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450EFA1A-426C-8247-8EF3-AE31C3314D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76391" y="4904712"/>
            <a:ext cx="3400693" cy="173732"/>
          </a:xfrm>
        </p:spPr>
        <p:txBody>
          <a:bodyPr/>
          <a:lstStyle>
            <a:lvl1pPr algn="ctr">
              <a:defRPr sz="140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1372863D-35D8-C946-96CE-94FD7E3DF0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6393" y="5182292"/>
            <a:ext cx="3400691" cy="45158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/>
            </a:lvl1pPr>
            <a:lvl2pPr marL="12700" indent="0">
              <a:buNone/>
              <a:defRPr/>
            </a:lvl2pPr>
          </a:lstStyle>
          <a:p>
            <a:pPr lvl="0"/>
            <a:r>
              <a:rPr lang="en-US" dirty="0"/>
              <a:t>Company Position Company Position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D169499-4339-8449-ABD7-EDFDFDE3CF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6392" y="5646594"/>
            <a:ext cx="3400691" cy="330734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CA" dirty="0"/>
              <a:t>Email address</a:t>
            </a:r>
          </a:p>
        </p:txBody>
      </p:sp>
      <p:sp>
        <p:nvSpPr>
          <p:cNvPr id="31" name="Picture Placeholder 26">
            <a:extLst>
              <a:ext uri="{FF2B5EF4-FFF2-40B4-BE49-F238E27FC236}">
                <a16:creationId xmlns:a16="http://schemas.microsoft.com/office/drawing/2014/main" id="{35A1EA3E-7F94-1347-B6C9-30EB1E797ED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37390" y="3573464"/>
            <a:ext cx="1504949" cy="9249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2" name="Picture Placeholder 26">
            <a:extLst>
              <a:ext uri="{FF2B5EF4-FFF2-40B4-BE49-F238E27FC236}">
                <a16:creationId xmlns:a16="http://schemas.microsoft.com/office/drawing/2014/main" id="{54005199-160A-1E4A-B93F-81BF61B8D66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33391" y="3573464"/>
            <a:ext cx="1504949" cy="9249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3" name="Picture Placeholder 26">
            <a:extLst>
              <a:ext uri="{FF2B5EF4-FFF2-40B4-BE49-F238E27FC236}">
                <a16:creationId xmlns:a16="http://schemas.microsoft.com/office/drawing/2014/main" id="{1E1E47D7-0F12-2F4D-9D56-98CBA5FED86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9662" y="3573464"/>
            <a:ext cx="1504949" cy="9249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49FAB94-3FAE-4D46-8810-02259524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39" y="1609521"/>
            <a:ext cx="10515600" cy="5565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1F9CFBDD-671B-EF4F-8EF7-CF1BDF43D9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9" y="734061"/>
            <a:ext cx="1723390" cy="4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8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  <p15:guide id="2" orient="horz" pos="15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BAF2E3-4FB2-6141-8C50-D541F51224CC}"/>
              </a:ext>
            </a:extLst>
          </p:cNvPr>
          <p:cNvSpPr/>
          <p:nvPr userDrawn="1"/>
        </p:nvSpPr>
        <p:spPr>
          <a:xfrm>
            <a:off x="0" y="0"/>
            <a:ext cx="12192000" cy="135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3118" y="315912"/>
            <a:ext cx="11425767" cy="5957888"/>
            <a:chOff x="383118" y="315912"/>
            <a:chExt cx="11425767" cy="59578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D2A570-EAE5-ED4C-8D19-617AE00D64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3118" y="315913"/>
              <a:ext cx="11425767" cy="595788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D2A570-EAE5-ED4C-8D19-617AE00D64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9560" y="315912"/>
              <a:ext cx="8569325" cy="5957887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DE58400-4554-B449-A8E0-D54FBE82984E}"/>
              </a:ext>
            </a:extLst>
          </p:cNvPr>
          <p:cNvSpPr/>
          <p:nvPr userDrawn="1"/>
        </p:nvSpPr>
        <p:spPr>
          <a:xfrm>
            <a:off x="0" y="6289040"/>
            <a:ext cx="12192000" cy="5689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602164"/>
            <a:ext cx="10515600" cy="1721329"/>
          </a:xfrm>
        </p:spPr>
        <p:txBody>
          <a:bodyPr lIns="0"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33595"/>
            <a:ext cx="10515600" cy="1500187"/>
          </a:xfrm>
        </p:spPr>
        <p:txBody>
          <a:bodyPr l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A picture containing object&#10;&#10;Description automatically generated">
            <a:extLst>
              <a:ext uri="{FF2B5EF4-FFF2-40B4-BE49-F238E27FC236}">
                <a16:creationId xmlns:a16="http://schemas.microsoft.com/office/drawing/2014/main" id="{330335E3-D528-D64F-973A-7631E2C715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95522"/>
            <a:ext cx="457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1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BAF2E3-4FB2-6141-8C50-D541F51224CC}"/>
              </a:ext>
            </a:extLst>
          </p:cNvPr>
          <p:cNvSpPr/>
          <p:nvPr userDrawn="1"/>
        </p:nvSpPr>
        <p:spPr>
          <a:xfrm>
            <a:off x="0" y="0"/>
            <a:ext cx="12192000" cy="135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58400-4554-B449-A8E0-D54FBE82984E}"/>
              </a:ext>
            </a:extLst>
          </p:cNvPr>
          <p:cNvSpPr/>
          <p:nvPr userDrawn="1"/>
        </p:nvSpPr>
        <p:spPr>
          <a:xfrm>
            <a:off x="1" y="6289040"/>
            <a:ext cx="12191999" cy="5689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83118" y="315912"/>
            <a:ext cx="11425767" cy="5957888"/>
            <a:chOff x="383118" y="315912"/>
            <a:chExt cx="11425767" cy="59578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D50B88-9738-4C42-AD41-8FE895C2E7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3118" y="315913"/>
              <a:ext cx="11425767" cy="59578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50B88-9738-4C42-AD41-8FE895C2E7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9560" y="315912"/>
              <a:ext cx="8569325" cy="5957887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D39ED8D-91F7-4A48-8744-8194A3E2B8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1602164"/>
            <a:ext cx="10515600" cy="1721329"/>
          </a:xfrm>
        </p:spPr>
        <p:txBody>
          <a:bodyPr lIns="0"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0060F04-E833-6645-B6C5-463C791F8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333595"/>
            <a:ext cx="10515600" cy="1500187"/>
          </a:xfrm>
        </p:spPr>
        <p:txBody>
          <a:bodyPr l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 descr="A picture containing object&#10;&#10;Description automatically generated">
            <a:extLst>
              <a:ext uri="{FF2B5EF4-FFF2-40B4-BE49-F238E27FC236}">
                <a16:creationId xmlns:a16="http://schemas.microsoft.com/office/drawing/2014/main" id="{330335E3-D528-D64F-973A-7631E2C715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95522"/>
            <a:ext cx="457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7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BAF2E3-4FB2-6141-8C50-D541F51224CC}"/>
              </a:ext>
            </a:extLst>
          </p:cNvPr>
          <p:cNvSpPr/>
          <p:nvPr userDrawn="1"/>
        </p:nvSpPr>
        <p:spPr>
          <a:xfrm>
            <a:off x="0" y="0"/>
            <a:ext cx="12192000" cy="135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41B62-ADDC-A446-88B0-600ABDF47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750" y="315913"/>
            <a:ext cx="11408967" cy="59578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641B62-ADDC-A446-88B0-600ABDF47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1308" y="315912"/>
            <a:ext cx="8556725" cy="59578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E58400-4554-B449-A8E0-D54FBE82984E}"/>
              </a:ext>
            </a:extLst>
          </p:cNvPr>
          <p:cNvSpPr/>
          <p:nvPr userDrawn="1"/>
        </p:nvSpPr>
        <p:spPr>
          <a:xfrm>
            <a:off x="0" y="6289040"/>
            <a:ext cx="12192000" cy="5689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300DEB-0203-534D-BC4C-281B599E1E2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51" y="1602164"/>
            <a:ext cx="10515600" cy="1721329"/>
          </a:xfrm>
        </p:spPr>
        <p:txBody>
          <a:bodyPr lIns="0"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004C996-0F03-3342-AFBE-5FAAA0EBDD30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1851" y="3333595"/>
            <a:ext cx="10515600" cy="1500187"/>
          </a:xfrm>
        </p:spPr>
        <p:txBody>
          <a:bodyPr l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 descr="A picture containing object&#10;&#10;Description automatically generated">
            <a:extLst>
              <a:ext uri="{FF2B5EF4-FFF2-40B4-BE49-F238E27FC236}">
                <a16:creationId xmlns:a16="http://schemas.microsoft.com/office/drawing/2014/main" id="{330335E3-D528-D64F-973A-7631E2C715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95522"/>
            <a:ext cx="457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8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39">
          <p15:clr>
            <a:srgbClr val="FBAE40"/>
          </p15:clr>
        </p15:guide>
        <p15:guide id="2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BAF2E3-4FB2-6141-8C50-D541F51224CC}"/>
              </a:ext>
            </a:extLst>
          </p:cNvPr>
          <p:cNvSpPr/>
          <p:nvPr userDrawn="1"/>
        </p:nvSpPr>
        <p:spPr>
          <a:xfrm>
            <a:off x="0" y="0"/>
            <a:ext cx="12192000" cy="135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A4E237-B274-4348-8FBF-8226D37C2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118" y="331411"/>
            <a:ext cx="11425767" cy="5939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A4E237-B274-4348-8FBF-8226D37C2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9560" y="331410"/>
            <a:ext cx="8569325" cy="59393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E58400-4554-B449-A8E0-D54FBE82984E}"/>
              </a:ext>
            </a:extLst>
          </p:cNvPr>
          <p:cNvSpPr/>
          <p:nvPr userDrawn="1"/>
        </p:nvSpPr>
        <p:spPr>
          <a:xfrm>
            <a:off x="0" y="6289040"/>
            <a:ext cx="12192000" cy="5689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92C747-0753-FB4D-A6B5-69CBE3EFAC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1602164"/>
            <a:ext cx="10515600" cy="1721329"/>
          </a:xfrm>
        </p:spPr>
        <p:txBody>
          <a:bodyPr lIns="0"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10B3AED-B029-A04C-8CF5-5D0131096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333595"/>
            <a:ext cx="10515600" cy="1500187"/>
          </a:xfrm>
        </p:spPr>
        <p:txBody>
          <a:bodyPr l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 descr="A picture containing object&#10;&#10;Description automatically generated">
            <a:extLst>
              <a:ext uri="{FF2B5EF4-FFF2-40B4-BE49-F238E27FC236}">
                <a16:creationId xmlns:a16="http://schemas.microsoft.com/office/drawing/2014/main" id="{330335E3-D528-D64F-973A-7631E2C715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95522"/>
            <a:ext cx="457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5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© 2019 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1999" cy="61962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27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20" y="644829"/>
            <a:ext cx="10515600" cy="556091"/>
          </a:xfrm>
        </p:spPr>
        <p:txBody>
          <a:bodyPr rIns="90000" anchor="t" anchorCtr="0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LAS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129AD6-2F1F-BE40-946E-A0A981C37B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3556"/>
            <a:ext cx="10515600" cy="3961933"/>
          </a:xfrm>
        </p:spPr>
        <p:txBody>
          <a:bodyPr rIns="90000"/>
          <a:lstStyle>
            <a:lvl1pPr>
              <a:lnSpc>
                <a:spcPts val="2160"/>
              </a:lnSpc>
              <a:defRPr/>
            </a:lvl1pPr>
            <a:lvl2pPr>
              <a:lnSpc>
                <a:spcPts val="2160"/>
              </a:lnSpc>
              <a:defRPr/>
            </a:lvl2pPr>
            <a:lvl3pPr>
              <a:lnSpc>
                <a:spcPts val="2160"/>
              </a:lnSpc>
              <a:defRPr/>
            </a:lvl3pPr>
            <a:lvl4pPr>
              <a:lnSpc>
                <a:spcPts val="2160"/>
              </a:lnSpc>
              <a:defRPr/>
            </a:lvl4pPr>
            <a:lvl5pPr>
              <a:lnSpc>
                <a:spcPts val="216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664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B6771D-27D0-644D-8DB2-1C15D30E3C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3367"/>
            <a:ext cx="4969933" cy="3962121"/>
          </a:xfrm>
        </p:spPr>
        <p:txBody>
          <a:bodyPr/>
          <a:lstStyle>
            <a:lvl1pPr>
              <a:lnSpc>
                <a:spcPts val="2160"/>
              </a:lnSpc>
              <a:defRPr/>
            </a:lvl1pPr>
            <a:lvl2pPr>
              <a:lnSpc>
                <a:spcPts val="2160"/>
              </a:lnSpc>
              <a:defRPr/>
            </a:lvl2pPr>
            <a:lvl3pPr>
              <a:lnSpc>
                <a:spcPts val="2160"/>
              </a:lnSpc>
              <a:defRPr/>
            </a:lvl3pPr>
            <a:lvl4pPr>
              <a:lnSpc>
                <a:spcPts val="2160"/>
              </a:lnSpc>
              <a:defRPr/>
            </a:lvl4pPr>
            <a:lvl5pPr>
              <a:lnSpc>
                <a:spcPts val="216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BBE051E7-C5D7-FA46-B75D-368C02249AE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83867" y="1834349"/>
            <a:ext cx="4969933" cy="4044179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5AA538-9CD3-C649-B4C4-221F8115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644829"/>
            <a:ext cx="10515600" cy="556091"/>
          </a:xfrm>
        </p:spPr>
        <p:txBody>
          <a:bodyPr rIns="90000" anchor="t" anchorCtr="0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7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B6771D-27D0-644D-8DB2-1C15D30E3C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3367"/>
            <a:ext cx="4969933" cy="3962121"/>
          </a:xfrm>
        </p:spPr>
        <p:txBody>
          <a:bodyPr/>
          <a:lstStyle>
            <a:lvl1pPr>
              <a:lnSpc>
                <a:spcPts val="2160"/>
              </a:lnSpc>
              <a:defRPr/>
            </a:lvl1pPr>
            <a:lvl2pPr>
              <a:lnSpc>
                <a:spcPts val="2160"/>
              </a:lnSpc>
              <a:defRPr/>
            </a:lvl2pPr>
            <a:lvl3pPr>
              <a:lnSpc>
                <a:spcPts val="2160"/>
              </a:lnSpc>
              <a:defRPr/>
            </a:lvl3pPr>
            <a:lvl4pPr>
              <a:lnSpc>
                <a:spcPts val="2160"/>
              </a:lnSpc>
              <a:defRPr/>
            </a:lvl4pPr>
            <a:lvl5pPr>
              <a:lnSpc>
                <a:spcPts val="216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55FD33-422D-3544-99E6-86F232E6EF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870" y="1843367"/>
            <a:ext cx="4969933" cy="39621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7B0666-5D87-4943-A20B-81DA5DE7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644829"/>
            <a:ext cx="10515600" cy="556091"/>
          </a:xfrm>
        </p:spPr>
        <p:txBody>
          <a:bodyPr rIns="90000" anchor="t" anchorCtr="0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5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816FCE-EA4F-5142-ADB2-CB55D684CB67}"/>
              </a:ext>
            </a:extLst>
          </p:cNvPr>
          <p:cNvSpPr/>
          <p:nvPr userDrawn="1"/>
        </p:nvSpPr>
        <p:spPr>
          <a:xfrm>
            <a:off x="0" y="1"/>
            <a:ext cx="12192000" cy="1268409"/>
          </a:xfrm>
          <a:prstGeom prst="rect">
            <a:avLst/>
          </a:prstGeom>
          <a:solidFill>
            <a:srgbClr val="B1E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50890"/>
            <a:ext cx="10515600" cy="405619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29399" y="6414561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CA" dirty="0"/>
              <a:t>© 2019 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2417" y="6414561"/>
            <a:ext cx="68138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1">
                <a:solidFill>
                  <a:schemeClr val="tx2"/>
                </a:solidFill>
              </a:defRPr>
            </a:lvl1pPr>
          </a:lstStyle>
          <a:p>
            <a:fld id="{6EFA6D36-02DF-E44A-AAC5-5D25A7A13BD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ADFE66-794F-F248-BEA1-82B49F2150E3}"/>
              </a:ext>
            </a:extLst>
          </p:cNvPr>
          <p:cNvCxnSpPr>
            <a:cxnSpLocks/>
          </p:cNvCxnSpPr>
          <p:nvPr userDrawn="1"/>
        </p:nvCxnSpPr>
        <p:spPr>
          <a:xfrm>
            <a:off x="814918" y="6314341"/>
            <a:ext cx="1055133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2B33F9-AE90-6447-B012-9C13EE921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28575"/>
            <a:ext cx="1295400" cy="1239838"/>
          </a:xfrm>
          <a:prstGeom prst="rect">
            <a:avLst/>
          </a:prstGeom>
        </p:spPr>
      </p:pic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330335E3-D528-D64F-973A-7631E2C715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6495522"/>
            <a:ext cx="457200" cy="203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7719" y="598765"/>
            <a:ext cx="10538884" cy="570735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523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16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54000" algn="l" defTabSz="914400" rtl="0" eaLnBrk="1" latinLnBrk="0" hangingPunct="1">
        <a:lnSpc>
          <a:spcPts val="216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82613" indent="-225425" algn="l" defTabSz="914400" rtl="0" eaLnBrk="1" latinLnBrk="0" hangingPunct="1">
        <a:lnSpc>
          <a:spcPts val="216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220663" algn="l" defTabSz="914400" rtl="0" eaLnBrk="1" latinLnBrk="0" hangingPunct="1">
        <a:lnSpc>
          <a:spcPts val="216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227013" algn="l" defTabSz="914400" rtl="0" eaLnBrk="1" latinLnBrk="0" hangingPunct="1">
        <a:lnSpc>
          <a:spcPts val="216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459">
          <p15:clr>
            <a:srgbClr val="F26B43"/>
          </p15:clr>
        </p15:guide>
        <p15:guide id="3" orient="horz" pos="1185">
          <p15:clr>
            <a:srgbClr val="F26B43"/>
          </p15:clr>
        </p15:guide>
        <p15:guide id="4" orient="horz" pos="3657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2251">
          <p15:clr>
            <a:srgbClr val="F26B43"/>
          </p15:clr>
        </p15:guide>
        <p15:guide id="9" pos="513">
          <p15:clr>
            <a:srgbClr val="F26B43"/>
          </p15:clr>
        </p15:guide>
        <p15:guide id="10" pos="7167">
          <p15:clr>
            <a:srgbClr val="F26B43"/>
          </p15:clr>
        </p15:guide>
        <p15:guide id="11" orient="horz" pos="199">
          <p15:clr>
            <a:srgbClr val="F26B43"/>
          </p15:clr>
        </p15:guide>
        <p15:guide id="12" pos="241">
          <p15:clr>
            <a:srgbClr val="F26B43"/>
          </p15:clr>
        </p15:guide>
        <p15:guide id="13" pos="7439">
          <p15:clr>
            <a:srgbClr val="F26B43"/>
          </p15:clr>
        </p15:guide>
        <p15:guide id="14" orient="horz" pos="39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87AE-7627-664A-872D-F5CCE98C8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424" y="1898106"/>
            <a:ext cx="8391525" cy="1995978"/>
          </a:xfrm>
        </p:spPr>
        <p:txBody>
          <a:bodyPr/>
          <a:lstStyle/>
          <a:p>
            <a:r>
              <a:rPr lang="en-US" dirty="0"/>
              <a:t>Celebrating the North!</a:t>
            </a:r>
            <a:br>
              <a:rPr lang="en-US" dirty="0"/>
            </a:br>
            <a:r>
              <a:rPr lang="en-US" sz="4000" dirty="0"/>
              <a:t>Municipal Success Stories in Northwestern Ontario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F0274-5816-84EA-4C4C-B8C628631E3C}"/>
              </a:ext>
            </a:extLst>
          </p:cNvPr>
          <p:cNvSpPr txBox="1">
            <a:spLocks/>
          </p:cNvSpPr>
          <p:nvPr/>
        </p:nvSpPr>
        <p:spPr>
          <a:xfrm>
            <a:off x="733424" y="4959895"/>
            <a:ext cx="7404287" cy="146715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NOMA Conference</a:t>
            </a:r>
          </a:p>
          <a:p>
            <a:pPr>
              <a:spcBef>
                <a:spcPts val="0"/>
              </a:spcBef>
            </a:pPr>
            <a:r>
              <a:rPr lang="en-US" dirty="0"/>
              <a:t>Thunder Bay, ON</a:t>
            </a:r>
          </a:p>
          <a:p>
            <a:pPr>
              <a:spcBef>
                <a:spcPts val="0"/>
              </a:spcBef>
            </a:pPr>
            <a:r>
              <a:rPr lang="en-US" dirty="0"/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2231303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81AD6-093B-8977-B5A2-C34DEA998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30A1-A3A9-384A-CAC9-C59853A0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 err="1">
                <a:solidFill>
                  <a:schemeClr val="accent4"/>
                </a:solidFill>
              </a:rPr>
              <a:t>LIGHT</a:t>
            </a:r>
            <a:r>
              <a:rPr lang="en-US" dirty="0" err="1"/>
              <a:t>ening</a:t>
            </a:r>
            <a:r>
              <a:rPr lang="en-US" dirty="0"/>
              <a:t> Stories of the North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AC1F07-BEA9-3C95-FAAE-1F22C43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4406C-D65C-8E9A-6198-6D0A8D63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26C45-4F13-D6FF-671E-9521CE6E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56931" y="1986021"/>
            <a:ext cx="2464052" cy="128001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Curling Rink &amp; Arena </a:t>
            </a:r>
          </a:p>
          <a:p>
            <a:r>
              <a:rPr lang="en-US" b="0" dirty="0"/>
              <a:t>Saving $8,000/year</a:t>
            </a:r>
          </a:p>
          <a:p>
            <a:r>
              <a:rPr lang="en-US" b="0" dirty="0"/>
              <a:t>60% lower electricity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logo of a boat&#10;&#10;Description automatically generated">
            <a:extLst>
              <a:ext uri="{FF2B5EF4-FFF2-40B4-BE49-F238E27FC236}">
                <a16:creationId xmlns:a16="http://schemas.microsoft.com/office/drawing/2014/main" id="{A165B679-D2E3-83E2-B8AC-EEA8516C7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9" y="3914759"/>
            <a:ext cx="1490173" cy="1490173"/>
          </a:xfrm>
          <a:prstGeom prst="rect">
            <a:avLst/>
          </a:prstGeom>
        </p:spPr>
      </p:pic>
      <p:pic>
        <p:nvPicPr>
          <p:cNvPr id="7" name="Picture 6" descr="A logo with trees and sun&#10;&#10;Description automatically generated">
            <a:extLst>
              <a:ext uri="{FF2B5EF4-FFF2-40B4-BE49-F238E27FC236}">
                <a16:creationId xmlns:a16="http://schemas.microsoft.com/office/drawing/2014/main" id="{B7876923-E6CC-F321-A6C3-080F1377A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6" y="1986021"/>
            <a:ext cx="1600365" cy="1178806"/>
          </a:xfrm>
          <a:prstGeom prst="rect">
            <a:avLst/>
          </a:prstGeom>
        </p:spPr>
      </p:pic>
      <p:pic>
        <p:nvPicPr>
          <p:cNvPr id="9" name="Picture 8" descr="An empty ice rink&#10;&#10;Description automatically generated">
            <a:extLst>
              <a:ext uri="{FF2B5EF4-FFF2-40B4-BE49-F238E27FC236}">
                <a16:creationId xmlns:a16="http://schemas.microsoft.com/office/drawing/2014/main" id="{3E6761B4-8F47-8436-314A-C5886CDD7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62" y="1625437"/>
            <a:ext cx="6236088" cy="2001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8CD6E6-90CD-7204-B87C-4CAF4E12FA74}"/>
              </a:ext>
            </a:extLst>
          </p:cNvPr>
          <p:cNvSpPr txBox="1"/>
          <p:nvPr/>
        </p:nvSpPr>
        <p:spPr>
          <a:xfrm>
            <a:off x="7215637" y="3365012"/>
            <a:ext cx="1616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Source: www.ignace.ca</a:t>
            </a:r>
          </a:p>
        </p:txBody>
      </p:sp>
      <p:pic>
        <p:nvPicPr>
          <p:cNvPr id="11" name="Picture 10" descr="A person jumping into a pool&#10;&#10;Description automatically generated">
            <a:extLst>
              <a:ext uri="{FF2B5EF4-FFF2-40B4-BE49-F238E27FC236}">
                <a16:creationId xmlns:a16="http://schemas.microsoft.com/office/drawing/2014/main" id="{EADFF77B-8CB9-A5F0-F9D5-CDEDC0DCF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62" y="3898170"/>
            <a:ext cx="2393927" cy="20068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EC653F-A1D6-2CD1-15A1-ECD28B42D3F7}"/>
              </a:ext>
            </a:extLst>
          </p:cNvPr>
          <p:cNvSpPr txBox="1"/>
          <p:nvPr/>
        </p:nvSpPr>
        <p:spPr>
          <a:xfrm>
            <a:off x="3765444" y="5643384"/>
            <a:ext cx="1297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Facebook</a:t>
            </a:r>
          </a:p>
        </p:txBody>
      </p:sp>
      <p:pic>
        <p:nvPicPr>
          <p:cNvPr id="1026" name="Picture 2" descr="Main street entrance of Kenora Public Library">
            <a:extLst>
              <a:ext uri="{FF2B5EF4-FFF2-40B4-BE49-F238E27FC236}">
                <a16:creationId xmlns:a16="http://schemas.microsoft.com/office/drawing/2014/main" id="{8E88FF53-A0FC-49F9-4681-31E3D85A6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97" y="3903809"/>
            <a:ext cx="3555346" cy="200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A83228-43E0-DB51-2541-6E93E2756937}"/>
              </a:ext>
            </a:extLst>
          </p:cNvPr>
          <p:cNvSpPr txBox="1"/>
          <p:nvPr/>
        </p:nvSpPr>
        <p:spPr>
          <a:xfrm>
            <a:off x="7220752" y="5643384"/>
            <a:ext cx="16405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Source: www. kenora.ca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39F32BA-D79A-5F4E-F299-8272537C1C7E}"/>
              </a:ext>
            </a:extLst>
          </p:cNvPr>
          <p:cNvSpPr txBox="1">
            <a:spLocks/>
          </p:cNvSpPr>
          <p:nvPr/>
        </p:nvSpPr>
        <p:spPr>
          <a:xfrm>
            <a:off x="9177651" y="4091518"/>
            <a:ext cx="2574082" cy="1678824"/>
          </a:xfrm>
          <a:prstGeom prst="rect">
            <a:avLst/>
          </a:prstGeom>
        </p:spPr>
        <p:txBody>
          <a:bodyPr vert="horz" lIns="0" tIns="0" rIns="90000" bIns="45720" rtlCol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5400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613" indent="-225425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0588" indent="-22066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22701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13 Projects</a:t>
            </a:r>
          </a:p>
          <a:p>
            <a:r>
              <a:rPr lang="en-US" b="0" dirty="0"/>
              <a:t>Saving $88,000/year</a:t>
            </a:r>
          </a:p>
          <a:p>
            <a:r>
              <a:rPr lang="en-US" b="0" dirty="0"/>
              <a:t>390,000 kWh electricity</a:t>
            </a:r>
          </a:p>
          <a:p>
            <a:r>
              <a:rPr lang="en-US" b="0" dirty="0"/>
              <a:t>(Power for ~40 homes!)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0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ad with trees on either side&#10;&#10;Description automatically generated with medium confidence">
            <a:extLst>
              <a:ext uri="{FF2B5EF4-FFF2-40B4-BE49-F238E27FC236}">
                <a16:creationId xmlns:a16="http://schemas.microsoft.com/office/drawing/2014/main" id="{6236C38A-2E12-7BA3-C418-5F94C05F5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9534"/>
            <a:ext cx="7191022" cy="4796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17160F-D390-336F-54BE-4113EFFD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Better Roads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135CE3-1725-D762-D277-04314A83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C5542-4FBC-C173-79F4-8ACD08ED3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EEBB43-C07C-5A74-8056-52883BB73C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3778" y="1843556"/>
            <a:ext cx="3000022" cy="396193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Road Assessment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6 Municipalities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14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3-year scan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1000+ km</a:t>
            </a:r>
          </a:p>
        </p:txBody>
      </p:sp>
    </p:spTree>
    <p:extLst>
      <p:ext uri="{BB962C8B-B14F-4D97-AF65-F5344CB8AC3E}">
        <p14:creationId xmlns:p14="http://schemas.microsoft.com/office/powerpoint/2010/main" val="2407954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474AD-E541-AD5F-6DD5-CB826D1FD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8F778-1CEF-FC2B-2BFD-8132418C2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Investment – Saving for the future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8BC32-1167-CC9C-4A2A-9DC75C24E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5D21C-8E5A-BD8D-7564-C73123942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12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7B5798-E1AC-297A-8076-7B6571BFA7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036711"/>
            <a:ext cx="5257802" cy="2768778"/>
          </a:xfrm>
        </p:spPr>
        <p:txBody>
          <a:bodyPr/>
          <a:lstStyle/>
          <a:p>
            <a:pPr marL="0" lvl="1" indent="0">
              <a:buNone/>
            </a:pPr>
            <a:r>
              <a:rPr lang="en-US" b="1" dirty="0">
                <a:ea typeface="Source Sans Pro" panose="020B0503030403020204" pitchFamily="34" charset="0"/>
              </a:rPr>
              <a:t>22 NOMA members </a:t>
            </a:r>
          </a:p>
          <a:p>
            <a:pPr marL="0" lvl="1" indent="0">
              <a:buNone/>
            </a:pPr>
            <a:r>
              <a:rPr lang="en-US" b="1" dirty="0">
                <a:ea typeface="Source Sans Pro" panose="020B0503030403020204" pitchFamily="34" charset="0"/>
              </a:rPr>
              <a:t>$345 million invested</a:t>
            </a:r>
          </a:p>
          <a:p>
            <a:pPr marL="12700" lvl="1" indent="0">
              <a:buNone/>
            </a:pPr>
            <a:endParaRPr lang="en-US" sz="2400" dirty="0"/>
          </a:p>
          <a:p>
            <a:pPr lvl="1"/>
            <a:r>
              <a:rPr lang="en-US" dirty="0"/>
              <a:t>High Interest Savings Account</a:t>
            </a:r>
          </a:p>
          <a:p>
            <a:pPr lvl="1"/>
            <a:r>
              <a:rPr lang="en-US" dirty="0"/>
              <a:t>Legal List Investments (Government Bond, Corporate Bond, or Canadian Equity Funds)</a:t>
            </a:r>
          </a:p>
          <a:p>
            <a:pPr lvl="1"/>
            <a:r>
              <a:rPr lang="en-US" dirty="0"/>
              <a:t>Prudent Investment Option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6556B-5611-D192-CDDD-830DAA7A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7" y="1591963"/>
            <a:ext cx="1987297" cy="1053704"/>
          </a:xfrm>
          <a:prstGeom prst="rect">
            <a:avLst/>
          </a:prstGeom>
        </p:spPr>
      </p:pic>
      <p:pic>
        <p:nvPicPr>
          <p:cNvPr id="10" name="Picture 9" descr="Coins stacked coins with a jar of coins and a jar of coins with a plant growing out of them&#10;&#10;Description automatically generated">
            <a:extLst>
              <a:ext uri="{FF2B5EF4-FFF2-40B4-BE49-F238E27FC236}">
                <a16:creationId xmlns:a16="http://schemas.microsoft.com/office/drawing/2014/main" id="{2C75EDEA-4030-5AE3-0B93-981BBDECE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72" y="1648179"/>
            <a:ext cx="6549806" cy="44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6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C6918-56CA-6151-A9B7-10D9ED014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6D0FC-2D42-B1CB-E9D4-76DF35C91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Investment – The Prudent Choice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F0524-F658-7654-C526-D69D5929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CF47C-14B1-5B7C-7746-363901B5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890C4FA5-468B-378C-CA77-9DD2604DB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2005802"/>
            <a:ext cx="2846396" cy="2846396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1F109AD-27AA-3CEC-414C-A1867C8DE8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843556"/>
            <a:ext cx="4725649" cy="396193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Challenge:</a:t>
            </a:r>
          </a:p>
          <a:p>
            <a:pPr lvl="1"/>
            <a:r>
              <a:rPr lang="en-US" dirty="0"/>
              <a:t>Significant Capital Expenditures identified</a:t>
            </a:r>
          </a:p>
          <a:p>
            <a:pPr lvl="1"/>
            <a:r>
              <a:rPr lang="en-US" dirty="0"/>
              <a:t>Limited budget available </a:t>
            </a:r>
          </a:p>
          <a:p>
            <a:pPr lvl="1"/>
            <a:r>
              <a:rPr lang="en-US" dirty="0"/>
              <a:t>Limited staff capacity/expertise</a:t>
            </a:r>
          </a:p>
          <a:p>
            <a:pPr lvl="1"/>
            <a:endParaRPr lang="en-US" dirty="0"/>
          </a:p>
          <a:p>
            <a:pPr marL="0" lvl="1" indent="0">
              <a:buNone/>
            </a:pPr>
            <a:r>
              <a:rPr lang="en-US" b="1" dirty="0">
                <a:solidFill>
                  <a:schemeClr val="tx2"/>
                </a:solidFill>
              </a:rPr>
              <a:t>Solution:</a:t>
            </a:r>
          </a:p>
          <a:p>
            <a:pPr lvl="1"/>
            <a:r>
              <a:rPr lang="en-US" dirty="0"/>
              <a:t>“Hire out” investment expertise</a:t>
            </a:r>
          </a:p>
          <a:p>
            <a:pPr lvl="1"/>
            <a:r>
              <a:rPr lang="en-US" dirty="0"/>
              <a:t>Multi-department committee established</a:t>
            </a:r>
          </a:p>
          <a:p>
            <a:pPr lvl="1"/>
            <a:r>
              <a:rPr lang="en-US" dirty="0"/>
              <a:t>PI = maintain control of short-term money and put long-term dollars to work for them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23208-F6AC-1DD7-EBA2-2C5A328373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5465"/>
            <a:ext cx="5803767" cy="43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64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CEC01C-5C15-BEF2-DC61-19958D9D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D16CE6-0EBA-8006-AF6C-D8E11399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32144-B956-88B8-A885-96E15556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 to a NOMA member…</a:t>
            </a:r>
          </a:p>
        </p:txBody>
      </p:sp>
    </p:spTree>
    <p:extLst>
      <p:ext uri="{BB962C8B-B14F-4D97-AF65-F5344CB8AC3E}">
        <p14:creationId xmlns:p14="http://schemas.microsoft.com/office/powerpoint/2010/main" val="3488252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1F151-1BB9-0076-279D-31E6978E0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table talking to another person&#10;&#10;Description automatically generated">
            <a:extLst>
              <a:ext uri="{FF2B5EF4-FFF2-40B4-BE49-F238E27FC236}">
                <a16:creationId xmlns:a16="http://schemas.microsoft.com/office/drawing/2014/main" id="{8DD96AD8-5A0C-E82C-A761-8B72F55BC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5" y="-1332523"/>
            <a:ext cx="12285785" cy="8190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DEDE59-2283-B8EB-FB6F-65DE1117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644829"/>
            <a:ext cx="4455942" cy="992061"/>
          </a:xfrm>
        </p:spPr>
        <p:txBody>
          <a:bodyPr>
            <a:normAutofit/>
          </a:bodyPr>
          <a:lstStyle/>
          <a:p>
            <a:r>
              <a:rPr lang="en-US" dirty="0"/>
              <a:t>Opportunity knocks!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48AF35-B9E4-D11B-B0EF-1FB899346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2E66C-3B39-0222-5803-890943F5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A07F-CED5-D303-20E9-A124F301FE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36890"/>
            <a:ext cx="5257800" cy="4576282"/>
          </a:xfrm>
        </p:spPr>
        <p:txBody>
          <a:bodyPr/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Speed Enforcement</a:t>
            </a:r>
          </a:p>
          <a:p>
            <a:endParaRPr lang="en-US" sz="2000" b="0" dirty="0"/>
          </a:p>
          <a:p>
            <a:r>
              <a:rPr lang="en-US" sz="2000" dirty="0">
                <a:solidFill>
                  <a:schemeClr val="tx2"/>
                </a:solidFill>
              </a:rPr>
              <a:t>Risk Management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Customer Relations Management </a:t>
            </a:r>
          </a:p>
          <a:p>
            <a:r>
              <a:rPr lang="en-US" sz="2000" dirty="0">
                <a:solidFill>
                  <a:schemeClr val="tx2"/>
                </a:solidFill>
              </a:rPr>
              <a:t>(Digital Toolkit)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185983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EA38A6-B211-CA4A-86D2-517D507C6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continue the celebration…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8FD5F6D-E13E-43B2-1BB8-1A6350B76A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8070" y="4691902"/>
            <a:ext cx="3250247" cy="280878"/>
          </a:xfrm>
        </p:spPr>
        <p:txBody>
          <a:bodyPr/>
          <a:lstStyle/>
          <a:p>
            <a:pPr algn="l"/>
            <a:r>
              <a:rPr lang="en-CA" sz="2000" dirty="0">
                <a:solidFill>
                  <a:schemeClr val="tx2"/>
                </a:solidFill>
              </a:rPr>
              <a:t>Judy </a:t>
            </a:r>
            <a:r>
              <a:rPr lang="en-CA" sz="2000" dirty="0" err="1">
                <a:solidFill>
                  <a:schemeClr val="tx2"/>
                </a:solidFill>
              </a:rPr>
              <a:t>Dezell</a:t>
            </a:r>
            <a:endParaRPr lang="en-CA" sz="2000" dirty="0">
              <a:solidFill>
                <a:schemeClr val="tx2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5E876F9-DA77-2059-F620-141F4187B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069" y="5180742"/>
            <a:ext cx="6785079" cy="280879"/>
          </a:xfrm>
        </p:spPr>
        <p:txBody>
          <a:bodyPr/>
          <a:lstStyle/>
          <a:p>
            <a:pPr algn="l"/>
            <a:r>
              <a:rPr lang="en-CA" sz="1800" dirty="0">
                <a:solidFill>
                  <a:schemeClr val="tx2"/>
                </a:solidFill>
              </a:rPr>
              <a:t>Director, Enterprise Centre, Business Partnerships, LAS &amp; ONE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1F0ABC2-AE96-6EFB-E51B-6E80515B25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939" y="5702065"/>
            <a:ext cx="3278510" cy="280879"/>
          </a:xfrm>
        </p:spPr>
        <p:txBody>
          <a:bodyPr/>
          <a:lstStyle/>
          <a:p>
            <a:pPr algn="l"/>
            <a:r>
              <a:rPr lang="en-CA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jdezell@amo.on.ca</a:t>
            </a:r>
          </a:p>
          <a:p>
            <a:pPr algn="l"/>
            <a:endParaRPr lang="en-CA" sz="1800" dirty="0">
              <a:solidFill>
                <a:schemeClr val="tx2"/>
              </a:solidFill>
            </a:endParaRPr>
          </a:p>
        </p:txBody>
      </p:sp>
      <p:pic>
        <p:nvPicPr>
          <p:cNvPr id="3" name="Picture 2" descr="A qr code with a logo&#10;&#10;Description automatically generated">
            <a:extLst>
              <a:ext uri="{FF2B5EF4-FFF2-40B4-BE49-F238E27FC236}">
                <a16:creationId xmlns:a16="http://schemas.microsoft.com/office/drawing/2014/main" id="{1E13F940-EC1F-5E69-EBBA-E23054A277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025" y="5016490"/>
            <a:ext cx="1245122" cy="1245122"/>
          </a:xfrm>
          <a:prstGeom prst="rect">
            <a:avLst/>
          </a:prstGeom>
        </p:spPr>
      </p:pic>
      <p:pic>
        <p:nvPicPr>
          <p:cNvPr id="8" name="Picture 7" descr="A qr code with a logo&#10;&#10;Description automatically generated">
            <a:extLst>
              <a:ext uri="{FF2B5EF4-FFF2-40B4-BE49-F238E27FC236}">
                <a16:creationId xmlns:a16="http://schemas.microsoft.com/office/drawing/2014/main" id="{72443442-D5C6-45FA-86C7-41D343B342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025" y="3493079"/>
            <a:ext cx="1245122" cy="1245122"/>
          </a:xfrm>
          <a:prstGeom prst="rect">
            <a:avLst/>
          </a:prstGeom>
        </p:spPr>
      </p:pic>
      <p:pic>
        <p:nvPicPr>
          <p:cNvPr id="10" name="Picture 9" descr="A qr code with a square in the middle&#10;&#10;Description automatically generated">
            <a:extLst>
              <a:ext uri="{FF2B5EF4-FFF2-40B4-BE49-F238E27FC236}">
                <a16:creationId xmlns:a16="http://schemas.microsoft.com/office/drawing/2014/main" id="{81F15017-B7E7-E8E8-F040-30ED43D70E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025" y="446258"/>
            <a:ext cx="1245122" cy="1245122"/>
          </a:xfrm>
          <a:prstGeom prst="rect">
            <a:avLst/>
          </a:prstGeom>
        </p:spPr>
      </p:pic>
      <p:pic>
        <p:nvPicPr>
          <p:cNvPr id="12" name="Picture 11" descr="A qr code with a logo&#10;&#10;Description automatically generated">
            <a:extLst>
              <a:ext uri="{FF2B5EF4-FFF2-40B4-BE49-F238E27FC236}">
                <a16:creationId xmlns:a16="http://schemas.microsoft.com/office/drawing/2014/main" id="{1F892C7F-2422-3DD1-1052-D9E254D2EAF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026" y="1969669"/>
            <a:ext cx="1245121" cy="12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8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DBD44-70EF-4339-8A97-78A7D598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is LAS?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969B8-0203-4F6C-B0B7-5B001F192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3D6D8-3D90-4580-B457-771D20FC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709E0-8AD4-44FA-B689-5B71BB215D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3557"/>
            <a:ext cx="10515600" cy="1758970"/>
          </a:xfrm>
        </p:spPr>
        <p:txBody>
          <a:bodyPr/>
          <a:lstStyle/>
          <a:p>
            <a:r>
              <a:rPr lang="en-CA" dirty="0">
                <a:ea typeface="Source Sans Pro" panose="020B0503030403020204" pitchFamily="34" charset="0"/>
              </a:rPr>
              <a:t>AMO’s Business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0" dirty="0">
                <a:ea typeface="Source Sans Pro" panose="020B0503030403020204" pitchFamily="34" charset="0"/>
              </a:rPr>
              <a:t>30+ years delivering programs and services for municipalities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0" dirty="0">
                <a:ea typeface="Source Sans Pro" panose="020B0503030403020204" pitchFamily="34" charset="0"/>
              </a:rPr>
              <a:t>Not-for-profit, governed by a Board of Directors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0" dirty="0">
                <a:ea typeface="Source Sans Pro" panose="020B0503030403020204" pitchFamily="34" charset="0"/>
              </a:rPr>
              <a:t>90% of the municipalities in Ontario depend on LAS</a:t>
            </a:r>
          </a:p>
          <a:p>
            <a:endParaRPr lang="en-CA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C776E-6EB3-EE09-7B84-83B566497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5" y="3699163"/>
            <a:ext cx="10463115" cy="1779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6CDA4-86F5-5F4A-6B18-24E7A45A2A0E}"/>
              </a:ext>
            </a:extLst>
          </p:cNvPr>
          <p:cNvSpPr txBox="1"/>
          <p:nvPr/>
        </p:nvSpPr>
        <p:spPr>
          <a:xfrm>
            <a:off x="3415838" y="5575514"/>
            <a:ext cx="529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tx2"/>
                </a:solidFill>
                <a:ea typeface="Source Sans Pro" panose="020B0503030403020204" pitchFamily="34" charset="0"/>
              </a:rPr>
              <a:t>Helping Communities Work Better</a:t>
            </a:r>
          </a:p>
        </p:txBody>
      </p:sp>
    </p:spTree>
    <p:extLst>
      <p:ext uri="{BB962C8B-B14F-4D97-AF65-F5344CB8AC3E}">
        <p14:creationId xmlns:p14="http://schemas.microsoft.com/office/powerpoint/2010/main" val="316834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5196-C5A3-F143-8EAF-066C96BA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LAS Solutions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F1EB2-8028-4F4D-BA94-87C08C804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60461-A7D4-0643-9A3C-6D703347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C10E-0D05-B2E9-1A5B-B9C2C6F232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" y="1457496"/>
            <a:ext cx="3213135" cy="4700488"/>
          </a:xfrm>
        </p:spPr>
        <p:txBody>
          <a:bodyPr/>
          <a:lstStyle/>
          <a:p>
            <a:r>
              <a:rPr lang="en-CA" dirty="0">
                <a:solidFill>
                  <a:schemeClr val="tx2"/>
                </a:solidFill>
              </a:rPr>
              <a:t>Administrative</a:t>
            </a:r>
          </a:p>
          <a:p>
            <a:pPr lvl="1"/>
            <a:r>
              <a:rPr lang="en-CA" dirty="0"/>
              <a:t>Automated Speed Enforcement</a:t>
            </a:r>
          </a:p>
          <a:p>
            <a:pPr lvl="1"/>
            <a:r>
              <a:rPr lang="en-CA" dirty="0"/>
              <a:t>Closed Meeting Investigator</a:t>
            </a:r>
          </a:p>
          <a:p>
            <a:pPr lvl="1">
              <a:spcAft>
                <a:spcPts val="1350"/>
              </a:spcAft>
            </a:pPr>
            <a:r>
              <a:rPr lang="en-CA" dirty="0"/>
              <a:t>Sewer &amp; Waterline Warranty</a:t>
            </a:r>
          </a:p>
          <a:p>
            <a:pPr marL="0" lvl="1" indent="0">
              <a:buNone/>
            </a:pPr>
            <a:r>
              <a:rPr lang="en-CA" b="1" dirty="0">
                <a:solidFill>
                  <a:schemeClr val="tx2"/>
                </a:solidFill>
              </a:rPr>
              <a:t>Energy</a:t>
            </a:r>
          </a:p>
          <a:p>
            <a:pPr lvl="1"/>
            <a:r>
              <a:rPr lang="en-CA" dirty="0"/>
              <a:t>Electricity</a:t>
            </a:r>
          </a:p>
          <a:p>
            <a:pPr lvl="1"/>
            <a:r>
              <a:rPr lang="en-CA" dirty="0"/>
              <a:t>Energy Planning Tool</a:t>
            </a:r>
          </a:p>
          <a:p>
            <a:pPr lvl="1"/>
            <a:r>
              <a:rPr lang="en-CA" dirty="0"/>
              <a:t>Facility Lighting</a:t>
            </a:r>
          </a:p>
          <a:p>
            <a:pPr lvl="1"/>
            <a:r>
              <a:rPr lang="en-CA" dirty="0"/>
              <a:t>Natural Gas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106E960-F5C1-0694-AAE1-2AFB0B6C5AD3}"/>
              </a:ext>
            </a:extLst>
          </p:cNvPr>
          <p:cNvSpPr txBox="1">
            <a:spLocks/>
          </p:cNvSpPr>
          <p:nvPr/>
        </p:nvSpPr>
        <p:spPr>
          <a:xfrm>
            <a:off x="4375153" y="1457495"/>
            <a:ext cx="3380733" cy="4380118"/>
          </a:xfrm>
          <a:prstGeom prst="rect">
            <a:avLst/>
          </a:prstGeom>
        </p:spPr>
        <p:txBody>
          <a:bodyPr vert="horz" lIns="0" tIns="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5400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613" indent="-225425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0588" indent="-22066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22701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CA" b="1" dirty="0">
                <a:solidFill>
                  <a:schemeClr val="tx2"/>
                </a:solidFill>
              </a:rPr>
              <a:t>Financial</a:t>
            </a:r>
          </a:p>
          <a:p>
            <a:pPr lvl="1"/>
            <a:r>
              <a:rPr lang="en-CA" dirty="0"/>
              <a:t>Group Benefits</a:t>
            </a:r>
          </a:p>
          <a:p>
            <a:pPr lvl="1"/>
            <a:r>
              <a:rPr lang="en-CA" dirty="0"/>
              <a:t>Home &amp; Auto Insurance</a:t>
            </a:r>
          </a:p>
          <a:p>
            <a:pPr lvl="1"/>
            <a:r>
              <a:rPr lang="en-CA" dirty="0"/>
              <a:t>Investments (ONE)</a:t>
            </a:r>
          </a:p>
          <a:p>
            <a:pPr lvl="1"/>
            <a:r>
              <a:rPr lang="en-CA" dirty="0"/>
              <a:t>Municipal Risk Management</a:t>
            </a:r>
          </a:p>
          <a:p>
            <a:pPr lvl="1">
              <a:spcAft>
                <a:spcPts val="1350"/>
              </a:spcAft>
            </a:pPr>
            <a:r>
              <a:rPr lang="en-CA" dirty="0"/>
              <a:t>Cyber Incident Management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CA" b="1" dirty="0">
                <a:solidFill>
                  <a:schemeClr val="tx2"/>
                </a:solidFill>
              </a:rPr>
              <a:t>Municipal Assets</a:t>
            </a:r>
          </a:p>
          <a:p>
            <a:pPr lvl="1"/>
            <a:r>
              <a:rPr lang="en-CA" dirty="0"/>
              <a:t>Road &amp; Sidewalk Assessment</a:t>
            </a:r>
          </a:p>
          <a:p>
            <a:pPr lvl="1">
              <a:spcAft>
                <a:spcPts val="1350"/>
              </a:spcAft>
            </a:pPr>
            <a:r>
              <a:rPr lang="en-CA" dirty="0"/>
              <a:t>Group Buying (Canoe)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CA" b="1" dirty="0">
                <a:solidFill>
                  <a:schemeClr val="tx2"/>
                </a:solidFill>
              </a:rPr>
              <a:t>Education and Training</a:t>
            </a:r>
          </a:p>
          <a:p>
            <a:pPr lvl="1"/>
            <a:r>
              <a:rPr lang="en-CA" dirty="0"/>
              <a:t>Energy Training Workshops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28ADB-E085-D6D1-0505-7D5755714ED4}"/>
              </a:ext>
            </a:extLst>
          </p:cNvPr>
          <p:cNvSpPr txBox="1">
            <a:spLocks/>
          </p:cNvSpPr>
          <p:nvPr/>
        </p:nvSpPr>
        <p:spPr>
          <a:xfrm>
            <a:off x="8138452" y="1457495"/>
            <a:ext cx="3623488" cy="4700489"/>
          </a:xfrm>
          <a:prstGeom prst="rect">
            <a:avLst/>
          </a:prstGeom>
        </p:spPr>
        <p:txBody>
          <a:bodyPr vert="horz" lIns="0" tIns="0" rIns="90000" bIns="45720" rtlCol="0">
            <a:noAutofit/>
          </a:bodyPr>
          <a:lstStyle>
            <a:lvl1pPr marL="0" indent="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54000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613" indent="-225425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0588" indent="-22066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227013" algn="l" defTabSz="914400" rtl="0" eaLnBrk="1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ts val="1620"/>
              </a:lnSpc>
              <a:spcBef>
                <a:spcPts val="450"/>
              </a:spcBef>
              <a:spcAft>
                <a:spcPts val="450"/>
              </a:spcAft>
              <a:buClr>
                <a:srgbClr val="00A1B3"/>
              </a:buClr>
              <a:defRPr/>
            </a:pPr>
            <a:r>
              <a:rPr lang="en-CA" dirty="0">
                <a:solidFill>
                  <a:srgbClr val="2E008B"/>
                </a:solidFill>
                <a:latin typeface="Arial" panose="020B0604020202020204"/>
              </a:rPr>
              <a:t>Digital Toolkit (AMO)</a:t>
            </a:r>
          </a:p>
          <a:p>
            <a:pPr marL="214313" indent="-214313">
              <a:buClr>
                <a:srgbClr val="00A1B3"/>
              </a:buClr>
              <a:buFont typeface="Arial" panose="020B0604020202020204" pitchFamily="34" charset="0"/>
              <a:buChar char="•"/>
              <a:defRPr/>
            </a:pPr>
            <a:r>
              <a:rPr lang="en-CA" b="0" dirty="0">
                <a:solidFill>
                  <a:srgbClr val="000000"/>
                </a:solidFill>
                <a:latin typeface="Arial" panose="020B0604020202020204"/>
                <a:ea typeface="Source Sans Pro" panose="020B0503030403020204" pitchFamily="34" charset="0"/>
              </a:rPr>
              <a:t>Barrier Free Website Builder </a:t>
            </a:r>
            <a:endParaRPr lang="en-US" b="0" dirty="0">
              <a:solidFill>
                <a:srgbClr val="000000"/>
              </a:solidFill>
              <a:latin typeface="Arial" panose="020B0604020202020204"/>
              <a:ea typeface="Source Sans Pro" panose="020B0503030403020204" pitchFamily="34" charset="0"/>
            </a:endParaRPr>
          </a:p>
          <a:p>
            <a:pPr marL="214313" indent="-214313">
              <a:buClr>
                <a:srgbClr val="00A1B3"/>
              </a:buClr>
              <a:buFont typeface="Arial" panose="020B0604020202020204" pitchFamily="34" charset="0"/>
              <a:buChar char="•"/>
              <a:defRPr/>
            </a:pPr>
            <a:r>
              <a:rPr lang="en-CA" b="0" dirty="0">
                <a:solidFill>
                  <a:srgbClr val="000000"/>
                </a:solidFill>
                <a:latin typeface="Arial" panose="020B0604020202020204"/>
                <a:ea typeface="Source Sans Pro" panose="020B0503030403020204" pitchFamily="34" charset="0"/>
              </a:rPr>
              <a:t>Electronic Signatures</a:t>
            </a:r>
            <a:endParaRPr lang="en-US" b="0" dirty="0">
              <a:solidFill>
                <a:srgbClr val="000000"/>
              </a:solidFill>
              <a:latin typeface="Arial" panose="020B0604020202020204"/>
              <a:ea typeface="Source Sans Pro" panose="020B0503030403020204" pitchFamily="34" charset="0"/>
            </a:endParaRPr>
          </a:p>
          <a:p>
            <a:pPr marL="214313" indent="-214313">
              <a:buClr>
                <a:srgbClr val="00A1B3"/>
              </a:buClr>
              <a:buFont typeface="Arial" panose="020B0604020202020204" pitchFamily="34" charset="0"/>
              <a:buChar char="•"/>
              <a:defRPr/>
            </a:pPr>
            <a:r>
              <a:rPr lang="en-CA" b="0" dirty="0">
                <a:solidFill>
                  <a:srgbClr val="000000"/>
                </a:solidFill>
                <a:latin typeface="Arial" panose="020B0604020202020204"/>
                <a:ea typeface="Source Sans Pro" panose="020B0503030403020204" pitchFamily="34" charset="0"/>
              </a:rPr>
              <a:t>Electronic Meeting Management and Livestreaming</a:t>
            </a:r>
            <a:endParaRPr lang="en-US" b="0" dirty="0">
              <a:solidFill>
                <a:srgbClr val="000000"/>
              </a:solidFill>
              <a:latin typeface="Arial" panose="020B0604020202020204"/>
              <a:ea typeface="Source Sans Pro" panose="020B0503030403020204" pitchFamily="34" charset="0"/>
            </a:endParaRPr>
          </a:p>
          <a:p>
            <a:pPr marL="214313" indent="-214313">
              <a:buClr>
                <a:srgbClr val="00A1B3"/>
              </a:buClr>
              <a:buFont typeface="Arial" panose="020B0604020202020204" pitchFamily="34" charset="0"/>
              <a:buChar char="•"/>
              <a:defRPr/>
            </a:pPr>
            <a:r>
              <a:rPr lang="en-CA" b="0" dirty="0">
                <a:solidFill>
                  <a:srgbClr val="000000"/>
                </a:solidFill>
                <a:latin typeface="Arial" panose="020B0604020202020204"/>
                <a:ea typeface="Source Sans Pro" panose="020B0503030403020204" pitchFamily="34" charset="0"/>
              </a:rPr>
              <a:t>Electronic Permitting</a:t>
            </a:r>
          </a:p>
          <a:p>
            <a:pPr marL="214313" indent="-214313">
              <a:buClr>
                <a:srgbClr val="00A1B3"/>
              </a:buClr>
              <a:buFont typeface="Arial" panose="020B0604020202020204" pitchFamily="34" charset="0"/>
              <a:buChar char="•"/>
              <a:defRPr/>
            </a:pPr>
            <a:r>
              <a:rPr lang="en-CA" b="0" dirty="0">
                <a:solidFill>
                  <a:srgbClr val="000000"/>
                </a:solidFill>
                <a:latin typeface="Arial" panose="020B0604020202020204"/>
                <a:ea typeface="Source Sans Pro" panose="020B0503030403020204" pitchFamily="34" charset="0"/>
              </a:rPr>
              <a:t>Freedom of Information (FOI) Solution</a:t>
            </a:r>
          </a:p>
          <a:p>
            <a:pPr marL="214313" indent="-214313">
              <a:buClr>
                <a:srgbClr val="00A1B3"/>
              </a:buClr>
              <a:buFont typeface="Arial" panose="020B0604020202020204" pitchFamily="34" charset="0"/>
              <a:buChar char="•"/>
              <a:defRPr/>
            </a:pPr>
            <a:r>
              <a:rPr lang="en-CA" b="0" dirty="0">
                <a:solidFill>
                  <a:srgbClr val="000000"/>
                </a:solidFill>
                <a:latin typeface="Arial" panose="020B0604020202020204"/>
                <a:ea typeface="Source Sans Pro" panose="020B0503030403020204" pitchFamily="34" charset="0"/>
              </a:rPr>
              <a:t>Occupational H&amp;S Management</a:t>
            </a:r>
          </a:p>
          <a:p>
            <a:pPr marL="214313" indent="-214313">
              <a:buClr>
                <a:srgbClr val="00A1B3"/>
              </a:buClr>
              <a:buFont typeface="Arial" panose="020B0604020202020204" pitchFamily="34" charset="0"/>
              <a:buChar char="•"/>
              <a:defRPr/>
            </a:pPr>
            <a:r>
              <a:rPr lang="en-CA" b="0" dirty="0">
                <a:solidFill>
                  <a:srgbClr val="000000"/>
                </a:solidFill>
                <a:latin typeface="Arial" panose="020B0604020202020204"/>
                <a:ea typeface="Source Sans Pro" panose="020B0503030403020204" pitchFamily="34" charset="0"/>
              </a:rPr>
              <a:t>Risk &amp; Claims Management System</a:t>
            </a:r>
          </a:p>
          <a:p>
            <a:pPr>
              <a:buClr>
                <a:srgbClr val="00A1B3"/>
              </a:buClr>
              <a:defRPr/>
            </a:pPr>
            <a:endParaRPr lang="en-US" b="0" dirty="0">
              <a:solidFill>
                <a:srgbClr val="000000"/>
              </a:solidFill>
              <a:latin typeface="Arial" panose="020B0604020202020204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7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F3E16-0272-6EDE-E20D-80328619B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C6C49-0F79-84FD-F08A-C7871B75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B8DA92-DA7D-AC1C-D9C7-6A0273BA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Celebrate!</a:t>
            </a:r>
          </a:p>
        </p:txBody>
      </p:sp>
    </p:spTree>
    <p:extLst>
      <p:ext uri="{BB962C8B-B14F-4D97-AF65-F5344CB8AC3E}">
        <p14:creationId xmlns:p14="http://schemas.microsoft.com/office/powerpoint/2010/main" val="2389709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5196-C5A3-F143-8EAF-066C96BA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Here to serve NOMA members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F1EB2-8028-4F4D-BA94-87C08C804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60461-A7D4-0643-9A3C-6D703347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1D8D9E0-CCED-F15E-FDB6-1A9E982C8C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1271001"/>
              </p:ext>
            </p:extLst>
          </p:nvPr>
        </p:nvGraphicFramePr>
        <p:xfrm>
          <a:off x="1286933" y="1298223"/>
          <a:ext cx="9787467" cy="4914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593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9515C-F199-0230-BB07-DBBF0D96E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NOMA’s Top Leaders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7B247-C8EA-447F-99BA-6D281BBFA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63242-BA51-36BF-A26E-C50D5AB0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 descr="A logo of a boat&#10;&#10;Description automatically generated">
            <a:extLst>
              <a:ext uri="{FF2B5EF4-FFF2-40B4-BE49-F238E27FC236}">
                <a16:creationId xmlns:a16="http://schemas.microsoft.com/office/drawing/2014/main" id="{A6C876AA-99C2-F8DE-BB4E-F0157B53F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8" y="1540133"/>
            <a:ext cx="2143125" cy="2143125"/>
          </a:xfrm>
          <a:prstGeom prst="rect">
            <a:avLst/>
          </a:prstGeom>
        </p:spPr>
      </p:pic>
      <p:pic>
        <p:nvPicPr>
          <p:cNvPr id="11" name="Picture 10" descr="A logo with a compass and trees&#10;&#10;Description automatically generated">
            <a:extLst>
              <a:ext uri="{FF2B5EF4-FFF2-40B4-BE49-F238E27FC236}">
                <a16:creationId xmlns:a16="http://schemas.microsoft.com/office/drawing/2014/main" id="{DE58CC67-E271-8C0A-EC6B-CEC201911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53" y="1470403"/>
            <a:ext cx="2095792" cy="1943371"/>
          </a:xfrm>
          <a:prstGeom prst="rect">
            <a:avLst/>
          </a:prstGeom>
        </p:spPr>
      </p:pic>
      <p:pic>
        <p:nvPicPr>
          <p:cNvPr id="13" name="Picture 12" descr="A logo with trees and sun&#10;&#10;Description automatically generated">
            <a:extLst>
              <a:ext uri="{FF2B5EF4-FFF2-40B4-BE49-F238E27FC236}">
                <a16:creationId xmlns:a16="http://schemas.microsoft.com/office/drawing/2014/main" id="{E5707EB5-1C2E-C689-2118-DEC9F51A5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40" y="1667021"/>
            <a:ext cx="2392089" cy="1761979"/>
          </a:xfrm>
          <a:prstGeom prst="rect">
            <a:avLst/>
          </a:prstGeom>
        </p:spPr>
      </p:pic>
      <p:pic>
        <p:nvPicPr>
          <p:cNvPr id="17" name="Picture 16" descr="A logo on a black background&#10;&#10;Description automatically generated">
            <a:extLst>
              <a:ext uri="{FF2B5EF4-FFF2-40B4-BE49-F238E27FC236}">
                <a16:creationId xmlns:a16="http://schemas.microsoft.com/office/drawing/2014/main" id="{B4E40C1F-58A9-959D-6181-ED7257C68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55" y="1417242"/>
            <a:ext cx="2392088" cy="2388903"/>
          </a:xfrm>
          <a:prstGeom prst="rect">
            <a:avLst/>
          </a:prstGeom>
        </p:spPr>
      </p:pic>
      <p:pic>
        <p:nvPicPr>
          <p:cNvPr id="19" name="Picture 18" descr="A lighthouse and water logo&#10;&#10;Description automatically generated">
            <a:extLst>
              <a:ext uri="{FF2B5EF4-FFF2-40B4-BE49-F238E27FC236}">
                <a16:creationId xmlns:a16="http://schemas.microsoft.com/office/drawing/2014/main" id="{0A39F299-1A27-76C3-AE3D-51251BAB1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7" y="3630805"/>
            <a:ext cx="2318465" cy="2318465"/>
          </a:xfrm>
          <a:prstGeom prst="rect">
            <a:avLst/>
          </a:prstGeom>
        </p:spPr>
      </p:pic>
      <p:pic>
        <p:nvPicPr>
          <p:cNvPr id="21" name="Picture 20" descr="A yellow and green logo&#10;&#10;Description automatically generated">
            <a:extLst>
              <a:ext uri="{FF2B5EF4-FFF2-40B4-BE49-F238E27FC236}">
                <a16:creationId xmlns:a16="http://schemas.microsoft.com/office/drawing/2014/main" id="{D6CE9950-0692-AFE6-7518-A8878D5D73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66" y="3683258"/>
            <a:ext cx="2095791" cy="2393286"/>
          </a:xfrm>
          <a:prstGeom prst="rect">
            <a:avLst/>
          </a:prstGeom>
        </p:spPr>
      </p:pic>
      <p:pic>
        <p:nvPicPr>
          <p:cNvPr id="23" name="Picture 22" descr="A logo with a canoe and trees&#10;&#10;Description automatically generated">
            <a:extLst>
              <a:ext uri="{FF2B5EF4-FFF2-40B4-BE49-F238E27FC236}">
                <a16:creationId xmlns:a16="http://schemas.microsoft.com/office/drawing/2014/main" id="{F65AF658-49E9-675C-E16B-5571AD8F20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55" y="3806145"/>
            <a:ext cx="2692963" cy="2204321"/>
          </a:xfrm>
          <a:prstGeom prst="rect">
            <a:avLst/>
          </a:prstGeom>
        </p:spPr>
      </p:pic>
      <p:pic>
        <p:nvPicPr>
          <p:cNvPr id="25" name="Picture 24" descr="A logo with text on it&#10;&#10;Description automatically generated">
            <a:extLst>
              <a:ext uri="{FF2B5EF4-FFF2-40B4-BE49-F238E27FC236}">
                <a16:creationId xmlns:a16="http://schemas.microsoft.com/office/drawing/2014/main" id="{D629B438-9BEC-5635-5308-7C524FFF7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90" y="4401457"/>
            <a:ext cx="23336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3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D26C7-83CB-4EC3-9517-08F2F7771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– The </a:t>
            </a:r>
            <a:r>
              <a:rPr lang="en-US" dirty="0" err="1">
                <a:solidFill>
                  <a:schemeClr val="accent3"/>
                </a:solidFill>
              </a:rPr>
              <a:t>POWER</a:t>
            </a:r>
            <a:r>
              <a:rPr lang="en-US" dirty="0" err="1"/>
              <a:t>ful</a:t>
            </a:r>
            <a:r>
              <a:rPr lang="en-US" dirty="0"/>
              <a:t> Commodity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BB158B-E1D5-55DD-DCD9-22A43289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30EA7-F798-E8D8-8A87-8E381B31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8199EB8-5C39-64DE-1E46-63BC13BA10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238376"/>
              </p:ext>
            </p:extLst>
          </p:nvPr>
        </p:nvGraphicFramePr>
        <p:xfrm>
          <a:off x="666045" y="1384133"/>
          <a:ext cx="10205155" cy="4847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0857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43E6-B159-5AD7-559A-999991EE8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Natural Gas – Just Warming 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8057B7-0893-1396-141D-ED9999318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LAS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F0696-E0BB-0120-A4E2-267ED7A2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F63D1-DDD8-5EBB-A9BD-C7D610895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2325" y="2532610"/>
            <a:ext cx="4559595" cy="1792779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13 NOMA Members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2023 Savings = </a:t>
            </a:r>
            <a:r>
              <a:rPr lang="en-US" dirty="0">
                <a:solidFill>
                  <a:schemeClr val="tx2"/>
                </a:solidFill>
                <a:ea typeface="Source Sans Pro" panose="020B0503030403020204" pitchFamily="34" charset="0"/>
              </a:rPr>
              <a:t>22% </a:t>
            </a:r>
            <a:r>
              <a:rPr lang="en-US" b="0" dirty="0">
                <a:ea typeface="Source Sans Pro" panose="020B0503030403020204" pitchFamily="34" charset="0"/>
              </a:rPr>
              <a:t>(over utility gas rates)</a:t>
            </a:r>
            <a:endParaRPr lang="en-CA" b="0" dirty="0">
              <a:ea typeface="Source Sans Pro" panose="020B0503030403020204" pitchFamily="34" charset="0"/>
            </a:endParaRPr>
          </a:p>
        </p:txBody>
      </p:sp>
      <p:pic>
        <p:nvPicPr>
          <p:cNvPr id="7" name="Picture 6" descr="A colorful logo with black background&#10;&#10;Description automatically generated">
            <a:extLst>
              <a:ext uri="{FF2B5EF4-FFF2-40B4-BE49-F238E27FC236}">
                <a16:creationId xmlns:a16="http://schemas.microsoft.com/office/drawing/2014/main" id="{19195F59-3A52-C3A6-9342-82D55EFFA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99" y="4795520"/>
            <a:ext cx="2315915" cy="1145684"/>
          </a:xfrm>
          <a:prstGeom prst="rect">
            <a:avLst/>
          </a:prstGeom>
        </p:spPr>
      </p:pic>
      <p:pic>
        <p:nvPicPr>
          <p:cNvPr id="9" name="Picture 8" descr="A logo with a bird and text&#10;&#10;Description automatically generated">
            <a:extLst>
              <a:ext uri="{FF2B5EF4-FFF2-40B4-BE49-F238E27FC236}">
                <a16:creationId xmlns:a16="http://schemas.microsoft.com/office/drawing/2014/main" id="{EC93FF8E-5571-12E5-E2A4-FF840AD60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75" y="4795520"/>
            <a:ext cx="2587383" cy="1145684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478668F-DF19-483B-923A-19A27812EC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8680098"/>
              </p:ext>
            </p:extLst>
          </p:nvPr>
        </p:nvGraphicFramePr>
        <p:xfrm>
          <a:off x="525549" y="1774834"/>
          <a:ext cx="5396289" cy="405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758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5196-C5A3-F143-8EAF-066C96BA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Municipal Group Buying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F1EB2-8028-4F4D-BA94-87C08C804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60461-A7D4-0643-9A3C-6D703347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6D36-02DF-E44A-AAC5-5D25A7A13BD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7B2E38F-4ED5-454A-839A-82909CA0CE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" y="1512682"/>
            <a:ext cx="4935398" cy="4700489"/>
          </a:xfrm>
        </p:spPr>
        <p:txBody>
          <a:bodyPr/>
          <a:lstStyle/>
          <a:p>
            <a:pPr defTabSz="685800">
              <a:lnSpc>
                <a:spcPts val="1620"/>
              </a:lnSpc>
              <a:spcBef>
                <a:spcPts val="450"/>
              </a:spcBef>
              <a:spcAft>
                <a:spcPts val="450"/>
              </a:spcAft>
              <a:buClr>
                <a:srgbClr val="00A1B3"/>
              </a:buClr>
              <a:defRPr/>
            </a:pPr>
            <a:r>
              <a:rPr lang="en-CA" dirty="0">
                <a:solidFill>
                  <a:srgbClr val="2E008B"/>
                </a:solidFill>
              </a:rPr>
              <a:t>Canoe Procurement Group </a:t>
            </a:r>
          </a:p>
          <a:p>
            <a:pPr marL="9525" lvl="1" indent="0">
              <a:buNone/>
            </a:pPr>
            <a:r>
              <a:rPr lang="en-US" i="1" dirty="0"/>
              <a:t>cooperative purchasing that leverages economy of scale for the benefit of multiple buyers</a:t>
            </a:r>
          </a:p>
          <a:p>
            <a:pPr lvl="1"/>
            <a:r>
              <a:rPr lang="en-CA" dirty="0">
                <a:ea typeface="Source Sans Pro" panose="020B0503030403020204" pitchFamily="34" charset="0"/>
              </a:rPr>
              <a:t>Cross-Canada partnership with like-minded municipal associations</a:t>
            </a:r>
          </a:p>
          <a:p>
            <a:pPr lvl="1"/>
            <a:r>
              <a:rPr lang="en-CA" dirty="0">
                <a:ea typeface="Source Sans Pro" panose="020B0503030403020204" pitchFamily="34" charset="0"/>
              </a:rPr>
              <a:t>Bulk-buy rates for municipal, BPS, not-for-profits</a:t>
            </a:r>
          </a:p>
          <a:p>
            <a:pPr lvl="1"/>
            <a:r>
              <a:rPr lang="en-CA" dirty="0">
                <a:ea typeface="Source Sans Pro" panose="020B0503030403020204" pitchFamily="34" charset="0"/>
              </a:rPr>
              <a:t>Focused on products used by municipal sector</a:t>
            </a:r>
          </a:p>
          <a:p>
            <a:pPr lvl="1"/>
            <a:r>
              <a:rPr lang="en-CA" dirty="0">
                <a:ea typeface="Source Sans Pro" panose="020B0503030403020204" pitchFamily="34" charset="0"/>
              </a:rPr>
              <a:t>5000+ organizations strong</a:t>
            </a:r>
          </a:p>
          <a:p>
            <a:pPr lvl="1"/>
            <a:r>
              <a:rPr lang="en-CA" dirty="0">
                <a:ea typeface="Source Sans Pro" panose="020B0503030403020204" pitchFamily="34" charset="0"/>
              </a:rPr>
              <a:t>300+ Contracts, 70+ Categories</a:t>
            </a:r>
          </a:p>
          <a:p>
            <a:pPr>
              <a:buClr>
                <a:srgbClr val="00A1B3"/>
              </a:buClr>
              <a:defRPr/>
            </a:pPr>
            <a:endParaRPr lang="en-US" b="0" dirty="0">
              <a:solidFill>
                <a:srgbClr val="000000"/>
              </a:solidFill>
              <a:latin typeface="Arial" panose="020B0604020202020204"/>
              <a:ea typeface="Source Sans Pro" panose="020B0503030403020204" pitchFamily="34" charset="0"/>
            </a:endParaRPr>
          </a:p>
        </p:txBody>
      </p:sp>
      <p:pic>
        <p:nvPicPr>
          <p:cNvPr id="10" name="Chart Placeholder 6">
            <a:extLst>
              <a:ext uri="{FF2B5EF4-FFF2-40B4-BE49-F238E27FC236}">
                <a16:creationId xmlns:a16="http://schemas.microsoft.com/office/drawing/2014/main" id="{9907630A-B8FB-81B3-9741-99782A3039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8" b="2788"/>
          <a:stretch/>
        </p:blipFill>
        <p:spPr>
          <a:xfrm>
            <a:off x="10166256" y="2025520"/>
            <a:ext cx="1218024" cy="990365"/>
          </a:xfrm>
          <a:prstGeom prst="rect">
            <a:avLst/>
          </a:prstGeom>
        </p:spPr>
      </p:pic>
      <p:pic>
        <p:nvPicPr>
          <p:cNvPr id="6" name="Picture 5" descr="A map of canada with different countries/regions&#10;&#10;Description automatically generated">
            <a:extLst>
              <a:ext uri="{FF2B5EF4-FFF2-40B4-BE49-F238E27FC236}">
                <a16:creationId xmlns:a16="http://schemas.microsoft.com/office/drawing/2014/main" id="{9C5D4ECA-1F93-D49C-1D7A-D942BB557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883" y="1512682"/>
            <a:ext cx="4935397" cy="45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933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AS ">
      <a:dk1>
        <a:srgbClr val="000000"/>
      </a:dk1>
      <a:lt1>
        <a:srgbClr val="FFFFFF"/>
      </a:lt1>
      <a:dk2>
        <a:srgbClr val="2E008B"/>
      </a:dk2>
      <a:lt2>
        <a:srgbClr val="E7E6E6"/>
      </a:lt2>
      <a:accent1>
        <a:srgbClr val="00A1B3"/>
      </a:accent1>
      <a:accent2>
        <a:srgbClr val="009E79"/>
      </a:accent2>
      <a:accent3>
        <a:srgbClr val="D50032"/>
      </a:accent3>
      <a:accent4>
        <a:srgbClr val="D67D00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S_Template_July2019" id="{03F54A88-EC16-E643-A989-6197CCBC735A}" vid="{2D546A2C-0EB7-BF46-8243-ACC22063A7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17160</TotalTime>
  <Words>538</Words>
  <Application>Microsoft Office PowerPoint</Application>
  <PresentationFormat>Widescreen</PresentationFormat>
  <Paragraphs>153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Source Sans Pro</vt:lpstr>
      <vt:lpstr>1_Office Theme</vt:lpstr>
      <vt:lpstr>Celebrating the North! Municipal Success Stories in Northwestern Ontario</vt:lpstr>
      <vt:lpstr>Who is LAS?</vt:lpstr>
      <vt:lpstr>LAS Solutions</vt:lpstr>
      <vt:lpstr>Let’s Celebrate!</vt:lpstr>
      <vt:lpstr>Here to serve NOMA members</vt:lpstr>
      <vt:lpstr>NOMA’s Top Leaders</vt:lpstr>
      <vt:lpstr>Electricity – The POWERful Commodity</vt:lpstr>
      <vt:lpstr>Natural Gas – Just Warming up</vt:lpstr>
      <vt:lpstr>Municipal Group Buying</vt:lpstr>
      <vt:lpstr>EnLIGHTening Stories of the North</vt:lpstr>
      <vt:lpstr>Building Better Roads</vt:lpstr>
      <vt:lpstr>ONE Investment – Saving for the future</vt:lpstr>
      <vt:lpstr>ONE Investment – The Prudent Choice</vt:lpstr>
      <vt:lpstr>Coming Soon to a NOMA member…</vt:lpstr>
      <vt:lpstr>Opportunity knocks!</vt:lpstr>
      <vt:lpstr>Let’s continue the celebration…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Tanner S. Watt</dc:creator>
  <cp:lastModifiedBy>Judy Dezell</cp:lastModifiedBy>
  <cp:revision>161</cp:revision>
  <cp:lastPrinted>2024-04-23T20:17:21Z</cp:lastPrinted>
  <dcterms:created xsi:type="dcterms:W3CDTF">2020-11-25T14:42:49Z</dcterms:created>
  <dcterms:modified xsi:type="dcterms:W3CDTF">2024-04-23T20:26:52Z</dcterms:modified>
</cp:coreProperties>
</file>