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789" r:id="rId2"/>
    <p:sldMasterId id="2147483711" r:id="rId3"/>
  </p:sldMasterIdLst>
  <p:notesMasterIdLst>
    <p:notesMasterId r:id="rId17"/>
  </p:notesMasterIdLst>
  <p:sldIdLst>
    <p:sldId id="2145706434" r:id="rId4"/>
    <p:sldId id="2145706576" r:id="rId5"/>
    <p:sldId id="2145706571" r:id="rId6"/>
    <p:sldId id="2145706552" r:id="rId7"/>
    <p:sldId id="2145706555" r:id="rId8"/>
    <p:sldId id="2145706574" r:id="rId9"/>
    <p:sldId id="2145706575" r:id="rId10"/>
    <p:sldId id="2145706567" r:id="rId11"/>
    <p:sldId id="2145706579" r:id="rId12"/>
    <p:sldId id="2145706580" r:id="rId13"/>
    <p:sldId id="2145706581" r:id="rId14"/>
    <p:sldId id="2145706570" r:id="rId15"/>
    <p:sldId id="2145706562" r:id="rId16"/>
  </p:sldIdLst>
  <p:sldSz cx="9144000" cy="5143500" type="screen16x9"/>
  <p:notesSz cx="7010400" cy="92964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7EC1E-A2CE-947D-B4BE-1083796F7DB2}" name="Voltti, Laura" initials="VL" userId="S::VOLTTILA@mpac.ca::45237021-3da6-45c0-81fb-54fedef6902e" providerId="AD"/>
  <p188:author id="{E5308534-3868-7A0A-B70E-73C12F2F0905}" name="Chopp, Kathryn" initials="CK" userId="S::CHOPPKA@mpac.ca::c60e25bd-8360-4395-bda3-9406d657b881" providerId="AD"/>
  <p188:author id="{3B87FF37-B4A9-6225-4D61-96A357B79B4D}" name="Parke, Wendy" initials="PW" userId="S::PARKEWE@mpac.ca::a28fe6c1-7324-44c4-91d1-ba78683c6d5c" providerId="AD"/>
  <p188:author id="{3548293A-C71E-8B2A-A440-A2E1D645E8EA}" name="Lipman, Julia" initials="LJ" userId="S::LIPMANJU@mpac.ca::d157c4cb-892c-47c0-805e-3c2b05780a71" providerId="AD"/>
  <p188:author id="{3703D648-48D2-5418-869D-DA3605BA3997}" name="Salvatori, Nadia" initials="NS" userId="S::SALVATNA@mpac.ca::b83668a1-3b70-4621-ab19-4046e0480145" providerId="AD"/>
  <p188:author id="{AE43D55A-ACFF-54F2-0B86-1B8880F277DD}" name="Salvatori, Nadia" initials="SN" userId="S::salvatna@mpac.ca::b83668a1-3b70-4621-ab19-4046e0480145" providerId="AD"/>
  <p188:author id="{F0EFB05F-28E9-E8D8-634D-94DC15E7DF2A}" name="Van West, Madison" initials="VM" userId="S::vanwesma@mpac.ca::3ba2f9b2-ba96-40c7-919b-3651c9db8396" providerId="AD"/>
  <p188:author id="{7FD443B0-7C99-A1E5-24CD-04E4E6228306}" name="Hagan, Jason" initials="HJ" userId="S::HAGANJA@mpac.ca::80964b14-5afc-4421-b065-aef44ba06c80" providerId="AD"/>
  <p188:author id="{C74CF1B1-D22B-0E79-4AB7-32B473715493}" name="Gadzovski, Rosmarie" initials="GR" userId="S::gadzovro@mpac.ca::4286be39-fc94-4626-a93e-2a5b1f52cfca" providerId="AD"/>
  <p188:author id="{C116BFDC-D09B-EE79-2879-2F1CE5856101}" name="Gadzovski, Rosmarie" initials="GR" userId="S::GADZOVRO@mpac.ca::4286be39-fc94-4626-a93e-2a5b1f52cf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2B"/>
    <a:srgbClr val="004261"/>
    <a:srgbClr val="0055B8"/>
    <a:srgbClr val="005DA6"/>
    <a:srgbClr val="89D2C2"/>
    <a:srgbClr val="CCDDF1"/>
    <a:srgbClr val="ED7D31"/>
    <a:srgbClr val="D6DBDE"/>
    <a:srgbClr val="FAF0CA"/>
    <a:srgbClr val="F7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FF68B-7732-144E-91E6-471298126937}" v="1" dt="2024-04-17T19:12:29.73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9046" autoAdjust="0"/>
  </p:normalViewPr>
  <p:slideViewPr>
    <p:cSldViewPr snapToGrid="0">
      <p:cViewPr varScale="1">
        <p:scale>
          <a:sx n="90" d="100"/>
          <a:sy n="90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 Value Assessment</a:t>
            </a:r>
            <a:endParaRPr lang="en-CA" b="0" i="0">
              <a:solidFill>
                <a:schemeClr val="accent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2020</c:v>
                </c:pt>
                <c:pt idx="2">
                  <c:v>2024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9-9242-9D95-68C186D1F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2020</c:v>
                </c:pt>
                <c:pt idx="2">
                  <c:v>2024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9-9242-9D95-68C186D1F3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2020</c:v>
                </c:pt>
                <c:pt idx="2">
                  <c:v>2024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9-9242-9D95-68C186D1F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927232"/>
        <c:axId val="1723928864"/>
      </c:barChart>
      <c:catAx>
        <c:axId val="17239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pPr>
            <a:endParaRPr lang="en-US"/>
          </a:p>
        </c:txPr>
        <c:crossAx val="1723928864"/>
        <c:crosses val="autoZero"/>
        <c:auto val="1"/>
        <c:lblAlgn val="ctr"/>
        <c:lblOffset val="100"/>
        <c:noMultiLvlLbl val="0"/>
      </c:catAx>
      <c:valAx>
        <c:axId val="172392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72392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09AE72-2FCA-184D-A895-BF926ED2A3A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2763" y="4473892"/>
            <a:ext cx="6026484" cy="397849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4B409F-1B5A-1E4E-AF8A-0D9E886B5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1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5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0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12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7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285750">
              <a:buFont typeface="Arial"/>
              <a:buChar char="•"/>
            </a:pPr>
            <a:endParaRPr lang="en-US" sz="1800" kern="100" dirty="0"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itchFamily="2" charset="2"/>
              <a:buNone/>
            </a:pPr>
            <a:r>
              <a:rPr lang="en-CA" dirty="0"/>
              <a:t> 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1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itchFamily="2" charset="2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409F-1B5A-1E4E-AF8A-0D9E886B52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F9FA86-0D1F-3D90-2EF0-231F5AB5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96" y="494571"/>
            <a:ext cx="7700153" cy="6402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75" b="1" i="0">
                <a:solidFill>
                  <a:srgbClr val="0055B8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334636-7513-9AE2-E333-8605120E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96" y="1369219"/>
            <a:ext cx="7700154" cy="301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8FE10151-65B4-BE33-B222-D0ED10CBC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95" y="4387940"/>
            <a:ext cx="98379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F9FA86-0D1F-3D90-2EF0-231F5AB5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96" y="494571"/>
            <a:ext cx="7700153" cy="6402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75" b="1" i="0">
                <a:solidFill>
                  <a:srgbClr val="0055B8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334636-7513-9AE2-E333-8605120E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96" y="1369219"/>
            <a:ext cx="7700154" cy="301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70031117-95FA-64B5-263D-E1FECBADA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95" y="4387940"/>
            <a:ext cx="98379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MPA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E64AE8-791B-904C-BAD1-B70443CBC4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1734"/>
            <a:ext cx="7772400" cy="8417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7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02563"/>
            <a:ext cx="7772400" cy="412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FAA19-F984-4542-A2C4-DDDDC8D22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99" y="4346455"/>
            <a:ext cx="2009602" cy="42704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01B858-4C96-7C44-BCB5-BA2EC11F83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218054"/>
            <a:ext cx="7772400" cy="412909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8400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7018"/>
            <a:ext cx="3943350" cy="2775215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buClr>
                <a:schemeClr val="accent1"/>
              </a:buClr>
              <a:defRPr sz="1050"/>
            </a:lvl2pPr>
            <a:lvl3pPr>
              <a:buClr>
                <a:schemeClr val="accent1"/>
              </a:buClr>
              <a:defRPr sz="105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E22B-DF59-F248-BF5A-A2DD1C7625FD}" type="datetime1">
              <a:rPr lang="en-CA" smtClean="0"/>
              <a:t>2024-04-17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457A56-2042-294A-ABAE-343A159AAE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6464" y="1257018"/>
            <a:ext cx="3798887" cy="2775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D55F56-B07A-2348-A14B-85FAE74A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BAF41D-E05C-0F4F-8C50-D206BAC41F8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9921"/>
            <a:ext cx="7886700" cy="27752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  <a:lvl2pPr marL="342900" indent="0">
              <a:buFontTx/>
              <a:buNone/>
              <a:defRPr sz="1350"/>
            </a:lvl2pPr>
            <a:lvl3pPr marL="685800" indent="0">
              <a:buClr>
                <a:schemeClr val="tx2"/>
              </a:buClr>
              <a:buFontTx/>
              <a:buNone/>
              <a:defRPr sz="1350"/>
            </a:lvl3pPr>
            <a:lvl4pPr marL="1028700" indent="0">
              <a:buClr>
                <a:schemeClr val="tx2"/>
              </a:buClr>
              <a:buFontTx/>
              <a:buNone/>
              <a:defRPr sz="1350"/>
            </a:lvl4pPr>
            <a:lvl5pPr marL="1371600" indent="0">
              <a:buClr>
                <a:schemeClr val="tx2"/>
              </a:buClr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2AF-D5CA-4543-987B-C569A30EC9FF}" type="datetime1">
              <a:rPr lang="en-CA" smtClean="0"/>
              <a:t>2024-04-17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66FC5A-B3B4-B64D-BD1A-A4672FDF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09085C-B9D4-9A4F-8956-CD8908FB80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A81-80A2-1545-8A6C-871A7EDA8528}" type="datetime1">
              <a:rPr lang="en-CA" smtClean="0"/>
              <a:t>2024-04-17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47C892-156D-5540-92A0-14D3505A6B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591734"/>
            <a:ext cx="7772400" cy="8417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 i="0">
                <a:solidFill>
                  <a:schemeClr val="tx2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943EBA-442E-8243-BD03-5EF91381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02563"/>
            <a:ext cx="6858000" cy="412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1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0F2-B7D0-FB4A-81A4-76ECAE378923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93935-7097-F24A-8F41-0B7A038B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2FBEB-FCE0-E64F-BE4E-0F98C55008F5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0CBE99-E4AC-E740-95B0-4A7185277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60964"/>
            <a:ext cx="3752368" cy="2951559"/>
          </a:xfrm>
        </p:spPr>
        <p:txBody>
          <a:bodyPr lIns="0"/>
          <a:lstStyle>
            <a:lvl1pPr marL="0" indent="0" algn="l">
              <a:buFontTx/>
              <a:buNone/>
              <a:defRPr sz="15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858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287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716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AAEE4D-AB89-3E43-926B-BAFB45418D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1260964"/>
            <a:ext cx="3943350" cy="29515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47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0F2-B7D0-FB4A-81A4-76ECAE378923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93935-7097-F24A-8F41-0B7A038B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2FBEB-FCE0-E64F-BE4E-0F98C55008F5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0CBE99-E4AC-E740-95B0-4A7185277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60964"/>
            <a:ext cx="3752368" cy="2951559"/>
          </a:xfrm>
        </p:spPr>
        <p:txBody>
          <a:bodyPr lIns="0"/>
          <a:lstStyle>
            <a:lvl1pPr marL="0" indent="0" algn="l">
              <a:buFontTx/>
              <a:buNone/>
              <a:defRPr sz="15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858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287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716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987675-09C6-AD4E-9707-06554EC14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2983" y="1260964"/>
            <a:ext cx="3752368" cy="2951559"/>
          </a:xfrm>
        </p:spPr>
        <p:txBody>
          <a:bodyPr lIns="0"/>
          <a:lstStyle>
            <a:lvl1pPr marL="0" indent="0" algn="l">
              <a:buFontTx/>
              <a:buNone/>
              <a:defRPr sz="15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858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287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71600" indent="0" algn="l">
              <a:buFontTx/>
              <a:buNone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3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2B740FF8-38DF-1DCA-847A-5B3DAB369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95" y="4387940"/>
            <a:ext cx="98379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9920"/>
            <a:ext cx="3886200" cy="3263504"/>
          </a:xfrm>
          <a:prstGeom prst="rect">
            <a:avLst/>
          </a:prstGeom>
        </p:spPr>
        <p:txBody>
          <a:bodyPr/>
          <a:lstStyle>
            <a:lvl2pPr>
              <a:buClr>
                <a:srgbClr val="5A9CC3"/>
              </a:buClr>
              <a:defRPr/>
            </a:lvl2pPr>
            <a:lvl3pPr>
              <a:buClr>
                <a:srgbClr val="5A9CC3"/>
              </a:buClr>
              <a:defRPr/>
            </a:lvl3pPr>
            <a:lvl4pPr>
              <a:buClr>
                <a:srgbClr val="5A9CC3"/>
              </a:buClr>
              <a:defRPr/>
            </a:lvl4pPr>
            <a:lvl5pPr>
              <a:buClr>
                <a:srgbClr val="5A9CC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9920"/>
            <a:ext cx="3886200" cy="3263504"/>
          </a:xfrm>
          <a:prstGeom prst="rect">
            <a:avLst/>
          </a:prstGeom>
        </p:spPr>
        <p:txBody>
          <a:bodyPr/>
          <a:lstStyle>
            <a:lvl2pPr>
              <a:buClr>
                <a:srgbClr val="5A9CC3"/>
              </a:buClr>
              <a:defRPr/>
            </a:lvl2pPr>
            <a:lvl3pPr>
              <a:buClr>
                <a:srgbClr val="5A9CC3"/>
              </a:buClr>
              <a:defRPr/>
            </a:lvl3pPr>
            <a:lvl4pPr>
              <a:buClr>
                <a:srgbClr val="5A9CC3"/>
              </a:buClr>
              <a:defRPr/>
            </a:lvl4pPr>
            <a:lvl5pPr>
              <a:buClr>
                <a:srgbClr val="5A9CC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848F-20BD-284E-BA53-3BA557F7CD7E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E7620A-641E-1542-A925-F11050E2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84D564-E337-684B-89AB-FEC61BBD8FA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5984-3BDC-404B-9C5F-7EDC93B40556}" type="datetime1">
              <a:rPr lang="en-CA" smtClean="0"/>
              <a:t>2024-04-17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209B6BA-4F2C-114A-BB1B-203266A81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480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97F2EF-692C-6645-AB85-798C264A19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982114"/>
            <a:ext cx="7772400" cy="8417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2400" b="1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9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0F2-B7D0-FB4A-81A4-76ECAE378923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93935-7097-F24A-8F41-0B7A038B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2FBEB-FCE0-E64F-BE4E-0F98C55008F5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0F2-B7D0-FB4A-81A4-76ECAE378923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93935-7097-F24A-8F41-0B7A038B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2FBEB-FCE0-E64F-BE4E-0F98C55008F5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3E49E4-01AF-DE46-8F85-E7904CEA99E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6767946"/>
              </p:ext>
            </p:extLst>
          </p:nvPr>
        </p:nvGraphicFramePr>
        <p:xfrm>
          <a:off x="1413510" y="1195424"/>
          <a:ext cx="6316980" cy="332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4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E7BFAC-D8EF-074D-9372-31032C8258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650" y="2840050"/>
            <a:ext cx="7886700" cy="21622"/>
          </a:xfrm>
          <a:prstGeom prst="line">
            <a:avLst/>
          </a:prstGeom>
          <a:ln w="419100" cap="rnd">
            <a:solidFill>
              <a:schemeClr val="accent1">
                <a:alpha val="14000"/>
              </a:schemeClr>
            </a:solidFill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0E24CB-12E2-C643-AD97-63F1EAF361E1}"/>
              </a:ext>
            </a:extLst>
          </p:cNvPr>
          <p:cNvCxnSpPr/>
          <p:nvPr userDrawn="1"/>
        </p:nvCxnSpPr>
        <p:spPr>
          <a:xfrm flipV="1">
            <a:off x="2551430" y="2920710"/>
            <a:ext cx="0" cy="71120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28CE78-1B43-6B40-8498-1AA5381A4EFB}"/>
              </a:ext>
            </a:extLst>
          </p:cNvPr>
          <p:cNvCxnSpPr/>
          <p:nvPr userDrawn="1"/>
        </p:nvCxnSpPr>
        <p:spPr>
          <a:xfrm flipV="1">
            <a:off x="5177790" y="2920710"/>
            <a:ext cx="0" cy="71120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CC641D-7A7A-7B41-A9E8-3B8ECFBD41B6}"/>
              </a:ext>
            </a:extLst>
          </p:cNvPr>
          <p:cNvCxnSpPr/>
          <p:nvPr userDrawn="1"/>
        </p:nvCxnSpPr>
        <p:spPr>
          <a:xfrm flipV="1">
            <a:off x="7800339" y="2915310"/>
            <a:ext cx="0" cy="71120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3D118E-79C0-2043-A478-F265158A42C8}"/>
              </a:ext>
            </a:extLst>
          </p:cNvPr>
          <p:cNvCxnSpPr/>
          <p:nvPr userDrawn="1"/>
        </p:nvCxnSpPr>
        <p:spPr>
          <a:xfrm flipV="1">
            <a:off x="6490970" y="2069811"/>
            <a:ext cx="0" cy="711200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23B5C0-767F-E642-BD18-E5027FC7B0C7}"/>
              </a:ext>
            </a:extLst>
          </p:cNvPr>
          <p:cNvCxnSpPr/>
          <p:nvPr userDrawn="1"/>
        </p:nvCxnSpPr>
        <p:spPr>
          <a:xfrm flipV="1">
            <a:off x="3864609" y="2069811"/>
            <a:ext cx="0" cy="711200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E4FC5F-FBD0-8245-835D-BBF0261FAB3C}"/>
              </a:ext>
            </a:extLst>
          </p:cNvPr>
          <p:cNvCxnSpPr/>
          <p:nvPr userDrawn="1"/>
        </p:nvCxnSpPr>
        <p:spPr>
          <a:xfrm flipV="1">
            <a:off x="1238249" y="2069811"/>
            <a:ext cx="0" cy="711200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0F2-B7D0-FB4A-81A4-76ECAE378923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93935-7097-F24A-8F41-0B7A038B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2FBEB-FCE0-E64F-BE4E-0F98C55008F5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CA2C48A-8D35-6A4C-9D5D-D5023F3C54D0}"/>
              </a:ext>
            </a:extLst>
          </p:cNvPr>
          <p:cNvSpPr/>
          <p:nvPr userDrawn="1"/>
        </p:nvSpPr>
        <p:spPr>
          <a:xfrm>
            <a:off x="812800" y="2425411"/>
            <a:ext cx="850900" cy="8509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7F05F1-1A70-DF4C-916E-6E0107483180}"/>
              </a:ext>
            </a:extLst>
          </p:cNvPr>
          <p:cNvSpPr/>
          <p:nvPr userDrawn="1"/>
        </p:nvSpPr>
        <p:spPr>
          <a:xfrm>
            <a:off x="2125980" y="2425411"/>
            <a:ext cx="850900" cy="85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499B9-7FA9-4342-AF35-97F1AEFE2F2E}"/>
              </a:ext>
            </a:extLst>
          </p:cNvPr>
          <p:cNvSpPr/>
          <p:nvPr userDrawn="1"/>
        </p:nvSpPr>
        <p:spPr>
          <a:xfrm>
            <a:off x="3439161" y="2425411"/>
            <a:ext cx="850900" cy="850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68B9B9-1AE8-A347-9343-060D3FB3B877}"/>
              </a:ext>
            </a:extLst>
          </p:cNvPr>
          <p:cNvSpPr/>
          <p:nvPr userDrawn="1"/>
        </p:nvSpPr>
        <p:spPr>
          <a:xfrm>
            <a:off x="4752341" y="2425411"/>
            <a:ext cx="850900" cy="85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8E89DB-A16C-6742-B0FF-57AC05819F26}"/>
              </a:ext>
            </a:extLst>
          </p:cNvPr>
          <p:cNvSpPr/>
          <p:nvPr userDrawn="1"/>
        </p:nvSpPr>
        <p:spPr>
          <a:xfrm>
            <a:off x="6065521" y="2425411"/>
            <a:ext cx="850900" cy="85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24437F-8E29-9746-9A6D-4DF0F2866F06}"/>
              </a:ext>
            </a:extLst>
          </p:cNvPr>
          <p:cNvSpPr/>
          <p:nvPr userDrawn="1"/>
        </p:nvSpPr>
        <p:spPr>
          <a:xfrm>
            <a:off x="7378700" y="2425411"/>
            <a:ext cx="850900" cy="8509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67E3A-E258-E648-9C24-84E996A7D9AF}"/>
              </a:ext>
            </a:extLst>
          </p:cNvPr>
          <p:cNvSpPr txBox="1"/>
          <p:nvPr userDrawn="1"/>
        </p:nvSpPr>
        <p:spPr>
          <a:xfrm>
            <a:off x="927101" y="2562602"/>
            <a:ext cx="609600" cy="534959"/>
          </a:xfrm>
          <a:prstGeom prst="rect">
            <a:avLst/>
          </a:prstGeom>
          <a:noFill/>
        </p:spPr>
        <p:txBody>
          <a:bodyPr wrap="square" lIns="67500" tIns="67500" bIns="67500" rtlCol="0" anchor="ctr" anchorCtr="0">
            <a:noAutofit/>
          </a:bodyPr>
          <a:lstStyle/>
          <a:p>
            <a:pPr algn="ctr"/>
            <a:r>
              <a:rPr lang="en-US" sz="3600" b="1" i="0">
                <a:solidFill>
                  <a:schemeClr val="bg2"/>
                </a:solidFill>
                <a:latin typeface="Quicksand" panose="02070303000000060000" pitchFamily="18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A4DCF-9603-2A4C-8C29-195DEE8C97E5}"/>
              </a:ext>
            </a:extLst>
          </p:cNvPr>
          <p:cNvSpPr txBox="1"/>
          <p:nvPr userDrawn="1"/>
        </p:nvSpPr>
        <p:spPr>
          <a:xfrm>
            <a:off x="2247901" y="2562602"/>
            <a:ext cx="609600" cy="534959"/>
          </a:xfrm>
          <a:prstGeom prst="rect">
            <a:avLst/>
          </a:prstGeom>
          <a:noFill/>
        </p:spPr>
        <p:txBody>
          <a:bodyPr wrap="square" lIns="67500" tIns="67500" bIns="67500" rtlCol="0" anchor="ctr" anchorCtr="0">
            <a:noAutofit/>
          </a:bodyPr>
          <a:lstStyle/>
          <a:p>
            <a:pPr algn="ctr"/>
            <a:r>
              <a:rPr lang="en-US" sz="3600" b="1" i="0">
                <a:solidFill>
                  <a:schemeClr val="bg2"/>
                </a:solidFill>
                <a:latin typeface="Quicksand" panose="02070303000000060000" pitchFamily="18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39023-5159-714F-9278-7E891AEAE81B}"/>
              </a:ext>
            </a:extLst>
          </p:cNvPr>
          <p:cNvSpPr txBox="1"/>
          <p:nvPr userDrawn="1"/>
        </p:nvSpPr>
        <p:spPr>
          <a:xfrm>
            <a:off x="3559810" y="2583381"/>
            <a:ext cx="609600" cy="534959"/>
          </a:xfrm>
          <a:prstGeom prst="rect">
            <a:avLst/>
          </a:prstGeom>
          <a:noFill/>
        </p:spPr>
        <p:txBody>
          <a:bodyPr wrap="square" lIns="67500" tIns="67500" bIns="67500" rtlCol="0" anchor="ctr" anchorCtr="0">
            <a:noAutofit/>
          </a:bodyPr>
          <a:lstStyle/>
          <a:p>
            <a:pPr algn="ctr"/>
            <a:r>
              <a:rPr lang="en-US" sz="3600" b="1" i="0">
                <a:solidFill>
                  <a:schemeClr val="bg2"/>
                </a:solidFill>
                <a:latin typeface="Quicksand" panose="02070303000000060000" pitchFamily="18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A19969-3F20-7342-84F6-581D3CB091A6}"/>
              </a:ext>
            </a:extLst>
          </p:cNvPr>
          <p:cNvSpPr txBox="1"/>
          <p:nvPr userDrawn="1"/>
        </p:nvSpPr>
        <p:spPr>
          <a:xfrm>
            <a:off x="4872990" y="2562601"/>
            <a:ext cx="609600" cy="534959"/>
          </a:xfrm>
          <a:prstGeom prst="rect">
            <a:avLst/>
          </a:prstGeom>
          <a:noFill/>
        </p:spPr>
        <p:txBody>
          <a:bodyPr wrap="square" lIns="67500" tIns="67500" bIns="67500" rtlCol="0" anchor="ctr" anchorCtr="0">
            <a:noAutofit/>
          </a:bodyPr>
          <a:lstStyle/>
          <a:p>
            <a:pPr algn="ctr"/>
            <a:r>
              <a:rPr lang="en-US" sz="3600" b="1" i="0">
                <a:solidFill>
                  <a:schemeClr val="bg2"/>
                </a:solidFill>
                <a:latin typeface="Quicksand" panose="02070303000000060000" pitchFamily="18" charset="77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5C163B-C9E5-854B-ABFD-02DCAD6DE715}"/>
              </a:ext>
            </a:extLst>
          </p:cNvPr>
          <p:cNvSpPr txBox="1"/>
          <p:nvPr userDrawn="1"/>
        </p:nvSpPr>
        <p:spPr>
          <a:xfrm>
            <a:off x="6186170" y="2583381"/>
            <a:ext cx="609600" cy="534959"/>
          </a:xfrm>
          <a:prstGeom prst="rect">
            <a:avLst/>
          </a:prstGeom>
          <a:noFill/>
        </p:spPr>
        <p:txBody>
          <a:bodyPr wrap="square" lIns="67500" tIns="67500" bIns="67500" rtlCol="0" anchor="ctr" anchorCtr="0">
            <a:noAutofit/>
          </a:bodyPr>
          <a:lstStyle/>
          <a:p>
            <a:pPr algn="ctr"/>
            <a:r>
              <a:rPr lang="en-US" sz="3600" b="1" i="0">
                <a:solidFill>
                  <a:schemeClr val="bg2"/>
                </a:solidFill>
                <a:latin typeface="Quicksand" panose="02070303000000060000" pitchFamily="18" charset="77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EB06F4-FDC4-494C-83BD-B1C06CD34D84}"/>
              </a:ext>
            </a:extLst>
          </p:cNvPr>
          <p:cNvSpPr txBox="1"/>
          <p:nvPr userDrawn="1"/>
        </p:nvSpPr>
        <p:spPr>
          <a:xfrm>
            <a:off x="7499349" y="2574955"/>
            <a:ext cx="609600" cy="534959"/>
          </a:xfrm>
          <a:prstGeom prst="rect">
            <a:avLst/>
          </a:prstGeom>
          <a:noFill/>
        </p:spPr>
        <p:txBody>
          <a:bodyPr wrap="square" lIns="67500" tIns="67500" bIns="67500" rtlCol="0" anchor="ctr" anchorCtr="0">
            <a:noAutofit/>
          </a:bodyPr>
          <a:lstStyle/>
          <a:p>
            <a:pPr algn="ctr"/>
            <a:r>
              <a:rPr lang="en-US" sz="3600" b="1" i="0">
                <a:solidFill>
                  <a:schemeClr val="bg2"/>
                </a:solidFill>
                <a:latin typeface="Quicksand" panose="02070303000000060000" pitchFamily="18" charset="77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EC71BA-2E26-FC49-B911-BEB7A9067500}"/>
              </a:ext>
            </a:extLst>
          </p:cNvPr>
          <p:cNvSpPr txBox="1"/>
          <p:nvPr userDrawn="1"/>
        </p:nvSpPr>
        <p:spPr>
          <a:xfrm>
            <a:off x="542924" y="1319565"/>
            <a:ext cx="1390650" cy="102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SUBHEAD TK</a:t>
            </a:r>
          </a:p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AC236C-B22E-E04E-B921-63345553762C}"/>
              </a:ext>
            </a:extLst>
          </p:cNvPr>
          <p:cNvSpPr txBox="1"/>
          <p:nvPr userDrawn="1"/>
        </p:nvSpPr>
        <p:spPr>
          <a:xfrm>
            <a:off x="1856105" y="3700155"/>
            <a:ext cx="1390650" cy="102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SUBHEAD TK</a:t>
            </a:r>
          </a:p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47AEA2-5229-E04C-B61C-611CA9422DDC}"/>
              </a:ext>
            </a:extLst>
          </p:cNvPr>
          <p:cNvSpPr txBox="1"/>
          <p:nvPr userDrawn="1"/>
        </p:nvSpPr>
        <p:spPr>
          <a:xfrm>
            <a:off x="3181350" y="1319565"/>
            <a:ext cx="1390650" cy="102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SUBHEAD TK</a:t>
            </a:r>
          </a:p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C92DD5-2205-4843-9992-6727B0C3CF83}"/>
              </a:ext>
            </a:extLst>
          </p:cNvPr>
          <p:cNvSpPr txBox="1"/>
          <p:nvPr userDrawn="1"/>
        </p:nvSpPr>
        <p:spPr>
          <a:xfrm>
            <a:off x="5781653" y="1319565"/>
            <a:ext cx="1390650" cy="102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SUBHEAD TK</a:t>
            </a:r>
          </a:p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28BA63-0DB3-6846-8F82-CAFDE9E9FB84}"/>
              </a:ext>
            </a:extLst>
          </p:cNvPr>
          <p:cNvSpPr txBox="1"/>
          <p:nvPr userDrawn="1"/>
        </p:nvSpPr>
        <p:spPr>
          <a:xfrm>
            <a:off x="4482465" y="3700155"/>
            <a:ext cx="1390650" cy="102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SUBHEAD TK</a:t>
            </a:r>
          </a:p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B4586B-2048-3544-8D89-961B48828A64}"/>
              </a:ext>
            </a:extLst>
          </p:cNvPr>
          <p:cNvSpPr txBox="1"/>
          <p:nvPr userDrawn="1"/>
        </p:nvSpPr>
        <p:spPr>
          <a:xfrm>
            <a:off x="7105014" y="3700155"/>
            <a:ext cx="1390650" cy="102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SUBHEAD TK</a:t>
            </a:r>
          </a:p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1A2021E-7266-464C-861B-29A55EE59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7" y="2739880"/>
            <a:ext cx="300217" cy="22196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855BC8F-2D58-5048-AA08-94F60396B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088" y="2739880"/>
            <a:ext cx="300217" cy="22196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C20311E-B4A0-8040-A0D2-E2816273A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997" y="2739880"/>
            <a:ext cx="300217" cy="22196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D5BE4712-4B72-6F40-8526-6B01321A4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636" y="2739880"/>
            <a:ext cx="300217" cy="22196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018C8B67-368B-4840-999D-3D3EC4698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452" y="2739880"/>
            <a:ext cx="300217" cy="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C1B425-D638-9B42-A2D8-1FB524C5F8A6}"/>
              </a:ext>
            </a:extLst>
          </p:cNvPr>
          <p:cNvSpPr/>
          <p:nvPr userDrawn="1"/>
        </p:nvSpPr>
        <p:spPr>
          <a:xfrm>
            <a:off x="687616" y="1713490"/>
            <a:ext cx="7662635" cy="1569680"/>
          </a:xfrm>
          <a:prstGeom prst="roundRect">
            <a:avLst/>
          </a:prstGeom>
          <a:noFill/>
          <a:ln w="419100"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0F2-B7D0-FB4A-81A4-76ECAE378923}" type="datetime1">
              <a:rPr lang="en-CA" smtClean="0"/>
              <a:t>2024-04-17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4CF-8BC6-BB45-BC0F-8087EB767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93935-7097-F24A-8F41-0B7A038B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501"/>
            <a:ext cx="7886700" cy="64022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2FBEB-FCE0-E64F-BE4E-0F98C55008F5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6226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D76D31-3ABE-BE48-8C62-52BA19CE3343}"/>
              </a:ext>
            </a:extLst>
          </p:cNvPr>
          <p:cNvSpPr txBox="1"/>
          <p:nvPr userDrawn="1"/>
        </p:nvSpPr>
        <p:spPr>
          <a:xfrm>
            <a:off x="1074032" y="2128126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D75F22-C683-BC42-9A4B-700CBDD0A9EA}"/>
              </a:ext>
            </a:extLst>
          </p:cNvPr>
          <p:cNvSpPr/>
          <p:nvPr userDrawn="1"/>
        </p:nvSpPr>
        <p:spPr>
          <a:xfrm>
            <a:off x="1074033" y="1398188"/>
            <a:ext cx="1396116" cy="65263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73A7D-6F1F-6547-AEE8-970B4E755417}"/>
              </a:ext>
            </a:extLst>
          </p:cNvPr>
          <p:cNvSpPr txBox="1"/>
          <p:nvPr userDrawn="1"/>
        </p:nvSpPr>
        <p:spPr>
          <a:xfrm>
            <a:off x="1087350" y="151657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5808A80-4AC6-104C-B140-2A4E5A54DC88}"/>
              </a:ext>
            </a:extLst>
          </p:cNvPr>
          <p:cNvSpPr/>
          <p:nvPr userDrawn="1"/>
        </p:nvSpPr>
        <p:spPr>
          <a:xfrm>
            <a:off x="2903537" y="1398188"/>
            <a:ext cx="1396116" cy="6526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95FB85-220D-4D43-9143-65B6CC20BE58}"/>
              </a:ext>
            </a:extLst>
          </p:cNvPr>
          <p:cNvSpPr/>
          <p:nvPr userDrawn="1"/>
        </p:nvSpPr>
        <p:spPr>
          <a:xfrm>
            <a:off x="4733042" y="1387172"/>
            <a:ext cx="1396116" cy="6526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BF664D4-21C0-DC45-AF8D-BB50130C3080}"/>
              </a:ext>
            </a:extLst>
          </p:cNvPr>
          <p:cNvSpPr/>
          <p:nvPr userDrawn="1"/>
        </p:nvSpPr>
        <p:spPr>
          <a:xfrm>
            <a:off x="6599237" y="1398188"/>
            <a:ext cx="1396116" cy="6526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EC44848-6863-C24A-B759-E378BFB18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40" y="1628947"/>
            <a:ext cx="229790" cy="1698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577942-4B5F-574D-9B0B-EC4B935FFAE6}"/>
              </a:ext>
            </a:extLst>
          </p:cNvPr>
          <p:cNvSpPr txBox="1"/>
          <p:nvPr userDrawn="1"/>
        </p:nvSpPr>
        <p:spPr>
          <a:xfrm>
            <a:off x="2903537" y="2128126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03FAF-473D-1E41-B73A-C9BAF6C3D489}"/>
              </a:ext>
            </a:extLst>
          </p:cNvPr>
          <p:cNvSpPr txBox="1"/>
          <p:nvPr userDrawn="1"/>
        </p:nvSpPr>
        <p:spPr>
          <a:xfrm>
            <a:off x="4733042" y="2128126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1CA000-E837-CD41-A421-19CB5C963C15}"/>
              </a:ext>
            </a:extLst>
          </p:cNvPr>
          <p:cNvSpPr txBox="1"/>
          <p:nvPr userDrawn="1"/>
        </p:nvSpPr>
        <p:spPr>
          <a:xfrm>
            <a:off x="6594713" y="2128126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601E8F-E795-9343-9611-605A37DCCC54}"/>
              </a:ext>
            </a:extLst>
          </p:cNvPr>
          <p:cNvSpPr txBox="1"/>
          <p:nvPr userDrawn="1"/>
        </p:nvSpPr>
        <p:spPr>
          <a:xfrm>
            <a:off x="1074032" y="3696577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78A0F47-7C3A-4546-B8B4-62EDEDC28650}"/>
              </a:ext>
            </a:extLst>
          </p:cNvPr>
          <p:cNvSpPr/>
          <p:nvPr userDrawn="1"/>
        </p:nvSpPr>
        <p:spPr>
          <a:xfrm>
            <a:off x="1074033" y="2966638"/>
            <a:ext cx="1396116" cy="65263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54797F-2EB4-674D-9423-A9024819EA75}"/>
              </a:ext>
            </a:extLst>
          </p:cNvPr>
          <p:cNvSpPr txBox="1"/>
          <p:nvPr userDrawn="1"/>
        </p:nvSpPr>
        <p:spPr>
          <a:xfrm>
            <a:off x="1087350" y="308502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6C92463-46EE-BF48-A7B8-3CFDFF791CA2}"/>
              </a:ext>
            </a:extLst>
          </p:cNvPr>
          <p:cNvSpPr/>
          <p:nvPr userDrawn="1"/>
        </p:nvSpPr>
        <p:spPr>
          <a:xfrm>
            <a:off x="2903537" y="2966638"/>
            <a:ext cx="1396116" cy="6526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087FC50-3589-484F-B9FF-963F873A589C}"/>
              </a:ext>
            </a:extLst>
          </p:cNvPr>
          <p:cNvSpPr/>
          <p:nvPr userDrawn="1"/>
        </p:nvSpPr>
        <p:spPr>
          <a:xfrm>
            <a:off x="4733042" y="2955623"/>
            <a:ext cx="1396116" cy="6526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A1AB7B5-94BA-374A-9D12-3CBCDE7A5D3E}"/>
              </a:ext>
            </a:extLst>
          </p:cNvPr>
          <p:cNvSpPr/>
          <p:nvPr userDrawn="1"/>
        </p:nvSpPr>
        <p:spPr>
          <a:xfrm>
            <a:off x="6599237" y="2966638"/>
            <a:ext cx="1396116" cy="6526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3E0CC2-CA91-B042-A702-8971EE882825}"/>
              </a:ext>
            </a:extLst>
          </p:cNvPr>
          <p:cNvSpPr txBox="1"/>
          <p:nvPr userDrawn="1"/>
        </p:nvSpPr>
        <p:spPr>
          <a:xfrm>
            <a:off x="2903537" y="3696577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A02907-06A2-C34F-8F08-4B9B9E318DB6}"/>
              </a:ext>
            </a:extLst>
          </p:cNvPr>
          <p:cNvSpPr txBox="1"/>
          <p:nvPr userDrawn="1"/>
        </p:nvSpPr>
        <p:spPr>
          <a:xfrm>
            <a:off x="4733042" y="3696577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8246B1-A430-5A4A-BE56-D4332AB4EC4F}"/>
              </a:ext>
            </a:extLst>
          </p:cNvPr>
          <p:cNvSpPr txBox="1"/>
          <p:nvPr userDrawn="1"/>
        </p:nvSpPr>
        <p:spPr>
          <a:xfrm>
            <a:off x="6594713" y="3696577"/>
            <a:ext cx="1396116" cy="8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1050" b="0" i="0" kern="120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 clem por mattis massa.</a:t>
            </a:r>
            <a:endParaRPr lang="en-US" sz="1050" b="0" i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A2912A-1EDF-2A40-94F1-0135CED53239}"/>
              </a:ext>
            </a:extLst>
          </p:cNvPr>
          <p:cNvSpPr txBox="1"/>
          <p:nvPr userDrawn="1"/>
        </p:nvSpPr>
        <p:spPr>
          <a:xfrm>
            <a:off x="2906625" y="151657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D4E35-8C16-F04F-93E4-A86C84857D77}"/>
              </a:ext>
            </a:extLst>
          </p:cNvPr>
          <p:cNvSpPr txBox="1"/>
          <p:nvPr userDrawn="1"/>
        </p:nvSpPr>
        <p:spPr>
          <a:xfrm>
            <a:off x="2906625" y="308502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C7A011-A761-3440-9F91-7C619DDCAE27}"/>
              </a:ext>
            </a:extLst>
          </p:cNvPr>
          <p:cNvSpPr txBox="1"/>
          <p:nvPr userDrawn="1"/>
        </p:nvSpPr>
        <p:spPr>
          <a:xfrm>
            <a:off x="4744950" y="151657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B628EE-9DE4-0340-8F26-018B4504760F}"/>
              </a:ext>
            </a:extLst>
          </p:cNvPr>
          <p:cNvSpPr txBox="1"/>
          <p:nvPr userDrawn="1"/>
        </p:nvSpPr>
        <p:spPr>
          <a:xfrm>
            <a:off x="4744950" y="308502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045AF3-FF9A-3D42-BECC-B8B47550661C}"/>
              </a:ext>
            </a:extLst>
          </p:cNvPr>
          <p:cNvSpPr txBox="1"/>
          <p:nvPr userDrawn="1"/>
        </p:nvSpPr>
        <p:spPr>
          <a:xfrm>
            <a:off x="6602325" y="151657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669672-41FC-C946-B00F-ECBC928A4E7F}"/>
              </a:ext>
            </a:extLst>
          </p:cNvPr>
          <p:cNvSpPr txBox="1"/>
          <p:nvPr userDrawn="1"/>
        </p:nvSpPr>
        <p:spPr>
          <a:xfrm>
            <a:off x="6602325" y="3085025"/>
            <a:ext cx="1382798" cy="4201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13" b="1" i="0">
                <a:solidFill>
                  <a:schemeClr val="bg1"/>
                </a:solidFill>
                <a:latin typeface="Quicksand" panose="02070303000000060000" pitchFamily="18" charset="77"/>
              </a:rPr>
              <a:t>SUBHEAD TK</a:t>
            </a:r>
          </a:p>
        </p:txBody>
      </p: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C2764797-738D-2B4D-BA27-68825E2B2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52" y="1628947"/>
            <a:ext cx="229790" cy="169892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980CA03-FB9F-9740-8A76-F9CB5F738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810" y="1628947"/>
            <a:ext cx="229790" cy="169892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92535C25-8387-744A-B5AD-AE576D177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44340" y="3190582"/>
            <a:ext cx="229790" cy="169892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6E037FC0-B2C2-1346-8BD7-47C45A94F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401452" y="3190582"/>
            <a:ext cx="229790" cy="169892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BAF37A0B-FB21-604D-929B-A6CE5A669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81810" y="3190582"/>
            <a:ext cx="229790" cy="169892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1F507998-5248-FD45-8E91-58E4994C3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38919" y="2427506"/>
            <a:ext cx="229790" cy="169892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1D7A0837-DCE0-5144-A27A-792DB8BB2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572551" y="2427506"/>
            <a:ext cx="229790" cy="1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8D145C79-BD6C-761F-9743-8F1E52FA8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95" y="4387940"/>
            <a:ext cx="98379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F9FA86-0D1F-3D90-2EF0-231F5AB5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97" y="494571"/>
            <a:ext cx="7700153" cy="6402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75" b="1" i="0">
                <a:solidFill>
                  <a:srgbClr val="0055B8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334636-7513-9AE2-E333-8605120E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96" y="1369219"/>
            <a:ext cx="7700154" cy="301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oogle Shape;48;p16">
            <a:extLst>
              <a:ext uri="{FF2B5EF4-FFF2-40B4-BE49-F238E27FC236}">
                <a16:creationId xmlns:a16="http://schemas.microsoft.com/office/drawing/2014/main" id="{42739A68-545D-537A-10A2-96A3EF2B242F}"/>
              </a:ext>
            </a:extLst>
          </p:cNvPr>
          <p:cNvCxnSpPr>
            <a:cxnSpLocks/>
          </p:cNvCxnSpPr>
          <p:nvPr userDrawn="1"/>
        </p:nvCxnSpPr>
        <p:spPr>
          <a:xfrm>
            <a:off x="557322" y="494570"/>
            <a:ext cx="0" cy="4189574"/>
          </a:xfrm>
          <a:prstGeom prst="straightConnector1">
            <a:avLst/>
          </a:prstGeom>
          <a:noFill/>
          <a:ln w="57150" cap="rnd" cmpd="sng">
            <a:solidFill>
              <a:srgbClr val="F4AE2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1AB33E7-6ACA-0846-11FF-C5ECB5F34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855" y="4379668"/>
            <a:ext cx="928840" cy="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18F50-0C93-2E45-1AEE-C21998FC99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1223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Private</a:t>
            </a:r>
          </a:p>
        </p:txBody>
      </p:sp>
    </p:spTree>
    <p:extLst>
      <p:ext uri="{BB962C8B-B14F-4D97-AF65-F5344CB8AC3E}">
        <p14:creationId xmlns:p14="http://schemas.microsoft.com/office/powerpoint/2010/main" val="24240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41" r:id="rId12"/>
    <p:sldLayoutId id="2147483713" r:id="rId13"/>
    <p:sldLayoutId id="2147483675" r:id="rId14"/>
    <p:sldLayoutId id="2147483679" r:id="rId15"/>
    <p:sldLayoutId id="2147483677" r:id="rId16"/>
    <p:sldLayoutId id="2147483687" r:id="rId17"/>
    <p:sldLayoutId id="2147483684" r:id="rId18"/>
    <p:sldLayoutId id="2147483688" r:id="rId19"/>
    <p:sldLayoutId id="2147483685" r:id="rId20"/>
    <p:sldLayoutId id="2147483689" r:id="rId21"/>
    <p:sldLayoutId id="2147483707" r:id="rId22"/>
    <p:sldLayoutId id="2147483706" r:id="rId23"/>
    <p:sldLayoutId id="2147483708" r:id="rId24"/>
    <p:sldLayoutId id="214748370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fld id="{97CBA814-7870-0C45-8712-3AE3B7901D10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fld id="{6D69EDC0-4B74-F544-81C3-F4D20C837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0205B-5597-50CE-09AF-2ECD1E5983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1223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Private</a:t>
            </a:r>
          </a:p>
        </p:txBody>
      </p:sp>
    </p:spTree>
    <p:extLst>
      <p:ext uri="{BB962C8B-B14F-4D97-AF65-F5344CB8AC3E}">
        <p14:creationId xmlns:p14="http://schemas.microsoft.com/office/powerpoint/2010/main" val="24240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530E1-F07D-0E59-164E-84E062DD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88618-FC05-0CD7-D484-DA686803F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0E6B-A160-4853-33F8-0B7B79A2D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A814-7870-0C45-8712-3AE3B7901D1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62B2-EF2B-4A58-C220-3F99AC4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D9464-20DB-005D-726F-6DEC0409B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EDC0-4B74-F544-81C3-F4D20C83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16">
            <a:extLst>
              <a:ext uri="{FF2B5EF4-FFF2-40B4-BE49-F238E27FC236}">
                <a16:creationId xmlns:a16="http://schemas.microsoft.com/office/drawing/2014/main" id="{620FCCE5-D8AB-C85F-8F0D-F0A2B1429C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city with a body of water and a boat&#10;&#10;Description automatically generated">
            <a:extLst>
              <a:ext uri="{FF2B5EF4-FFF2-40B4-BE49-F238E27FC236}">
                <a16:creationId xmlns:a16="http://schemas.microsoft.com/office/drawing/2014/main" id="{12E12DE1-398A-962A-DD24-BE1B412C6B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5" name="Google Shape;46;p16">
            <a:extLst>
              <a:ext uri="{FF2B5EF4-FFF2-40B4-BE49-F238E27FC236}">
                <a16:creationId xmlns:a16="http://schemas.microsoft.com/office/drawing/2014/main" id="{1E30926F-BA90-129D-4061-F80185D10AB3}"/>
              </a:ext>
            </a:extLst>
          </p:cNvPr>
          <p:cNvSpPr txBox="1"/>
          <p:nvPr/>
        </p:nvSpPr>
        <p:spPr>
          <a:xfrm>
            <a:off x="1231952" y="676410"/>
            <a:ext cx="6783578" cy="2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ts val="3825"/>
              </a:lnSpc>
            </a:pPr>
            <a:r>
              <a:rPr lang="en-US" sz="3500" b="1">
                <a:solidFill>
                  <a:schemeClr val="lt1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Sharing Property Insights and Meeting the Evolving Needs </a:t>
            </a:r>
            <a:br>
              <a:rPr lang="en-US" sz="3500" b="1">
                <a:latin typeface="Quicksand" pitchFamily="2" charset="77"/>
                <a:ea typeface="Montserrat ExtraBold"/>
                <a:cs typeface="Montserrat ExtraBold"/>
              </a:rPr>
            </a:br>
            <a:r>
              <a:rPr lang="en-US" sz="3500" b="1">
                <a:solidFill>
                  <a:schemeClr val="lt1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of Our Northern Partners</a:t>
            </a:r>
            <a:r>
              <a:rPr lang="en-US" sz="3500" b="1">
                <a:solidFill>
                  <a:srgbClr val="F4AE2B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.</a:t>
            </a:r>
          </a:p>
        </p:txBody>
      </p:sp>
      <p:sp>
        <p:nvSpPr>
          <p:cNvPr id="6" name="Google Shape;50;p16">
            <a:extLst>
              <a:ext uri="{FF2B5EF4-FFF2-40B4-BE49-F238E27FC236}">
                <a16:creationId xmlns:a16="http://schemas.microsoft.com/office/drawing/2014/main" id="{347BF93A-EAAD-38CF-7198-B6980BC74B6D}"/>
              </a:ext>
            </a:extLst>
          </p:cNvPr>
          <p:cNvSpPr txBox="1"/>
          <p:nvPr/>
        </p:nvSpPr>
        <p:spPr>
          <a:xfrm>
            <a:off x="1231952" y="2827096"/>
            <a:ext cx="7069064" cy="49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ID" sz="1650" b="1" spc="225">
                <a:solidFill>
                  <a:srgbClr val="F4AE2B"/>
                </a:solidFill>
                <a:latin typeface="Quicksand" pitchFamily="2" charset="77"/>
                <a:ea typeface="Nunito Sans SemiBold"/>
                <a:cs typeface="Nunito Sans SemiBold"/>
                <a:sym typeface="Nunito Sans SemiBold"/>
              </a:rPr>
              <a:t>MUNICIPAL PROPERTY ASSESSMENT CORPORATION</a:t>
            </a:r>
            <a:endParaRPr sz="1650" b="1" spc="225">
              <a:solidFill>
                <a:srgbClr val="F4AE2B"/>
              </a:solidFill>
              <a:latin typeface="Quicksand" pitchFamily="2" charset="77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28987-3CFD-1722-38F8-311E598BDE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34" y="3599407"/>
            <a:ext cx="2337597" cy="496739"/>
          </a:xfrm>
          <a:prstGeom prst="rect">
            <a:avLst/>
          </a:prstGeom>
        </p:spPr>
      </p:pic>
      <p:cxnSp>
        <p:nvCxnSpPr>
          <p:cNvPr id="9" name="Google Shape;48;p16">
            <a:extLst>
              <a:ext uri="{FF2B5EF4-FFF2-40B4-BE49-F238E27FC236}">
                <a16:creationId xmlns:a16="http://schemas.microsoft.com/office/drawing/2014/main" id="{AB9A602E-E09A-1F8F-0194-C9110816BEE4}"/>
              </a:ext>
            </a:extLst>
          </p:cNvPr>
          <p:cNvCxnSpPr>
            <a:cxnSpLocks/>
          </p:cNvCxnSpPr>
          <p:nvPr/>
        </p:nvCxnSpPr>
        <p:spPr>
          <a:xfrm flipH="1">
            <a:off x="1274817" y="2653262"/>
            <a:ext cx="6455782" cy="0"/>
          </a:xfrm>
          <a:prstGeom prst="straightConnector1">
            <a:avLst/>
          </a:prstGeom>
          <a:noFill/>
          <a:ln w="41275" cap="flat" cmpd="sng">
            <a:solidFill>
              <a:srgbClr val="F4AE2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49;p16">
            <a:extLst>
              <a:ext uri="{FF2B5EF4-FFF2-40B4-BE49-F238E27FC236}">
                <a16:creationId xmlns:a16="http://schemas.microsoft.com/office/drawing/2014/main" id="{EAAA43C2-A741-B242-4EDE-DD6F8F303062}"/>
              </a:ext>
            </a:extLst>
          </p:cNvPr>
          <p:cNvSpPr txBox="1"/>
          <p:nvPr/>
        </p:nvSpPr>
        <p:spPr>
          <a:xfrm>
            <a:off x="4133589" y="3536777"/>
            <a:ext cx="3597010" cy="49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/>
            <a:r>
              <a:rPr lang="it-IT" sz="1200" b="1">
                <a:solidFill>
                  <a:schemeClr val="bg1"/>
                </a:solidFill>
                <a:latin typeface="Quicksand Medium" pitchFamily="2" charset="77"/>
                <a:ea typeface="Nunito Sans SemiBold"/>
                <a:cs typeface="Nunito Sans SemiBold"/>
                <a:sym typeface="Nunito Sans SemiBold"/>
              </a:rPr>
              <a:t>NOMA Conference </a:t>
            </a:r>
            <a:br>
              <a:rPr lang="it-IT" sz="1200">
                <a:solidFill>
                  <a:schemeClr val="bg1"/>
                </a:solidFill>
                <a:latin typeface="Quicksand Medium" pitchFamily="2" charset="77"/>
                <a:ea typeface="Nunito Sans SemiBold"/>
                <a:cs typeface="Nunito Sans SemiBold"/>
                <a:sym typeface="Nunito Sans SemiBold"/>
              </a:rPr>
            </a:br>
            <a:r>
              <a:rPr lang="it-IT" sz="1200">
                <a:solidFill>
                  <a:schemeClr val="bg1"/>
                </a:solidFill>
                <a:latin typeface="Quicksand" pitchFamily="2" charset="77"/>
                <a:ea typeface="Nunito Sans SemiBold"/>
                <a:cs typeface="Nunito Sans SemiBold"/>
                <a:sym typeface="Nunito Sans SemiBold"/>
              </a:rPr>
              <a:t>Thunder Bay, Ontario </a:t>
            </a:r>
            <a:br>
              <a:rPr lang="it-IT" sz="1200">
                <a:solidFill>
                  <a:schemeClr val="bg1"/>
                </a:solidFill>
                <a:latin typeface="Quicksand" pitchFamily="2" charset="77"/>
                <a:ea typeface="Nunito Sans SemiBold"/>
                <a:cs typeface="Nunito Sans SemiBold"/>
                <a:sym typeface="Nunito Sans SemiBold"/>
              </a:rPr>
            </a:br>
            <a:r>
              <a:rPr lang="it-IT" sz="1200">
                <a:solidFill>
                  <a:schemeClr val="bg1"/>
                </a:solidFill>
                <a:latin typeface="Quicksand" pitchFamily="2" charset="77"/>
                <a:ea typeface="Nunito Sans SemiBold"/>
                <a:cs typeface="Nunito Sans SemiBold"/>
                <a:sym typeface="Nunito Sans SemiBold"/>
              </a:rPr>
              <a:t>April 24 - 26, 2024</a:t>
            </a:r>
          </a:p>
        </p:txBody>
      </p:sp>
    </p:spTree>
    <p:extLst>
      <p:ext uri="{BB962C8B-B14F-4D97-AF65-F5344CB8AC3E}">
        <p14:creationId xmlns:p14="http://schemas.microsoft.com/office/powerpoint/2010/main" val="10713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3AA192-F535-2AE9-6426-E794CA96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-1" y="-7"/>
            <a:ext cx="9144001" cy="5143508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F117CC1-FA0E-87AD-506F-DE15CA778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64487"/>
              </p:ext>
            </p:extLst>
          </p:nvPr>
        </p:nvGraphicFramePr>
        <p:xfrm>
          <a:off x="387695" y="2511917"/>
          <a:ext cx="8379400" cy="193298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52846">
                  <a:extLst>
                    <a:ext uri="{9D8B030D-6E8A-4147-A177-3AD203B41FA5}">
                      <a16:colId xmlns:a16="http://schemas.microsoft.com/office/drawing/2014/main" val="93378289"/>
                    </a:ext>
                  </a:extLst>
                </a:gridCol>
                <a:gridCol w="1996784">
                  <a:extLst>
                    <a:ext uri="{9D8B030D-6E8A-4147-A177-3AD203B41FA5}">
                      <a16:colId xmlns:a16="http://schemas.microsoft.com/office/drawing/2014/main" val="3015131604"/>
                    </a:ext>
                  </a:extLst>
                </a:gridCol>
                <a:gridCol w="1614885">
                  <a:extLst>
                    <a:ext uri="{9D8B030D-6E8A-4147-A177-3AD203B41FA5}">
                      <a16:colId xmlns:a16="http://schemas.microsoft.com/office/drawing/2014/main" val="1082615970"/>
                    </a:ext>
                  </a:extLst>
                </a:gridCol>
                <a:gridCol w="1614885">
                  <a:extLst>
                    <a:ext uri="{9D8B030D-6E8A-4147-A177-3AD203B41FA5}">
                      <a16:colId xmlns:a16="http://schemas.microsoft.com/office/drawing/2014/main" val="3696029619"/>
                    </a:ext>
                  </a:extLst>
                </a:gridCol>
              </a:tblGrid>
              <a:tr h="405553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55B8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55B8"/>
                          </a:solidFill>
                          <a:latin typeface="Quicksand"/>
                        </a:rPr>
                        <a:t>2013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55B8"/>
                          </a:solidFill>
                          <a:latin typeface="Quicksand"/>
                        </a:rPr>
                        <a:t>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55B8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38335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Oliver Paipoonge Municipality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39%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741400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O’Connor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74%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50633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Shuniah Municipality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38%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70923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Alberton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70%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14%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430232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Conmee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76%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18%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05339"/>
                  </a:ext>
                </a:extLst>
              </a:tr>
            </a:tbl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1291470-E8E4-8B88-CC2B-394756929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855" y="4379668"/>
            <a:ext cx="928840" cy="532148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D8007AD6-CDBA-3905-45C8-7959ECC30D2F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0039D21-E520-C6AB-C42D-32E1C0E8F6AD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854452-2B30-C98C-341E-06E277C60F52}"/>
              </a:ext>
            </a:extLst>
          </p:cNvPr>
          <p:cNvSpPr txBox="1">
            <a:spLocks/>
          </p:cNvSpPr>
          <p:nvPr/>
        </p:nvSpPr>
        <p:spPr>
          <a:xfrm>
            <a:off x="373417" y="319045"/>
            <a:ext cx="7445828" cy="12281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80"/>
              </a:lnSpc>
            </a:pPr>
            <a:r>
              <a:rPr lang="en-US" sz="3000" b="1">
                <a:solidFill>
                  <a:schemeClr val="bg1"/>
                </a:solidFill>
                <a:latin typeface="Quicksand"/>
              </a:rPr>
              <a:t>Northern Insights Top 5</a:t>
            </a:r>
            <a:r>
              <a:rPr lang="en-US" sz="3000" b="1">
                <a:solidFill>
                  <a:srgbClr val="FFC000"/>
                </a:solidFill>
                <a:latin typeface="Quicksand"/>
              </a:rPr>
              <a:t>.</a:t>
            </a:r>
            <a:endParaRPr lang="en-US" sz="2400">
              <a:solidFill>
                <a:srgbClr val="FFC000"/>
              </a:solidFill>
              <a:latin typeface="Quicksa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16B1A-8EB8-AC03-1CD1-6BA3811D2C64}"/>
              </a:ext>
            </a:extLst>
          </p:cNvPr>
          <p:cNvSpPr txBox="1"/>
          <p:nvPr/>
        </p:nvSpPr>
        <p:spPr>
          <a:xfrm>
            <a:off x="377756" y="720778"/>
            <a:ext cx="521338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D" sz="1600">
                <a:solidFill>
                  <a:schemeClr val="bg1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Municipalities with the greatest change</a:t>
            </a:r>
            <a:endParaRPr lang="en-ID" sz="1600">
              <a:solidFill>
                <a:schemeClr val="bg1"/>
              </a:solidFill>
              <a:latin typeface="Quicksand"/>
            </a:endParaRP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2EEA5341-1D00-661F-8DE4-1870B86FF6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2890091"/>
            <a:ext cx="294684" cy="29468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83D4AD8-E774-FF1E-BF37-31F2B71559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3193584"/>
            <a:ext cx="294684" cy="29468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2F0BD02-F5A3-BEEF-E063-90BA07C695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3502550"/>
            <a:ext cx="294684" cy="29468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9846AA6-F772-6EC0-9E2D-5B57D3C142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3797911"/>
            <a:ext cx="294684" cy="29468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342C8924-91C5-49A8-31F2-03E4B290F4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3" y="4120401"/>
            <a:ext cx="294684" cy="294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370F5-082F-7C3A-DC86-F1AE7E84E301}"/>
              </a:ext>
            </a:extLst>
          </p:cNvPr>
          <p:cNvSpPr txBox="1"/>
          <p:nvPr/>
        </p:nvSpPr>
        <p:spPr>
          <a:xfrm>
            <a:off x="2468561" y="1974369"/>
            <a:ext cx="46061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4261"/>
                </a:solidFill>
                <a:latin typeface="Quicksand"/>
                <a:ea typeface="Calibri"/>
                <a:cs typeface="Calibri"/>
              </a:rPr>
              <a:t>% of total housing inventory below $250k</a:t>
            </a:r>
          </a:p>
        </p:txBody>
      </p:sp>
    </p:spTree>
    <p:extLst>
      <p:ext uri="{BB962C8B-B14F-4D97-AF65-F5344CB8AC3E}">
        <p14:creationId xmlns:p14="http://schemas.microsoft.com/office/powerpoint/2010/main" val="5970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7F7094A-D6FE-847F-F623-AE0CF18B3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-1" y="-7"/>
            <a:ext cx="9144001" cy="5143508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F117CC1-FA0E-87AD-506F-DE15CA778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12329"/>
              </p:ext>
            </p:extLst>
          </p:nvPr>
        </p:nvGraphicFramePr>
        <p:xfrm>
          <a:off x="387695" y="2406811"/>
          <a:ext cx="8379400" cy="193298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52846">
                  <a:extLst>
                    <a:ext uri="{9D8B030D-6E8A-4147-A177-3AD203B41FA5}">
                      <a16:colId xmlns:a16="http://schemas.microsoft.com/office/drawing/2014/main" val="93378289"/>
                    </a:ext>
                  </a:extLst>
                </a:gridCol>
                <a:gridCol w="1996784">
                  <a:extLst>
                    <a:ext uri="{9D8B030D-6E8A-4147-A177-3AD203B41FA5}">
                      <a16:colId xmlns:a16="http://schemas.microsoft.com/office/drawing/2014/main" val="3015131604"/>
                    </a:ext>
                  </a:extLst>
                </a:gridCol>
                <a:gridCol w="1614885">
                  <a:extLst>
                    <a:ext uri="{9D8B030D-6E8A-4147-A177-3AD203B41FA5}">
                      <a16:colId xmlns:a16="http://schemas.microsoft.com/office/drawing/2014/main" val="1082615970"/>
                    </a:ext>
                  </a:extLst>
                </a:gridCol>
                <a:gridCol w="1614885">
                  <a:extLst>
                    <a:ext uri="{9D8B030D-6E8A-4147-A177-3AD203B41FA5}">
                      <a16:colId xmlns:a16="http://schemas.microsoft.com/office/drawing/2014/main" val="3696029619"/>
                    </a:ext>
                  </a:extLst>
                </a:gridCol>
              </a:tblGrid>
              <a:tr h="405553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55B8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55B8"/>
                          </a:solidFill>
                          <a:latin typeface="Quicksand"/>
                        </a:rPr>
                        <a:t>2013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55B8"/>
                          </a:solidFill>
                          <a:latin typeface="Quicksand"/>
                        </a:rPr>
                        <a:t>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55B8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38335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Manitouwadge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99.8%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741400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Pickle Lake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93%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50633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Atikokan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94%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70923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Hornepayne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99.7%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92%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430232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4261"/>
                          </a:solidFill>
                          <a:latin typeface="Quicksand"/>
                        </a:rPr>
                        <a:t>     Terrace Bay Township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004261"/>
                          </a:solidFill>
                          <a:latin typeface="Quicksand"/>
                        </a:rPr>
                        <a:t>99.7%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4261"/>
                          </a:solidFill>
                          <a:latin typeface="Quicksand"/>
                        </a:rPr>
                        <a:t>90%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4261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05339"/>
                  </a:ext>
                </a:extLst>
              </a:tr>
            </a:tbl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1291470-E8E4-8B88-CC2B-394756929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855" y="4379668"/>
            <a:ext cx="928840" cy="532148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D8007AD6-CDBA-3905-45C8-7959ECC30D2F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0039D21-E520-C6AB-C42D-32E1C0E8F6AD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854452-2B30-C98C-341E-06E277C60F52}"/>
              </a:ext>
            </a:extLst>
          </p:cNvPr>
          <p:cNvSpPr txBox="1">
            <a:spLocks/>
          </p:cNvSpPr>
          <p:nvPr/>
        </p:nvSpPr>
        <p:spPr>
          <a:xfrm>
            <a:off x="373417" y="319045"/>
            <a:ext cx="7445828" cy="12281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80"/>
              </a:lnSpc>
            </a:pPr>
            <a:r>
              <a:rPr lang="en-US" sz="3000" b="1">
                <a:solidFill>
                  <a:schemeClr val="bg1"/>
                </a:solidFill>
                <a:latin typeface="Quicksand"/>
              </a:rPr>
              <a:t>Northern Insights Top 5</a:t>
            </a:r>
            <a:r>
              <a:rPr lang="en-US" sz="3000" b="1">
                <a:solidFill>
                  <a:srgbClr val="FFC000"/>
                </a:solidFill>
                <a:latin typeface="Quicksand"/>
              </a:rPr>
              <a:t>.</a:t>
            </a:r>
            <a:endParaRPr lang="en-US" sz="2400">
              <a:solidFill>
                <a:srgbClr val="FFC000"/>
              </a:solidFill>
              <a:latin typeface="Quicksa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16B1A-8EB8-AC03-1CD1-6BA3811D2C64}"/>
              </a:ext>
            </a:extLst>
          </p:cNvPr>
          <p:cNvSpPr txBox="1"/>
          <p:nvPr/>
        </p:nvSpPr>
        <p:spPr>
          <a:xfrm>
            <a:off x="377756" y="720778"/>
            <a:ext cx="442622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latin typeface="Quicksand"/>
                <a:sym typeface="Montserrat ExtraBold"/>
              </a:rPr>
              <a:t>Municipalities with the least change</a:t>
            </a:r>
            <a:endParaRPr lang="en-ID" sz="30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2EEA5341-1D00-661F-8DE4-1870B86FF6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2784985"/>
            <a:ext cx="294684" cy="29468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83D4AD8-E774-FF1E-BF37-31F2B71559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3088478"/>
            <a:ext cx="294684" cy="29468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2F0BD02-F5A3-BEEF-E063-90BA07C695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3397444"/>
            <a:ext cx="294684" cy="29468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9846AA6-F772-6EC0-9E2D-5B57D3C142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5" y="3692805"/>
            <a:ext cx="294684" cy="29468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342C8924-91C5-49A8-31F2-03E4B290F4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3" y="4015295"/>
            <a:ext cx="294684" cy="294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8A394-7C05-EA01-928B-36DA9DDE9446}"/>
              </a:ext>
            </a:extLst>
          </p:cNvPr>
          <p:cNvSpPr txBox="1"/>
          <p:nvPr/>
        </p:nvSpPr>
        <p:spPr>
          <a:xfrm>
            <a:off x="2468561" y="1974369"/>
            <a:ext cx="46562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4261"/>
                </a:solidFill>
                <a:latin typeface="Quicksand"/>
                <a:ea typeface="Calibri"/>
                <a:cs typeface="Calibri"/>
              </a:rPr>
              <a:t>% of total housing inventory below $250k</a:t>
            </a:r>
          </a:p>
        </p:txBody>
      </p:sp>
    </p:spTree>
    <p:extLst>
      <p:ext uri="{BB962C8B-B14F-4D97-AF65-F5344CB8AC3E}">
        <p14:creationId xmlns:p14="http://schemas.microsoft.com/office/powerpoint/2010/main" val="42942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D87382EE-84E8-CE49-5F28-2E6B7CE16B6F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889D974A-BC27-10B5-D3F2-02C7810D1436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2793D6-CE37-D6A2-A00E-E254C2A825B4}"/>
              </a:ext>
            </a:extLst>
          </p:cNvPr>
          <p:cNvCxnSpPr/>
          <p:nvPr/>
        </p:nvCxnSpPr>
        <p:spPr>
          <a:xfrm>
            <a:off x="703741" y="3118018"/>
            <a:ext cx="0" cy="1551110"/>
          </a:xfrm>
          <a:prstGeom prst="line">
            <a:avLst/>
          </a:prstGeom>
          <a:ln w="25400" cap="rnd">
            <a:solidFill>
              <a:srgbClr val="F4A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402225-E4B1-0190-31A0-947FF581252E}"/>
              </a:ext>
            </a:extLst>
          </p:cNvPr>
          <p:cNvCxnSpPr/>
          <p:nvPr/>
        </p:nvCxnSpPr>
        <p:spPr>
          <a:xfrm>
            <a:off x="3230457" y="3120454"/>
            <a:ext cx="0" cy="1551110"/>
          </a:xfrm>
          <a:prstGeom prst="line">
            <a:avLst/>
          </a:prstGeom>
          <a:ln w="25400" cap="rnd">
            <a:solidFill>
              <a:srgbClr val="F4A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645BFA-BDBE-D759-E3CF-B5C04A698AC5}"/>
              </a:ext>
            </a:extLst>
          </p:cNvPr>
          <p:cNvCxnSpPr/>
          <p:nvPr/>
        </p:nvCxnSpPr>
        <p:spPr>
          <a:xfrm>
            <a:off x="4408057" y="3116296"/>
            <a:ext cx="0" cy="1551110"/>
          </a:xfrm>
          <a:prstGeom prst="line">
            <a:avLst/>
          </a:prstGeom>
          <a:ln w="25400" cap="rnd">
            <a:solidFill>
              <a:srgbClr val="F4A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636093-9047-8D4C-6704-CA9D609C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4" y="527920"/>
            <a:ext cx="8325548" cy="881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chemeClr val="bg1"/>
                </a:solidFill>
                <a:latin typeface="Quicksand"/>
              </a:rPr>
              <a:t>Supporting property owners </a:t>
            </a:r>
            <a:br>
              <a:rPr lang="en-US" sz="3000" b="1">
                <a:latin typeface="Quicksand" panose="00000500000000000000" pitchFamily="2" charset="0"/>
              </a:rPr>
            </a:br>
            <a:r>
              <a:rPr lang="en-US" sz="3000" b="1">
                <a:solidFill>
                  <a:schemeClr val="bg1"/>
                </a:solidFill>
                <a:latin typeface="Quicksand"/>
              </a:rPr>
              <a:t>and municipalities</a:t>
            </a:r>
            <a:r>
              <a:rPr lang="en-US" sz="3000" b="1">
                <a:solidFill>
                  <a:srgbClr val="FFC000"/>
                </a:solidFill>
                <a:latin typeface="Quicksand"/>
              </a:rPr>
              <a:t>.</a:t>
            </a:r>
            <a:br>
              <a:rPr lang="en-US" sz="3750" b="1">
                <a:solidFill>
                  <a:srgbClr val="FFC000"/>
                </a:solidFill>
                <a:latin typeface="Quicksand" panose="00000500000000000000" pitchFamily="2" charset="0"/>
              </a:rPr>
            </a:br>
            <a:r>
              <a:rPr lang="en-US" sz="1800" b="0">
                <a:solidFill>
                  <a:schemeClr val="bg1"/>
                </a:solidFill>
                <a:latin typeface="Quicksand"/>
              </a:rPr>
              <a:t>Resources, tips and more </a:t>
            </a:r>
            <a:br>
              <a:rPr lang="en-US" sz="1800" b="0">
                <a:latin typeface="Quicksand" panose="00000500000000000000" pitchFamily="2" charset="0"/>
              </a:rPr>
            </a:br>
            <a:r>
              <a:rPr lang="en-US" sz="1800" b="0">
                <a:solidFill>
                  <a:schemeClr val="bg1"/>
                </a:solidFill>
                <a:latin typeface="Quicksand"/>
              </a:rPr>
              <a:t>on mpac.ca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417CCE-D043-3A6D-D9A9-72F18653FC5C}"/>
              </a:ext>
            </a:extLst>
          </p:cNvPr>
          <p:cNvSpPr/>
          <p:nvPr/>
        </p:nvSpPr>
        <p:spPr>
          <a:xfrm>
            <a:off x="805615" y="4197040"/>
            <a:ext cx="1954925" cy="538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41F856-C541-D17F-7B32-BB8FBD712BFF}"/>
              </a:ext>
            </a:extLst>
          </p:cNvPr>
          <p:cNvSpPr/>
          <p:nvPr/>
        </p:nvSpPr>
        <p:spPr>
          <a:xfrm>
            <a:off x="3350766" y="4157891"/>
            <a:ext cx="75229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4261"/>
                </a:solidFill>
                <a:latin typeface="Quicksand" pitchFamily="2" charset="77"/>
              </a:rPr>
              <a:t>Door</a:t>
            </a:r>
          </a:p>
          <a:p>
            <a:r>
              <a:rPr lang="en-US" sz="1200" b="1">
                <a:solidFill>
                  <a:srgbClr val="004261"/>
                </a:solidFill>
                <a:latin typeface="Quicksand" pitchFamily="2" charset="77"/>
              </a:rPr>
              <a:t>hangers + letters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8AD37A-0A95-AA94-6829-E5A36A8DEBD2}"/>
              </a:ext>
            </a:extLst>
          </p:cNvPr>
          <p:cNvSpPr/>
          <p:nvPr/>
        </p:nvSpPr>
        <p:spPr>
          <a:xfrm>
            <a:off x="4539808" y="4340497"/>
            <a:ext cx="9616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4261"/>
                </a:solidFill>
                <a:latin typeface="Quicksand" pitchFamily="2" charset="77"/>
              </a:rPr>
              <a:t>Social media</a:t>
            </a:r>
          </a:p>
          <a:p>
            <a:r>
              <a:rPr lang="en-US" sz="1200" b="1">
                <a:solidFill>
                  <a:srgbClr val="004261"/>
                </a:solidFill>
                <a:latin typeface="Quicksand" pitchFamily="2" charset="77"/>
              </a:rPr>
              <a:t>campaigns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2533E-FCF2-DB04-347E-DEFBE315BAF5}"/>
              </a:ext>
            </a:extLst>
          </p:cNvPr>
          <p:cNvSpPr/>
          <p:nvPr/>
        </p:nvSpPr>
        <p:spPr>
          <a:xfrm>
            <a:off x="808940" y="4340495"/>
            <a:ext cx="150494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4AE2B"/>
                </a:solidFill>
                <a:latin typeface="Quicksand" pitchFamily="2" charset="77"/>
              </a:rPr>
              <a:t>NEW! </a:t>
            </a:r>
            <a:r>
              <a:rPr lang="en-US" sz="1200" b="1">
                <a:solidFill>
                  <a:srgbClr val="004261"/>
                </a:solidFill>
                <a:latin typeface="Quicksand" pitchFamily="2" charset="77"/>
              </a:rPr>
              <a:t>First-time Homeowners’ Hub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DCAC0D-580B-592E-C4A1-25FA10A12CF7}"/>
              </a:ext>
            </a:extLst>
          </p:cNvPr>
          <p:cNvGrpSpPr/>
          <p:nvPr/>
        </p:nvGrpSpPr>
        <p:grpSpPr>
          <a:xfrm>
            <a:off x="3125259" y="1811605"/>
            <a:ext cx="857543" cy="2286782"/>
            <a:chOff x="3051408" y="663678"/>
            <a:chExt cx="2571750" cy="6858000"/>
          </a:xfrm>
        </p:grpSpPr>
        <p:pic>
          <p:nvPicPr>
            <p:cNvPr id="33" name="Picture 32" descr="A close-up of a form&#10;&#10;Description automatically generated">
              <a:extLst>
                <a:ext uri="{FF2B5EF4-FFF2-40B4-BE49-F238E27FC236}">
                  <a16:creationId xmlns:a16="http://schemas.microsoft.com/office/drawing/2014/main" id="{FA21638D-46D1-21CC-8EED-2C2CF7419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1408" y="663678"/>
              <a:ext cx="2571750" cy="685800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5BE3991-1C78-76AE-16D6-C79C17713A68}"/>
                </a:ext>
              </a:extLst>
            </p:cNvPr>
            <p:cNvSpPr/>
            <p:nvPr/>
          </p:nvSpPr>
          <p:spPr>
            <a:xfrm>
              <a:off x="3856504" y="1217032"/>
              <a:ext cx="992216" cy="992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Quicksand" pitchFamily="2" charset="77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6501B6-9C76-8C46-99EC-F4156483AE60}"/>
              </a:ext>
            </a:extLst>
          </p:cNvPr>
          <p:cNvGrpSpPr/>
          <p:nvPr/>
        </p:nvGrpSpPr>
        <p:grpSpPr>
          <a:xfrm>
            <a:off x="83369" y="2168503"/>
            <a:ext cx="3130236" cy="2144408"/>
            <a:chOff x="5491993" y="1789950"/>
            <a:chExt cx="6429154" cy="44043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CCDC92-F65C-4378-35B4-21F7F615AFAC}"/>
                </a:ext>
              </a:extLst>
            </p:cNvPr>
            <p:cNvGrpSpPr/>
            <p:nvPr/>
          </p:nvGrpSpPr>
          <p:grpSpPr>
            <a:xfrm>
              <a:off x="5491993" y="1789950"/>
              <a:ext cx="6429154" cy="4404372"/>
              <a:chOff x="605026" y="2286079"/>
              <a:chExt cx="3924927" cy="28360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937D881-6AFA-E8A7-0C8B-762936E09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026" y="2286079"/>
                <a:ext cx="3924927" cy="2836045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C5308AC-E1B1-02A6-71A4-EA11EF78FBBF}"/>
                  </a:ext>
                </a:extLst>
              </p:cNvPr>
              <p:cNvGrpSpPr/>
              <p:nvPr/>
            </p:nvGrpSpPr>
            <p:grpSpPr>
              <a:xfrm>
                <a:off x="1174366" y="2590858"/>
                <a:ext cx="2789632" cy="1750621"/>
                <a:chOff x="1174366" y="2590858"/>
                <a:chExt cx="2789632" cy="1750621"/>
              </a:xfrm>
            </p:grpSpPr>
            <p:pic>
              <p:nvPicPr>
                <p:cNvPr id="11" name="Picture 10" descr="A screenshot of a homepage&#10;&#10;Description automatically generated">
                  <a:extLst>
                    <a:ext uri="{FF2B5EF4-FFF2-40B4-BE49-F238E27FC236}">
                      <a16:creationId xmlns:a16="http://schemas.microsoft.com/office/drawing/2014/main" id="{B3CC7AB4-B67A-9EF4-DB80-3475F1178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4366" y="2590858"/>
                  <a:ext cx="2789632" cy="1576571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7B049C8-2FBA-8BEC-4D8A-8A9104DA1062}"/>
                    </a:ext>
                  </a:extLst>
                </p:cNvPr>
                <p:cNvSpPr/>
                <p:nvPr/>
              </p:nvSpPr>
              <p:spPr>
                <a:xfrm>
                  <a:off x="1174366" y="4095590"/>
                  <a:ext cx="2789632" cy="2458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latin typeface="Quicksand" pitchFamily="2" charset="77"/>
                  </a:endParaRPr>
                </a:p>
              </p:txBody>
            </p:sp>
          </p:grpSp>
        </p:grpSp>
        <p:pic>
          <p:nvPicPr>
            <p:cNvPr id="8" name="Picture 7" descr="A person and child sitting at a table&#10;&#10;Description automatically generated">
              <a:extLst>
                <a:ext uri="{FF2B5EF4-FFF2-40B4-BE49-F238E27FC236}">
                  <a16:creationId xmlns:a16="http://schemas.microsoft.com/office/drawing/2014/main" id="{09ECDD0D-8E60-8565-2059-A72211EE0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0"/>
            <a:stretch/>
          </p:blipFill>
          <p:spPr>
            <a:xfrm>
              <a:off x="6424589" y="2246757"/>
              <a:ext cx="4569505" cy="2702069"/>
            </a:xfrm>
            <a:prstGeom prst="rect">
              <a:avLst/>
            </a:prstGeom>
          </p:spPr>
        </p:pic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A87B433-9758-1A39-F8E8-AEDA2AAEB91D}"/>
              </a:ext>
            </a:extLst>
          </p:cNvPr>
          <p:cNvSpPr txBox="1">
            <a:spLocks/>
          </p:cNvSpPr>
          <p:nvPr/>
        </p:nvSpPr>
        <p:spPr>
          <a:xfrm>
            <a:off x="5793844" y="1985963"/>
            <a:ext cx="3058608" cy="2211077"/>
          </a:xfrm>
          <a:prstGeom prst="rect">
            <a:avLst/>
          </a:prstGeom>
        </p:spPr>
        <p:txBody>
          <a:bodyPr vert="horz" lIns="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 err="1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AboutMyProperty</a:t>
            </a:r>
            <a:r>
              <a:rPr lang="en-US" sz="1400" baseline="30000" dirty="0" err="1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TM</a:t>
            </a:r>
            <a:endParaRPr lang="en-US" sz="1400" baseline="30000" dirty="0">
              <a:solidFill>
                <a:srgbClr val="004261"/>
              </a:solidFill>
              <a:latin typeface="Quicksand" pitchFamily="2" charset="77"/>
              <a:ea typeface="Open Sans Light" pitchFamily="2" charset="0"/>
              <a:cs typeface="Open Sans Light" pitchFamily="2" charset="0"/>
              <a:sym typeface="Wingdings" panose="05000000000000000000" pitchFamily="2" charset="2"/>
            </a:endParaRPr>
          </a:p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Educational videos</a:t>
            </a:r>
          </a:p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Orientation Sessions</a:t>
            </a:r>
          </a:p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Conferences</a:t>
            </a:r>
          </a:p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Municipal Resources + Property Assessment Toolkit</a:t>
            </a:r>
          </a:p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Municipal Connect</a:t>
            </a:r>
          </a:p>
          <a:p>
            <a:pPr>
              <a:lnSpc>
                <a:spcPts val="1420"/>
              </a:lnSpc>
              <a:spcBef>
                <a:spcPts val="0"/>
              </a:spcBef>
              <a:spcAft>
                <a:spcPts val="750"/>
              </a:spcAft>
              <a:buClr>
                <a:srgbClr val="004261"/>
              </a:buClr>
            </a:pPr>
            <a:r>
              <a:rPr lang="en-US" sz="1400" dirty="0">
                <a:solidFill>
                  <a:srgbClr val="004261"/>
                </a:solidFill>
                <a:latin typeface="Quicksand" pitchFamily="2" charset="77"/>
                <a:ea typeface="Open Sans Light" pitchFamily="2" charset="0"/>
                <a:cs typeface="Open Sans Light" pitchFamily="2" charset="0"/>
                <a:sym typeface="Wingdings" panose="05000000000000000000" pitchFamily="2" charset="2"/>
              </a:rPr>
              <a:t>InTouch Newsletter </a:t>
            </a:r>
          </a:p>
          <a:p>
            <a:pPr>
              <a:lnSpc>
                <a:spcPts val="1720"/>
              </a:lnSpc>
              <a:buClr>
                <a:srgbClr val="F4AE2B"/>
              </a:buClr>
            </a:pPr>
            <a:endParaRPr lang="en-US" sz="1400" dirty="0">
              <a:solidFill>
                <a:srgbClr val="004261"/>
              </a:solidFill>
              <a:latin typeface="Quicksand" pitchFamily="2" charset="77"/>
              <a:ea typeface="Open Sans Light" pitchFamily="2" charset="0"/>
              <a:cs typeface="Open Sans Light" pitchFamily="2" charset="0"/>
              <a:sym typeface="Wingdings" panose="05000000000000000000" pitchFamily="2" charset="2"/>
            </a:endParaRPr>
          </a:p>
          <a:p>
            <a:pPr>
              <a:lnSpc>
                <a:spcPts val="1720"/>
              </a:lnSpc>
              <a:buClr>
                <a:srgbClr val="F4AE2B"/>
              </a:buClr>
            </a:pPr>
            <a:endParaRPr lang="en-US" sz="1400" b="1" dirty="0">
              <a:solidFill>
                <a:srgbClr val="004261"/>
              </a:solidFill>
              <a:latin typeface="Quicksand" pitchFamily="2" charset="77"/>
              <a:sym typeface="Wingdings" panose="05000000000000000000" pitchFamily="2" charset="2"/>
            </a:endParaRPr>
          </a:p>
        </p:txBody>
      </p:sp>
      <p:pic>
        <p:nvPicPr>
          <p:cNvPr id="14" name="Picture 13" descr="A cell phone with text and images&#10;&#10;Description automatically generated">
            <a:extLst>
              <a:ext uri="{FF2B5EF4-FFF2-40B4-BE49-F238E27FC236}">
                <a16:creationId xmlns:a16="http://schemas.microsoft.com/office/drawing/2014/main" id="{82A1E8ED-730B-D2FD-9390-FC00F03ACC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174" y="1511380"/>
            <a:ext cx="1364680" cy="28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ats in a marina with boats&#10;&#10;Description automatically generated">
            <a:extLst>
              <a:ext uri="{FF2B5EF4-FFF2-40B4-BE49-F238E27FC236}">
                <a16:creationId xmlns:a16="http://schemas.microsoft.com/office/drawing/2014/main" id="{4948BB27-7FD6-85DB-4A30-2549CC10A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713" cy="51435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A90689AA-3B6D-BAB3-F4C6-FDA7A2FA827B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D6C1A28-2B8F-DC26-A2A0-B2E765C9B41A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479C-9521-36B9-8EA3-2B3B5BDEC5E7}"/>
              </a:ext>
            </a:extLst>
          </p:cNvPr>
          <p:cNvSpPr txBox="1"/>
          <p:nvPr/>
        </p:nvSpPr>
        <p:spPr>
          <a:xfrm>
            <a:off x="400709" y="627047"/>
            <a:ext cx="805963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Quicksand"/>
                <a:ea typeface="Inter" panose="020B0502030000000004" pitchFamily="34" charset="0"/>
              </a:rPr>
              <a:t>Thank you</a:t>
            </a:r>
            <a:r>
              <a:rPr lang="en-US" sz="3000" b="1">
                <a:solidFill>
                  <a:srgbClr val="FFC000"/>
                </a:solidFill>
                <a:latin typeface="Quicksand"/>
                <a:ea typeface="Inter" panose="020B05020300000000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FFA16B-9F20-A92A-8A61-C992B1828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2"/>
          <a:stretch/>
        </p:blipFill>
        <p:spPr>
          <a:xfrm>
            <a:off x="7920390" y="4460335"/>
            <a:ext cx="816827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0EB8C1E3-6A80-9D59-DDA5-7C56B6FBEAA3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1B033EC-3E6B-0016-A6AC-3DE498EAFADF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B214B1-8512-69F6-558F-7C5B9A9CFE84}"/>
              </a:ext>
            </a:extLst>
          </p:cNvPr>
          <p:cNvSpPr txBox="1">
            <a:spLocks/>
          </p:cNvSpPr>
          <p:nvPr/>
        </p:nvSpPr>
        <p:spPr>
          <a:xfrm>
            <a:off x="457825" y="417808"/>
            <a:ext cx="3371225" cy="122811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75" b="1" i="0" kern="1200">
                <a:solidFill>
                  <a:srgbClr val="0055B8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480"/>
              </a:lnSpc>
            </a:pPr>
            <a:r>
              <a:rPr lang="en-US" sz="3000">
                <a:solidFill>
                  <a:schemeClr val="bg1"/>
                </a:solidFill>
                <a:latin typeface="Quicksand"/>
              </a:rPr>
              <a:t>Provincial system</a:t>
            </a:r>
          </a:p>
          <a:p>
            <a:pPr>
              <a:lnSpc>
                <a:spcPts val="3480"/>
              </a:lnSpc>
            </a:pPr>
            <a:r>
              <a:rPr lang="en-US" sz="3000">
                <a:solidFill>
                  <a:schemeClr val="bg1"/>
                </a:solidFill>
                <a:latin typeface="Quicksand"/>
              </a:rPr>
              <a:t>Review</a:t>
            </a:r>
            <a:r>
              <a:rPr lang="en-US" sz="3000">
                <a:solidFill>
                  <a:srgbClr val="FFC000"/>
                </a:solidFill>
                <a:latin typeface="Quicksand"/>
              </a:rPr>
              <a:t>.</a:t>
            </a:r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67DFF-1265-BC21-A9A5-475AD146C882}"/>
              </a:ext>
            </a:extLst>
          </p:cNvPr>
          <p:cNvSpPr txBox="1"/>
          <p:nvPr/>
        </p:nvSpPr>
        <p:spPr>
          <a:xfrm>
            <a:off x="0" y="2048057"/>
            <a:ext cx="914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>
                <a:solidFill>
                  <a:srgbClr val="004261"/>
                </a:solidFill>
                <a:latin typeface="Quicksand" pitchFamily="2" charset="77"/>
              </a:rPr>
              <a:t>We’re focused on affirming the importance of: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4891D-ED16-492C-DC7A-166859FEE785}"/>
              </a:ext>
            </a:extLst>
          </p:cNvPr>
          <p:cNvSpPr txBox="1"/>
          <p:nvPr/>
        </p:nvSpPr>
        <p:spPr>
          <a:xfrm>
            <a:off x="461225" y="3317951"/>
            <a:ext cx="157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Regular </a:t>
            </a:r>
            <a:r>
              <a:rPr lang="en-US" sz="1600" b="1">
                <a:solidFill>
                  <a:srgbClr val="0055B8"/>
                </a:solidFill>
                <a:latin typeface="Quicksand" pitchFamily="2" charset="77"/>
              </a:rPr>
              <a:t>Assessments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8C1A0-1719-50B3-3A92-033C538430B2}"/>
              </a:ext>
            </a:extLst>
          </p:cNvPr>
          <p:cNvSpPr txBox="1"/>
          <p:nvPr/>
        </p:nvSpPr>
        <p:spPr>
          <a:xfrm>
            <a:off x="2479216" y="3317951"/>
            <a:ext cx="2325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55B8"/>
                </a:solidFill>
                <a:latin typeface="Quicksand" pitchFamily="2" charset="77"/>
              </a:rPr>
              <a:t>Information exchange </a:t>
            </a:r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for our municipal partners</a:t>
            </a:r>
          </a:p>
          <a:p>
            <a:pPr algn="ctr"/>
            <a:endParaRPr lang="en-US" sz="1600">
              <a:solidFill>
                <a:srgbClr val="00426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DB825-DAEE-352B-86F8-E3393ACC723B}"/>
              </a:ext>
            </a:extLst>
          </p:cNvPr>
          <p:cNvSpPr txBox="1"/>
          <p:nvPr/>
        </p:nvSpPr>
        <p:spPr>
          <a:xfrm>
            <a:off x="5380185" y="3317951"/>
            <a:ext cx="3302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Building </a:t>
            </a:r>
            <a:r>
              <a:rPr lang="en-US" sz="1600" b="1">
                <a:solidFill>
                  <a:srgbClr val="0055B8"/>
                </a:solidFill>
                <a:latin typeface="Quicksand" pitchFamily="2" charset="77"/>
              </a:rPr>
              <a:t>enhanced services and products </a:t>
            </a:r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that meet the evolving needs of all those we serve</a:t>
            </a:r>
          </a:p>
          <a:p>
            <a:pPr algn="ctr"/>
            <a:endParaRPr lang="en-US" sz="1600">
              <a:solidFill>
                <a:srgbClr val="00426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DCF757-C419-CB89-27BF-2CADBD01EDA3}"/>
              </a:ext>
            </a:extLst>
          </p:cNvPr>
          <p:cNvCxnSpPr>
            <a:cxnSpLocks/>
          </p:cNvCxnSpPr>
          <p:nvPr/>
        </p:nvCxnSpPr>
        <p:spPr>
          <a:xfrm>
            <a:off x="5010956" y="3286303"/>
            <a:ext cx="0" cy="747229"/>
          </a:xfrm>
          <a:prstGeom prst="line">
            <a:avLst/>
          </a:prstGeom>
          <a:ln w="22225" cap="rnd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5D75AF-EDD6-88D6-A338-70070E45FC24}"/>
              </a:ext>
            </a:extLst>
          </p:cNvPr>
          <p:cNvCxnSpPr>
            <a:cxnSpLocks/>
          </p:cNvCxnSpPr>
          <p:nvPr/>
        </p:nvCxnSpPr>
        <p:spPr>
          <a:xfrm>
            <a:off x="2262316" y="3302126"/>
            <a:ext cx="0" cy="747229"/>
          </a:xfrm>
          <a:prstGeom prst="line">
            <a:avLst/>
          </a:prstGeom>
          <a:ln w="22225" cap="rnd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6F13DC-EA67-3EBC-6ED6-DB47B2FC5372}"/>
              </a:ext>
            </a:extLst>
          </p:cNvPr>
          <p:cNvGrpSpPr/>
          <p:nvPr/>
        </p:nvGrpSpPr>
        <p:grpSpPr>
          <a:xfrm>
            <a:off x="909980" y="2579639"/>
            <a:ext cx="674111" cy="674111"/>
            <a:chOff x="909980" y="2870519"/>
            <a:chExt cx="674111" cy="67411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7AD461-F0EC-1378-0FDD-C89B47A534FD}"/>
                </a:ext>
              </a:extLst>
            </p:cNvPr>
            <p:cNvSpPr/>
            <p:nvPr/>
          </p:nvSpPr>
          <p:spPr>
            <a:xfrm>
              <a:off x="909980" y="2870519"/>
              <a:ext cx="674111" cy="674111"/>
            </a:xfrm>
            <a:prstGeom prst="ellipse">
              <a:avLst/>
            </a:prstGeom>
            <a:solidFill>
              <a:srgbClr val="0055B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013">
                <a:latin typeface="Quicksand" pitchFamily="2" charset="77"/>
              </a:endParaRPr>
            </a:p>
          </p:txBody>
        </p:sp>
        <p:sp>
          <p:nvSpPr>
            <p:cNvPr id="23" name="Freeform: Shape 231">
              <a:extLst>
                <a:ext uri="{FF2B5EF4-FFF2-40B4-BE49-F238E27FC236}">
                  <a16:creationId xmlns:a16="http://schemas.microsoft.com/office/drawing/2014/main" id="{B9E3CD12-BA9D-83D3-AE3E-5D8117CEC8D1}"/>
                </a:ext>
              </a:extLst>
            </p:cNvPr>
            <p:cNvSpPr/>
            <p:nvPr/>
          </p:nvSpPr>
          <p:spPr>
            <a:xfrm flipH="1" flipV="1">
              <a:off x="1028855" y="2979144"/>
              <a:ext cx="424233" cy="424233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35718"/>
                  </a:moveTo>
                  <a:cubicBezTo>
                    <a:pt x="112217" y="35718"/>
                    <a:pt x="110505" y="35049"/>
                    <a:pt x="109166" y="33709"/>
                  </a:cubicBezTo>
                  <a:cubicBezTo>
                    <a:pt x="107826" y="32370"/>
                    <a:pt x="107156" y="30658"/>
                    <a:pt x="107156" y="28575"/>
                  </a:cubicBezTo>
                  <a:cubicBezTo>
                    <a:pt x="107156" y="26491"/>
                    <a:pt x="107826" y="24780"/>
                    <a:pt x="109166" y="23440"/>
                  </a:cubicBezTo>
                  <a:cubicBezTo>
                    <a:pt x="110505" y="22101"/>
                    <a:pt x="112217" y="21431"/>
                    <a:pt x="114300" y="21431"/>
                  </a:cubicBezTo>
                  <a:cubicBezTo>
                    <a:pt x="116384" y="21431"/>
                    <a:pt x="118095" y="22101"/>
                    <a:pt x="119435" y="23440"/>
                  </a:cubicBezTo>
                  <a:cubicBezTo>
                    <a:pt x="120774" y="24780"/>
                    <a:pt x="121444" y="26491"/>
                    <a:pt x="121444" y="28575"/>
                  </a:cubicBezTo>
                  <a:cubicBezTo>
                    <a:pt x="121444" y="30658"/>
                    <a:pt x="120774" y="32370"/>
                    <a:pt x="119435" y="33709"/>
                  </a:cubicBezTo>
                  <a:cubicBezTo>
                    <a:pt x="118095" y="35049"/>
                    <a:pt x="116384" y="35718"/>
                    <a:pt x="114300" y="35718"/>
                  </a:cubicBezTo>
                  <a:close/>
                  <a:moveTo>
                    <a:pt x="57150" y="64293"/>
                  </a:moveTo>
                  <a:cubicBezTo>
                    <a:pt x="55067" y="64293"/>
                    <a:pt x="53355" y="63624"/>
                    <a:pt x="52016" y="62284"/>
                  </a:cubicBezTo>
                  <a:cubicBezTo>
                    <a:pt x="50676" y="60945"/>
                    <a:pt x="50006" y="59233"/>
                    <a:pt x="50006" y="57150"/>
                  </a:cubicBezTo>
                  <a:cubicBezTo>
                    <a:pt x="50006" y="55066"/>
                    <a:pt x="50676" y="53355"/>
                    <a:pt x="52016" y="52015"/>
                  </a:cubicBezTo>
                  <a:cubicBezTo>
                    <a:pt x="53355" y="50676"/>
                    <a:pt x="55067" y="50006"/>
                    <a:pt x="57150" y="50006"/>
                  </a:cubicBezTo>
                  <a:cubicBezTo>
                    <a:pt x="59234" y="50006"/>
                    <a:pt x="60945" y="50676"/>
                    <a:pt x="62285" y="52015"/>
                  </a:cubicBezTo>
                  <a:cubicBezTo>
                    <a:pt x="63624" y="53355"/>
                    <a:pt x="64294" y="55066"/>
                    <a:pt x="64294" y="57150"/>
                  </a:cubicBezTo>
                  <a:cubicBezTo>
                    <a:pt x="64294" y="59233"/>
                    <a:pt x="63624" y="60945"/>
                    <a:pt x="62285" y="62284"/>
                  </a:cubicBezTo>
                  <a:cubicBezTo>
                    <a:pt x="60945" y="63624"/>
                    <a:pt x="59234" y="64293"/>
                    <a:pt x="57150" y="64293"/>
                  </a:cubicBezTo>
                  <a:close/>
                  <a:moveTo>
                    <a:pt x="171450" y="64293"/>
                  </a:moveTo>
                  <a:cubicBezTo>
                    <a:pt x="169367" y="64293"/>
                    <a:pt x="167655" y="63624"/>
                    <a:pt x="166316" y="62284"/>
                  </a:cubicBezTo>
                  <a:cubicBezTo>
                    <a:pt x="164976" y="60945"/>
                    <a:pt x="164306" y="59233"/>
                    <a:pt x="164306" y="57150"/>
                  </a:cubicBezTo>
                  <a:cubicBezTo>
                    <a:pt x="164306" y="55066"/>
                    <a:pt x="164976" y="53355"/>
                    <a:pt x="166316" y="52015"/>
                  </a:cubicBezTo>
                  <a:cubicBezTo>
                    <a:pt x="167655" y="50676"/>
                    <a:pt x="169367" y="50006"/>
                    <a:pt x="171450" y="50006"/>
                  </a:cubicBezTo>
                  <a:cubicBezTo>
                    <a:pt x="173534" y="50006"/>
                    <a:pt x="175245" y="50676"/>
                    <a:pt x="176585" y="52015"/>
                  </a:cubicBezTo>
                  <a:cubicBezTo>
                    <a:pt x="177924" y="53355"/>
                    <a:pt x="178594" y="55066"/>
                    <a:pt x="178594" y="57150"/>
                  </a:cubicBezTo>
                  <a:cubicBezTo>
                    <a:pt x="178594" y="59233"/>
                    <a:pt x="177924" y="60945"/>
                    <a:pt x="176585" y="62284"/>
                  </a:cubicBezTo>
                  <a:cubicBezTo>
                    <a:pt x="175245" y="63624"/>
                    <a:pt x="173534" y="64293"/>
                    <a:pt x="171450" y="64293"/>
                  </a:cubicBezTo>
                  <a:close/>
                  <a:moveTo>
                    <a:pt x="28575" y="121443"/>
                  </a:moveTo>
                  <a:cubicBezTo>
                    <a:pt x="26492" y="121443"/>
                    <a:pt x="24780" y="120774"/>
                    <a:pt x="23441" y="119434"/>
                  </a:cubicBezTo>
                  <a:cubicBezTo>
                    <a:pt x="22101" y="118095"/>
                    <a:pt x="21431" y="116383"/>
                    <a:pt x="21431" y="114300"/>
                  </a:cubicBezTo>
                  <a:cubicBezTo>
                    <a:pt x="21431" y="112216"/>
                    <a:pt x="22101" y="110505"/>
                    <a:pt x="23441" y="109165"/>
                  </a:cubicBezTo>
                  <a:cubicBezTo>
                    <a:pt x="24780" y="107826"/>
                    <a:pt x="26492" y="107156"/>
                    <a:pt x="28575" y="107156"/>
                  </a:cubicBezTo>
                  <a:cubicBezTo>
                    <a:pt x="30659" y="107156"/>
                    <a:pt x="32370" y="107826"/>
                    <a:pt x="33710" y="109165"/>
                  </a:cubicBezTo>
                  <a:cubicBezTo>
                    <a:pt x="35049" y="110505"/>
                    <a:pt x="35719" y="112216"/>
                    <a:pt x="35719" y="114300"/>
                  </a:cubicBezTo>
                  <a:cubicBezTo>
                    <a:pt x="35719" y="116383"/>
                    <a:pt x="35049" y="118095"/>
                    <a:pt x="33710" y="119434"/>
                  </a:cubicBezTo>
                  <a:cubicBezTo>
                    <a:pt x="32370" y="120774"/>
                    <a:pt x="30659" y="121443"/>
                    <a:pt x="28575" y="121443"/>
                  </a:cubicBezTo>
                  <a:close/>
                  <a:moveTo>
                    <a:pt x="200025" y="121443"/>
                  </a:moveTo>
                  <a:cubicBezTo>
                    <a:pt x="197942" y="121443"/>
                    <a:pt x="196230" y="120774"/>
                    <a:pt x="194891" y="119434"/>
                  </a:cubicBezTo>
                  <a:cubicBezTo>
                    <a:pt x="193551" y="118095"/>
                    <a:pt x="192881" y="116383"/>
                    <a:pt x="192881" y="114300"/>
                  </a:cubicBezTo>
                  <a:cubicBezTo>
                    <a:pt x="192881" y="112216"/>
                    <a:pt x="193551" y="110505"/>
                    <a:pt x="194891" y="109165"/>
                  </a:cubicBezTo>
                  <a:cubicBezTo>
                    <a:pt x="196230" y="107826"/>
                    <a:pt x="197942" y="107156"/>
                    <a:pt x="200025" y="107156"/>
                  </a:cubicBezTo>
                  <a:cubicBezTo>
                    <a:pt x="202109" y="107156"/>
                    <a:pt x="203820" y="107826"/>
                    <a:pt x="205160" y="109165"/>
                  </a:cubicBezTo>
                  <a:cubicBezTo>
                    <a:pt x="206499" y="110505"/>
                    <a:pt x="207169" y="112216"/>
                    <a:pt x="207169" y="114300"/>
                  </a:cubicBezTo>
                  <a:cubicBezTo>
                    <a:pt x="207169" y="116383"/>
                    <a:pt x="206499" y="118095"/>
                    <a:pt x="205160" y="119434"/>
                  </a:cubicBezTo>
                  <a:cubicBezTo>
                    <a:pt x="203820" y="120774"/>
                    <a:pt x="202109" y="121443"/>
                    <a:pt x="200025" y="121443"/>
                  </a:cubicBezTo>
                  <a:close/>
                  <a:moveTo>
                    <a:pt x="117872" y="165645"/>
                  </a:moveTo>
                  <a:cubicBezTo>
                    <a:pt x="115491" y="165645"/>
                    <a:pt x="114300" y="164455"/>
                    <a:pt x="114300" y="162073"/>
                  </a:cubicBezTo>
                  <a:lnTo>
                    <a:pt x="114300" y="112067"/>
                  </a:lnTo>
                  <a:lnTo>
                    <a:pt x="80367" y="78134"/>
                  </a:lnTo>
                  <a:cubicBezTo>
                    <a:pt x="78581" y="76348"/>
                    <a:pt x="78581" y="74711"/>
                    <a:pt x="80367" y="73223"/>
                  </a:cubicBezTo>
                  <a:cubicBezTo>
                    <a:pt x="80963" y="72330"/>
                    <a:pt x="81781" y="71884"/>
                    <a:pt x="82823" y="71884"/>
                  </a:cubicBezTo>
                  <a:cubicBezTo>
                    <a:pt x="83865" y="71884"/>
                    <a:pt x="84683" y="72330"/>
                    <a:pt x="85279" y="73223"/>
                  </a:cubicBezTo>
                  <a:lnTo>
                    <a:pt x="120551" y="108049"/>
                  </a:lnTo>
                  <a:cubicBezTo>
                    <a:pt x="121146" y="108942"/>
                    <a:pt x="121444" y="109835"/>
                    <a:pt x="121444" y="110728"/>
                  </a:cubicBezTo>
                  <a:lnTo>
                    <a:pt x="121444" y="162073"/>
                  </a:lnTo>
                  <a:cubicBezTo>
                    <a:pt x="121444" y="164455"/>
                    <a:pt x="120253" y="165645"/>
                    <a:pt x="117872" y="165645"/>
                  </a:cubicBezTo>
                  <a:close/>
                  <a:moveTo>
                    <a:pt x="50006" y="178593"/>
                  </a:moveTo>
                  <a:cubicBezTo>
                    <a:pt x="47923" y="178593"/>
                    <a:pt x="46211" y="177924"/>
                    <a:pt x="44872" y="176584"/>
                  </a:cubicBezTo>
                  <a:cubicBezTo>
                    <a:pt x="43532" y="175245"/>
                    <a:pt x="42863" y="173533"/>
                    <a:pt x="42863" y="171450"/>
                  </a:cubicBezTo>
                  <a:cubicBezTo>
                    <a:pt x="42863" y="169366"/>
                    <a:pt x="43532" y="167655"/>
                    <a:pt x="44872" y="166315"/>
                  </a:cubicBezTo>
                  <a:cubicBezTo>
                    <a:pt x="46211" y="164976"/>
                    <a:pt x="47923" y="164306"/>
                    <a:pt x="50006" y="164306"/>
                  </a:cubicBezTo>
                  <a:cubicBezTo>
                    <a:pt x="52090" y="164306"/>
                    <a:pt x="53802" y="164976"/>
                    <a:pt x="55141" y="166315"/>
                  </a:cubicBezTo>
                  <a:cubicBezTo>
                    <a:pt x="56481" y="167655"/>
                    <a:pt x="57150" y="169366"/>
                    <a:pt x="57150" y="171450"/>
                  </a:cubicBezTo>
                  <a:cubicBezTo>
                    <a:pt x="57150" y="173533"/>
                    <a:pt x="56481" y="175245"/>
                    <a:pt x="55141" y="176584"/>
                  </a:cubicBezTo>
                  <a:cubicBezTo>
                    <a:pt x="53802" y="177924"/>
                    <a:pt x="52090" y="178593"/>
                    <a:pt x="50006" y="178593"/>
                  </a:cubicBezTo>
                  <a:close/>
                  <a:moveTo>
                    <a:pt x="171450" y="178593"/>
                  </a:moveTo>
                  <a:cubicBezTo>
                    <a:pt x="169367" y="178593"/>
                    <a:pt x="167655" y="177924"/>
                    <a:pt x="166316" y="176584"/>
                  </a:cubicBezTo>
                  <a:cubicBezTo>
                    <a:pt x="164976" y="175245"/>
                    <a:pt x="164306" y="173533"/>
                    <a:pt x="164306" y="171450"/>
                  </a:cubicBezTo>
                  <a:cubicBezTo>
                    <a:pt x="164306" y="169366"/>
                    <a:pt x="164976" y="167655"/>
                    <a:pt x="166316" y="166315"/>
                  </a:cubicBezTo>
                  <a:cubicBezTo>
                    <a:pt x="167655" y="164976"/>
                    <a:pt x="169367" y="164306"/>
                    <a:pt x="171450" y="164306"/>
                  </a:cubicBezTo>
                  <a:cubicBezTo>
                    <a:pt x="173534" y="164306"/>
                    <a:pt x="175245" y="164976"/>
                    <a:pt x="176585" y="166315"/>
                  </a:cubicBezTo>
                  <a:cubicBezTo>
                    <a:pt x="177924" y="167655"/>
                    <a:pt x="178594" y="169366"/>
                    <a:pt x="178594" y="171450"/>
                  </a:cubicBezTo>
                  <a:cubicBezTo>
                    <a:pt x="178594" y="173533"/>
                    <a:pt x="177924" y="175245"/>
                    <a:pt x="176585" y="176584"/>
                  </a:cubicBezTo>
                  <a:cubicBezTo>
                    <a:pt x="175245" y="177924"/>
                    <a:pt x="173534" y="178593"/>
                    <a:pt x="171450" y="178593"/>
                  </a:cubicBezTo>
                  <a:close/>
                  <a:moveTo>
                    <a:pt x="114300" y="207168"/>
                  </a:moveTo>
                  <a:cubicBezTo>
                    <a:pt x="112217" y="207168"/>
                    <a:pt x="110505" y="206499"/>
                    <a:pt x="109166" y="205159"/>
                  </a:cubicBezTo>
                  <a:cubicBezTo>
                    <a:pt x="107826" y="203820"/>
                    <a:pt x="107156" y="202108"/>
                    <a:pt x="107156" y="200025"/>
                  </a:cubicBezTo>
                  <a:cubicBezTo>
                    <a:pt x="107156" y="197941"/>
                    <a:pt x="107826" y="196230"/>
                    <a:pt x="109166" y="194890"/>
                  </a:cubicBezTo>
                  <a:cubicBezTo>
                    <a:pt x="110505" y="193551"/>
                    <a:pt x="112217" y="192881"/>
                    <a:pt x="114300" y="192881"/>
                  </a:cubicBezTo>
                  <a:cubicBezTo>
                    <a:pt x="116384" y="192881"/>
                    <a:pt x="118095" y="193551"/>
                    <a:pt x="119435" y="194890"/>
                  </a:cubicBezTo>
                  <a:cubicBezTo>
                    <a:pt x="120774" y="196230"/>
                    <a:pt x="121444" y="197941"/>
                    <a:pt x="121444" y="200025"/>
                  </a:cubicBezTo>
                  <a:cubicBezTo>
                    <a:pt x="121444" y="202108"/>
                    <a:pt x="120774" y="203820"/>
                    <a:pt x="119435" y="205159"/>
                  </a:cubicBezTo>
                  <a:cubicBezTo>
                    <a:pt x="118095" y="206499"/>
                    <a:pt x="116384" y="207168"/>
                    <a:pt x="114300" y="207168"/>
                  </a:cubicBezTo>
                  <a:close/>
                  <a:moveTo>
                    <a:pt x="114300" y="221456"/>
                  </a:moveTo>
                  <a:cubicBezTo>
                    <a:pt x="143768" y="221456"/>
                    <a:pt x="168995" y="210963"/>
                    <a:pt x="189979" y="189979"/>
                  </a:cubicBezTo>
                  <a:cubicBezTo>
                    <a:pt x="210964" y="168994"/>
                    <a:pt x="221456" y="143768"/>
                    <a:pt x="221456" y="114300"/>
                  </a:cubicBezTo>
                  <a:cubicBezTo>
                    <a:pt x="221456" y="84832"/>
                    <a:pt x="210964" y="59605"/>
                    <a:pt x="189979" y="38621"/>
                  </a:cubicBezTo>
                  <a:cubicBezTo>
                    <a:pt x="168995" y="17636"/>
                    <a:pt x="143768" y="7143"/>
                    <a:pt x="114300" y="7143"/>
                  </a:cubicBezTo>
                  <a:cubicBezTo>
                    <a:pt x="84832" y="7143"/>
                    <a:pt x="59606" y="17636"/>
                    <a:pt x="38621" y="38621"/>
                  </a:cubicBezTo>
                  <a:cubicBezTo>
                    <a:pt x="17636" y="59605"/>
                    <a:pt x="7144" y="84832"/>
                    <a:pt x="7144" y="114300"/>
                  </a:cubicBezTo>
                  <a:cubicBezTo>
                    <a:pt x="7144" y="143768"/>
                    <a:pt x="17636" y="168994"/>
                    <a:pt x="38621" y="189979"/>
                  </a:cubicBezTo>
                  <a:cubicBezTo>
                    <a:pt x="59606" y="210963"/>
                    <a:pt x="84832" y="221456"/>
                    <a:pt x="114300" y="221456"/>
                  </a:cubicBezTo>
                  <a:close/>
                  <a:moveTo>
                    <a:pt x="114300" y="228600"/>
                  </a:move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F09A4C-A4D4-D58A-325F-2303B815B899}"/>
              </a:ext>
            </a:extLst>
          </p:cNvPr>
          <p:cNvGrpSpPr/>
          <p:nvPr/>
        </p:nvGrpSpPr>
        <p:grpSpPr>
          <a:xfrm>
            <a:off x="3301462" y="2577997"/>
            <a:ext cx="674111" cy="674111"/>
            <a:chOff x="2861174" y="2903072"/>
            <a:chExt cx="674111" cy="67411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902DE8-1F8C-3E7C-BF0C-A1F48BEA6F16}"/>
                </a:ext>
              </a:extLst>
            </p:cNvPr>
            <p:cNvSpPr/>
            <p:nvPr/>
          </p:nvSpPr>
          <p:spPr>
            <a:xfrm>
              <a:off x="2861174" y="2903072"/>
              <a:ext cx="674111" cy="674111"/>
            </a:xfrm>
            <a:prstGeom prst="ellipse">
              <a:avLst/>
            </a:prstGeom>
            <a:solidFill>
              <a:srgbClr val="0055B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013">
                <a:latin typeface="Quicksand" pitchFamily="2" charset="77"/>
              </a:endParaRPr>
            </a:p>
          </p:txBody>
        </p:sp>
        <p:sp>
          <p:nvSpPr>
            <p:cNvPr id="22" name="Freeform: Shape 243">
              <a:extLst>
                <a:ext uri="{FF2B5EF4-FFF2-40B4-BE49-F238E27FC236}">
                  <a16:creationId xmlns:a16="http://schemas.microsoft.com/office/drawing/2014/main" id="{91D93CF0-6A2D-64A5-8671-5BD4454F9120}"/>
                </a:ext>
              </a:extLst>
            </p:cNvPr>
            <p:cNvSpPr/>
            <p:nvPr/>
          </p:nvSpPr>
          <p:spPr>
            <a:xfrm flipH="1" flipV="1">
              <a:off x="2948238" y="3050018"/>
              <a:ext cx="454481" cy="346272"/>
            </a:xfrm>
            <a:custGeom>
              <a:avLst/>
              <a:gdLst/>
              <a:ahLst/>
              <a:cxnLst/>
              <a:rect l="l" t="t" r="r" b="b"/>
              <a:pathLst>
                <a:path w="300037" h="228600">
                  <a:moveTo>
                    <a:pt x="45541" y="128587"/>
                  </a:moveTo>
                  <a:cubicBezTo>
                    <a:pt x="15180" y="118764"/>
                    <a:pt x="0" y="102096"/>
                    <a:pt x="0" y="78581"/>
                  </a:cubicBezTo>
                  <a:cubicBezTo>
                    <a:pt x="0" y="62210"/>
                    <a:pt x="9525" y="47327"/>
                    <a:pt x="28575" y="33932"/>
                  </a:cubicBezTo>
                  <a:lnTo>
                    <a:pt x="28575" y="3572"/>
                  </a:lnTo>
                  <a:cubicBezTo>
                    <a:pt x="28575" y="2381"/>
                    <a:pt x="29021" y="1488"/>
                    <a:pt x="29914" y="893"/>
                  </a:cubicBezTo>
                  <a:cubicBezTo>
                    <a:pt x="30510" y="297"/>
                    <a:pt x="31254" y="0"/>
                    <a:pt x="32147" y="0"/>
                  </a:cubicBezTo>
                  <a:cubicBezTo>
                    <a:pt x="32444" y="0"/>
                    <a:pt x="32742" y="0"/>
                    <a:pt x="33040" y="0"/>
                  </a:cubicBezTo>
                  <a:cubicBezTo>
                    <a:pt x="43160" y="2083"/>
                    <a:pt x="52834" y="7888"/>
                    <a:pt x="62061" y="17413"/>
                  </a:cubicBezTo>
                  <a:cubicBezTo>
                    <a:pt x="62954" y="17115"/>
                    <a:pt x="64145" y="16817"/>
                    <a:pt x="65633" y="16520"/>
                  </a:cubicBezTo>
                  <a:cubicBezTo>
                    <a:pt x="71288" y="15031"/>
                    <a:pt x="75604" y="14287"/>
                    <a:pt x="78581" y="14287"/>
                  </a:cubicBezTo>
                  <a:cubicBezTo>
                    <a:pt x="97333" y="14287"/>
                    <a:pt x="113556" y="19347"/>
                    <a:pt x="127248" y="29468"/>
                  </a:cubicBezTo>
                  <a:cubicBezTo>
                    <a:pt x="129034" y="30658"/>
                    <a:pt x="129257" y="32221"/>
                    <a:pt x="127918" y="34156"/>
                  </a:cubicBezTo>
                  <a:cubicBezTo>
                    <a:pt x="126578" y="36090"/>
                    <a:pt x="124867" y="36314"/>
                    <a:pt x="122783" y="34825"/>
                  </a:cubicBezTo>
                  <a:cubicBezTo>
                    <a:pt x="110579" y="25896"/>
                    <a:pt x="95845" y="21431"/>
                    <a:pt x="78581" y="21431"/>
                  </a:cubicBezTo>
                  <a:cubicBezTo>
                    <a:pt x="76200" y="21431"/>
                    <a:pt x="72479" y="22026"/>
                    <a:pt x="67419" y="23217"/>
                  </a:cubicBezTo>
                  <a:cubicBezTo>
                    <a:pt x="64740" y="24110"/>
                    <a:pt x="62731" y="24705"/>
                    <a:pt x="61391" y="25003"/>
                  </a:cubicBezTo>
                  <a:cubicBezTo>
                    <a:pt x="60052" y="25300"/>
                    <a:pt x="58936" y="24854"/>
                    <a:pt x="58043" y="23663"/>
                  </a:cubicBezTo>
                  <a:cubicBezTo>
                    <a:pt x="51792" y="16817"/>
                    <a:pt x="44351" y="11757"/>
                    <a:pt x="35718" y="8483"/>
                  </a:cubicBezTo>
                  <a:lnTo>
                    <a:pt x="35718" y="35718"/>
                  </a:lnTo>
                  <a:cubicBezTo>
                    <a:pt x="35718" y="36909"/>
                    <a:pt x="35272" y="37951"/>
                    <a:pt x="34379" y="38844"/>
                  </a:cubicBezTo>
                  <a:cubicBezTo>
                    <a:pt x="16222" y="51048"/>
                    <a:pt x="7143" y="64293"/>
                    <a:pt x="7143" y="78581"/>
                  </a:cubicBezTo>
                  <a:cubicBezTo>
                    <a:pt x="7143" y="88999"/>
                    <a:pt x="10418" y="97631"/>
                    <a:pt x="16966" y="104477"/>
                  </a:cubicBezTo>
                  <a:cubicBezTo>
                    <a:pt x="23515" y="111323"/>
                    <a:pt x="33635" y="116979"/>
                    <a:pt x="47327" y="121443"/>
                  </a:cubicBezTo>
                  <a:cubicBezTo>
                    <a:pt x="49708" y="122336"/>
                    <a:pt x="50527" y="123899"/>
                    <a:pt x="49783" y="126131"/>
                  </a:cubicBezTo>
                  <a:cubicBezTo>
                    <a:pt x="49039" y="128364"/>
                    <a:pt x="47625" y="129182"/>
                    <a:pt x="45541" y="128587"/>
                  </a:cubicBezTo>
                  <a:close/>
                  <a:moveTo>
                    <a:pt x="232172" y="138410"/>
                  </a:moveTo>
                  <a:cubicBezTo>
                    <a:pt x="234255" y="138410"/>
                    <a:pt x="235967" y="137740"/>
                    <a:pt x="237306" y="136401"/>
                  </a:cubicBezTo>
                  <a:cubicBezTo>
                    <a:pt x="238646" y="135061"/>
                    <a:pt x="239315" y="133424"/>
                    <a:pt x="239315" y="131489"/>
                  </a:cubicBezTo>
                  <a:cubicBezTo>
                    <a:pt x="239315" y="129555"/>
                    <a:pt x="238646" y="127843"/>
                    <a:pt x="237306" y="126355"/>
                  </a:cubicBezTo>
                  <a:cubicBezTo>
                    <a:pt x="235967" y="124866"/>
                    <a:pt x="234255" y="124122"/>
                    <a:pt x="232172" y="124122"/>
                  </a:cubicBezTo>
                  <a:cubicBezTo>
                    <a:pt x="230088" y="124122"/>
                    <a:pt x="228376" y="124866"/>
                    <a:pt x="227037" y="126355"/>
                  </a:cubicBezTo>
                  <a:cubicBezTo>
                    <a:pt x="225698" y="127843"/>
                    <a:pt x="225028" y="129555"/>
                    <a:pt x="225028" y="131489"/>
                  </a:cubicBezTo>
                  <a:cubicBezTo>
                    <a:pt x="225028" y="133424"/>
                    <a:pt x="225698" y="135061"/>
                    <a:pt x="227037" y="136401"/>
                  </a:cubicBezTo>
                  <a:cubicBezTo>
                    <a:pt x="228376" y="137740"/>
                    <a:pt x="230088" y="138410"/>
                    <a:pt x="232172" y="138410"/>
                  </a:cubicBezTo>
                  <a:close/>
                  <a:moveTo>
                    <a:pt x="132159" y="139303"/>
                  </a:moveTo>
                  <a:cubicBezTo>
                    <a:pt x="134243" y="139303"/>
                    <a:pt x="135954" y="138633"/>
                    <a:pt x="137294" y="137294"/>
                  </a:cubicBezTo>
                  <a:cubicBezTo>
                    <a:pt x="138633" y="135954"/>
                    <a:pt x="139303" y="134243"/>
                    <a:pt x="139303" y="132159"/>
                  </a:cubicBezTo>
                  <a:cubicBezTo>
                    <a:pt x="139303" y="130075"/>
                    <a:pt x="138633" y="128364"/>
                    <a:pt x="137294" y="127024"/>
                  </a:cubicBezTo>
                  <a:cubicBezTo>
                    <a:pt x="135954" y="125685"/>
                    <a:pt x="134243" y="125015"/>
                    <a:pt x="132159" y="125015"/>
                  </a:cubicBezTo>
                  <a:cubicBezTo>
                    <a:pt x="130076" y="125015"/>
                    <a:pt x="128364" y="125685"/>
                    <a:pt x="127025" y="127024"/>
                  </a:cubicBezTo>
                  <a:cubicBezTo>
                    <a:pt x="125685" y="128364"/>
                    <a:pt x="125015" y="130075"/>
                    <a:pt x="125015" y="132159"/>
                  </a:cubicBezTo>
                  <a:cubicBezTo>
                    <a:pt x="125015" y="134243"/>
                    <a:pt x="125685" y="135954"/>
                    <a:pt x="127025" y="137294"/>
                  </a:cubicBezTo>
                  <a:cubicBezTo>
                    <a:pt x="128364" y="138633"/>
                    <a:pt x="130076" y="139303"/>
                    <a:pt x="132159" y="139303"/>
                  </a:cubicBezTo>
                  <a:close/>
                  <a:moveTo>
                    <a:pt x="182165" y="139303"/>
                  </a:moveTo>
                  <a:cubicBezTo>
                    <a:pt x="184249" y="139303"/>
                    <a:pt x="185960" y="138633"/>
                    <a:pt x="187300" y="137294"/>
                  </a:cubicBezTo>
                  <a:cubicBezTo>
                    <a:pt x="188639" y="135954"/>
                    <a:pt x="189309" y="134243"/>
                    <a:pt x="189309" y="132159"/>
                  </a:cubicBezTo>
                  <a:cubicBezTo>
                    <a:pt x="189309" y="130075"/>
                    <a:pt x="188639" y="128364"/>
                    <a:pt x="187300" y="127024"/>
                  </a:cubicBezTo>
                  <a:cubicBezTo>
                    <a:pt x="185960" y="125685"/>
                    <a:pt x="184249" y="125015"/>
                    <a:pt x="182165" y="125015"/>
                  </a:cubicBezTo>
                  <a:cubicBezTo>
                    <a:pt x="180082" y="125015"/>
                    <a:pt x="178370" y="125685"/>
                    <a:pt x="177031" y="127024"/>
                  </a:cubicBezTo>
                  <a:cubicBezTo>
                    <a:pt x="175691" y="128364"/>
                    <a:pt x="175022" y="130075"/>
                    <a:pt x="175022" y="132159"/>
                  </a:cubicBezTo>
                  <a:cubicBezTo>
                    <a:pt x="175022" y="134243"/>
                    <a:pt x="175691" y="135954"/>
                    <a:pt x="177031" y="137294"/>
                  </a:cubicBezTo>
                  <a:cubicBezTo>
                    <a:pt x="178370" y="138633"/>
                    <a:pt x="180082" y="139303"/>
                    <a:pt x="182165" y="139303"/>
                  </a:cubicBezTo>
                  <a:close/>
                  <a:moveTo>
                    <a:pt x="232172" y="145554"/>
                  </a:moveTo>
                  <a:cubicBezTo>
                    <a:pt x="228302" y="145554"/>
                    <a:pt x="224953" y="144214"/>
                    <a:pt x="222126" y="141535"/>
                  </a:cubicBezTo>
                  <a:cubicBezTo>
                    <a:pt x="219298" y="138856"/>
                    <a:pt x="217884" y="135508"/>
                    <a:pt x="217884" y="131489"/>
                  </a:cubicBezTo>
                  <a:cubicBezTo>
                    <a:pt x="217884" y="127471"/>
                    <a:pt x="219298" y="124048"/>
                    <a:pt x="222126" y="121220"/>
                  </a:cubicBezTo>
                  <a:cubicBezTo>
                    <a:pt x="224953" y="118392"/>
                    <a:pt x="228302" y="116979"/>
                    <a:pt x="232172" y="116979"/>
                  </a:cubicBezTo>
                  <a:cubicBezTo>
                    <a:pt x="236041" y="116979"/>
                    <a:pt x="239390" y="118392"/>
                    <a:pt x="242218" y="121220"/>
                  </a:cubicBezTo>
                  <a:cubicBezTo>
                    <a:pt x="245045" y="124048"/>
                    <a:pt x="246459" y="127471"/>
                    <a:pt x="246459" y="131489"/>
                  </a:cubicBezTo>
                  <a:cubicBezTo>
                    <a:pt x="246459" y="135508"/>
                    <a:pt x="245045" y="138856"/>
                    <a:pt x="242218" y="141535"/>
                  </a:cubicBezTo>
                  <a:cubicBezTo>
                    <a:pt x="239390" y="144214"/>
                    <a:pt x="236041" y="145554"/>
                    <a:pt x="232172" y="145554"/>
                  </a:cubicBezTo>
                  <a:close/>
                  <a:moveTo>
                    <a:pt x="132159" y="146447"/>
                  </a:moveTo>
                  <a:cubicBezTo>
                    <a:pt x="128290" y="146447"/>
                    <a:pt x="124941" y="145033"/>
                    <a:pt x="122113" y="142205"/>
                  </a:cubicBezTo>
                  <a:cubicBezTo>
                    <a:pt x="119285" y="139377"/>
                    <a:pt x="117872" y="136029"/>
                    <a:pt x="117872" y="132159"/>
                  </a:cubicBezTo>
                  <a:cubicBezTo>
                    <a:pt x="117872" y="128289"/>
                    <a:pt x="119285" y="124941"/>
                    <a:pt x="122113" y="122113"/>
                  </a:cubicBezTo>
                  <a:cubicBezTo>
                    <a:pt x="124941" y="119285"/>
                    <a:pt x="128290" y="117872"/>
                    <a:pt x="132159" y="117872"/>
                  </a:cubicBezTo>
                  <a:cubicBezTo>
                    <a:pt x="136029" y="117872"/>
                    <a:pt x="139377" y="119285"/>
                    <a:pt x="142205" y="122113"/>
                  </a:cubicBezTo>
                  <a:cubicBezTo>
                    <a:pt x="145033" y="124941"/>
                    <a:pt x="146447" y="128289"/>
                    <a:pt x="146447" y="132159"/>
                  </a:cubicBezTo>
                  <a:cubicBezTo>
                    <a:pt x="146447" y="136029"/>
                    <a:pt x="145033" y="139377"/>
                    <a:pt x="142205" y="142205"/>
                  </a:cubicBezTo>
                  <a:cubicBezTo>
                    <a:pt x="139377" y="145033"/>
                    <a:pt x="136029" y="146447"/>
                    <a:pt x="132159" y="146447"/>
                  </a:cubicBezTo>
                  <a:close/>
                  <a:moveTo>
                    <a:pt x="182165" y="146447"/>
                  </a:moveTo>
                  <a:cubicBezTo>
                    <a:pt x="178296" y="146447"/>
                    <a:pt x="174947" y="145033"/>
                    <a:pt x="172119" y="142205"/>
                  </a:cubicBezTo>
                  <a:cubicBezTo>
                    <a:pt x="169292" y="139377"/>
                    <a:pt x="167878" y="136029"/>
                    <a:pt x="167878" y="132159"/>
                  </a:cubicBezTo>
                  <a:cubicBezTo>
                    <a:pt x="167878" y="128289"/>
                    <a:pt x="169292" y="124941"/>
                    <a:pt x="172119" y="122113"/>
                  </a:cubicBezTo>
                  <a:cubicBezTo>
                    <a:pt x="174947" y="119285"/>
                    <a:pt x="178296" y="117872"/>
                    <a:pt x="182165" y="117872"/>
                  </a:cubicBezTo>
                  <a:cubicBezTo>
                    <a:pt x="186035" y="117872"/>
                    <a:pt x="189384" y="119285"/>
                    <a:pt x="192211" y="122113"/>
                  </a:cubicBezTo>
                  <a:cubicBezTo>
                    <a:pt x="195039" y="124941"/>
                    <a:pt x="196453" y="128289"/>
                    <a:pt x="196453" y="132159"/>
                  </a:cubicBezTo>
                  <a:cubicBezTo>
                    <a:pt x="196453" y="136029"/>
                    <a:pt x="195039" y="139377"/>
                    <a:pt x="192211" y="142205"/>
                  </a:cubicBezTo>
                  <a:cubicBezTo>
                    <a:pt x="189384" y="145033"/>
                    <a:pt x="186035" y="146447"/>
                    <a:pt x="182165" y="146447"/>
                  </a:cubicBezTo>
                  <a:close/>
                  <a:moveTo>
                    <a:pt x="180826" y="221456"/>
                  </a:moveTo>
                  <a:cubicBezTo>
                    <a:pt x="212377" y="221456"/>
                    <a:pt x="238943" y="212824"/>
                    <a:pt x="260523" y="195560"/>
                  </a:cubicBezTo>
                  <a:cubicBezTo>
                    <a:pt x="282103" y="178296"/>
                    <a:pt x="292893" y="157162"/>
                    <a:pt x="292893" y="132159"/>
                  </a:cubicBezTo>
                  <a:cubicBezTo>
                    <a:pt x="292893" y="107751"/>
                    <a:pt x="279052" y="86171"/>
                    <a:pt x="251370" y="67419"/>
                  </a:cubicBezTo>
                  <a:cubicBezTo>
                    <a:pt x="250477" y="66526"/>
                    <a:pt x="250031" y="65484"/>
                    <a:pt x="250031" y="64293"/>
                  </a:cubicBezTo>
                  <a:lnTo>
                    <a:pt x="250031" y="20984"/>
                  </a:lnTo>
                  <a:cubicBezTo>
                    <a:pt x="234255" y="29319"/>
                    <a:pt x="220861" y="39737"/>
                    <a:pt x="209847" y="52238"/>
                  </a:cubicBezTo>
                  <a:cubicBezTo>
                    <a:pt x="208954" y="53429"/>
                    <a:pt x="207764" y="53875"/>
                    <a:pt x="206276" y="53578"/>
                  </a:cubicBezTo>
                  <a:cubicBezTo>
                    <a:pt x="194072" y="51197"/>
                    <a:pt x="184398" y="50006"/>
                    <a:pt x="177254" y="50006"/>
                  </a:cubicBezTo>
                  <a:cubicBezTo>
                    <a:pt x="145702" y="50006"/>
                    <a:pt x="120178" y="57522"/>
                    <a:pt x="100682" y="72553"/>
                  </a:cubicBezTo>
                  <a:cubicBezTo>
                    <a:pt x="81185" y="87585"/>
                    <a:pt x="71437" y="107454"/>
                    <a:pt x="71437" y="132159"/>
                  </a:cubicBezTo>
                  <a:cubicBezTo>
                    <a:pt x="71437" y="157757"/>
                    <a:pt x="81855" y="179040"/>
                    <a:pt x="102691" y="196006"/>
                  </a:cubicBezTo>
                  <a:cubicBezTo>
                    <a:pt x="123527" y="212973"/>
                    <a:pt x="149572" y="221456"/>
                    <a:pt x="180826" y="221456"/>
                  </a:cubicBezTo>
                  <a:close/>
                  <a:moveTo>
                    <a:pt x="180826" y="228600"/>
                  </a:moveTo>
                  <a:cubicBezTo>
                    <a:pt x="147786" y="228600"/>
                    <a:pt x="120104" y="219372"/>
                    <a:pt x="97780" y="200918"/>
                  </a:cubicBezTo>
                  <a:cubicBezTo>
                    <a:pt x="75456" y="182463"/>
                    <a:pt x="64293" y="159543"/>
                    <a:pt x="64293" y="132159"/>
                  </a:cubicBezTo>
                  <a:cubicBezTo>
                    <a:pt x="64293" y="105370"/>
                    <a:pt x="74711" y="83790"/>
                    <a:pt x="95547" y="67419"/>
                  </a:cubicBezTo>
                  <a:cubicBezTo>
                    <a:pt x="116383" y="51048"/>
                    <a:pt x="143619" y="42862"/>
                    <a:pt x="177254" y="42862"/>
                  </a:cubicBezTo>
                  <a:cubicBezTo>
                    <a:pt x="184398" y="42862"/>
                    <a:pt x="193923" y="43904"/>
                    <a:pt x="205829" y="45988"/>
                  </a:cubicBezTo>
                  <a:cubicBezTo>
                    <a:pt x="220117" y="30509"/>
                    <a:pt x="235595" y="19050"/>
                    <a:pt x="252263" y="11608"/>
                  </a:cubicBezTo>
                  <a:cubicBezTo>
                    <a:pt x="252561" y="11608"/>
                    <a:pt x="253008" y="11608"/>
                    <a:pt x="253603" y="11608"/>
                  </a:cubicBezTo>
                  <a:cubicBezTo>
                    <a:pt x="254198" y="11608"/>
                    <a:pt x="254793" y="11757"/>
                    <a:pt x="255389" y="12055"/>
                  </a:cubicBezTo>
                  <a:cubicBezTo>
                    <a:pt x="256579" y="12650"/>
                    <a:pt x="257175" y="13692"/>
                    <a:pt x="257175" y="15180"/>
                  </a:cubicBezTo>
                  <a:lnTo>
                    <a:pt x="257175" y="62507"/>
                  </a:lnTo>
                  <a:cubicBezTo>
                    <a:pt x="285750" y="82748"/>
                    <a:pt x="300037" y="105965"/>
                    <a:pt x="300037" y="132159"/>
                  </a:cubicBezTo>
                  <a:cubicBezTo>
                    <a:pt x="300037" y="159246"/>
                    <a:pt x="288503" y="182091"/>
                    <a:pt x="265435" y="200694"/>
                  </a:cubicBezTo>
                  <a:cubicBezTo>
                    <a:pt x="242366" y="219298"/>
                    <a:pt x="214163" y="228600"/>
                    <a:pt x="180826" y="228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30887-E313-6E74-3423-CA34E4A5EEE3}"/>
              </a:ext>
            </a:extLst>
          </p:cNvPr>
          <p:cNvGrpSpPr/>
          <p:nvPr/>
        </p:nvGrpSpPr>
        <p:grpSpPr>
          <a:xfrm>
            <a:off x="6757050" y="2580199"/>
            <a:ext cx="674111" cy="674111"/>
            <a:chOff x="5817842" y="2943655"/>
            <a:chExt cx="674111" cy="67411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C58B1B-9536-898E-8B75-A8C7EA295B5D}"/>
                </a:ext>
              </a:extLst>
            </p:cNvPr>
            <p:cNvSpPr/>
            <p:nvPr/>
          </p:nvSpPr>
          <p:spPr>
            <a:xfrm>
              <a:off x="5817842" y="2943655"/>
              <a:ext cx="674111" cy="674111"/>
            </a:xfrm>
            <a:prstGeom prst="ellipse">
              <a:avLst/>
            </a:prstGeom>
            <a:solidFill>
              <a:srgbClr val="0055B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013">
                <a:latin typeface="Quicksand" pitchFamily="2" charset="77"/>
              </a:endParaRPr>
            </a:p>
          </p:txBody>
        </p:sp>
        <p:sp>
          <p:nvSpPr>
            <p:cNvPr id="24" name="Freeform: Shape 264">
              <a:extLst>
                <a:ext uri="{FF2B5EF4-FFF2-40B4-BE49-F238E27FC236}">
                  <a16:creationId xmlns:a16="http://schemas.microsoft.com/office/drawing/2014/main" id="{75ED3E8D-8EC9-E7D8-741E-F2EBC517192C}"/>
                </a:ext>
              </a:extLst>
            </p:cNvPr>
            <p:cNvSpPr/>
            <p:nvPr/>
          </p:nvSpPr>
          <p:spPr>
            <a:xfrm flipH="1" flipV="1">
              <a:off x="5968166" y="3094317"/>
              <a:ext cx="373257" cy="374549"/>
            </a:xfrm>
            <a:custGeom>
              <a:avLst/>
              <a:gdLst/>
              <a:ahLst/>
              <a:cxnLst/>
              <a:rect l="l" t="t" r="r" b="b"/>
              <a:pathLst>
                <a:path w="228479" h="229270">
                  <a:moveTo>
                    <a:pt x="78182" y="104198"/>
                  </a:moveTo>
                  <a:cubicBezTo>
                    <a:pt x="77326" y="104235"/>
                    <a:pt x="76452" y="103882"/>
                    <a:pt x="75559" y="103138"/>
                  </a:cubicBezTo>
                  <a:lnTo>
                    <a:pt x="4121" y="31701"/>
                  </a:lnTo>
                  <a:cubicBezTo>
                    <a:pt x="2037" y="29319"/>
                    <a:pt x="996" y="26640"/>
                    <a:pt x="996" y="23664"/>
                  </a:cubicBezTo>
                  <a:cubicBezTo>
                    <a:pt x="996" y="20687"/>
                    <a:pt x="2037" y="18008"/>
                    <a:pt x="4121" y="15627"/>
                  </a:cubicBezTo>
                  <a:lnTo>
                    <a:pt x="14390" y="4911"/>
                  </a:lnTo>
                  <a:cubicBezTo>
                    <a:pt x="16771" y="2828"/>
                    <a:pt x="19525" y="1786"/>
                    <a:pt x="22650" y="1786"/>
                  </a:cubicBezTo>
                  <a:cubicBezTo>
                    <a:pt x="25776" y="1786"/>
                    <a:pt x="28380" y="2828"/>
                    <a:pt x="30464" y="4911"/>
                  </a:cubicBezTo>
                  <a:lnTo>
                    <a:pt x="102348" y="76349"/>
                  </a:lnTo>
                  <a:cubicBezTo>
                    <a:pt x="103836" y="78135"/>
                    <a:pt x="103762" y="79846"/>
                    <a:pt x="102124" y="81483"/>
                  </a:cubicBezTo>
                  <a:cubicBezTo>
                    <a:pt x="100487" y="83120"/>
                    <a:pt x="98776" y="83195"/>
                    <a:pt x="96990" y="81707"/>
                  </a:cubicBezTo>
                  <a:lnTo>
                    <a:pt x="25552" y="10269"/>
                  </a:lnTo>
                  <a:cubicBezTo>
                    <a:pt x="23469" y="8186"/>
                    <a:pt x="21534" y="8186"/>
                    <a:pt x="19748" y="10269"/>
                  </a:cubicBezTo>
                  <a:lnTo>
                    <a:pt x="9479" y="20985"/>
                  </a:lnTo>
                  <a:cubicBezTo>
                    <a:pt x="7395" y="22771"/>
                    <a:pt x="7395" y="24557"/>
                    <a:pt x="9479" y="26343"/>
                  </a:cubicBezTo>
                  <a:lnTo>
                    <a:pt x="80916" y="97780"/>
                  </a:lnTo>
                  <a:cubicBezTo>
                    <a:pt x="82405" y="99566"/>
                    <a:pt x="82330" y="101277"/>
                    <a:pt x="80693" y="102915"/>
                  </a:cubicBezTo>
                  <a:cubicBezTo>
                    <a:pt x="79875" y="103733"/>
                    <a:pt x="79037" y="104161"/>
                    <a:pt x="78182" y="104198"/>
                  </a:cubicBezTo>
                  <a:close/>
                  <a:moveTo>
                    <a:pt x="210397" y="220563"/>
                  </a:moveTo>
                  <a:lnTo>
                    <a:pt x="219773" y="211187"/>
                  </a:lnTo>
                  <a:lnTo>
                    <a:pt x="203253" y="194667"/>
                  </a:lnTo>
                  <a:lnTo>
                    <a:pt x="193877" y="204043"/>
                  </a:lnTo>
                  <a:close/>
                  <a:moveTo>
                    <a:pt x="44416" y="222349"/>
                  </a:moveTo>
                  <a:cubicBezTo>
                    <a:pt x="54016" y="222796"/>
                    <a:pt x="62611" y="219224"/>
                    <a:pt x="70201" y="211634"/>
                  </a:cubicBezTo>
                  <a:cubicBezTo>
                    <a:pt x="75559" y="206276"/>
                    <a:pt x="78982" y="199653"/>
                    <a:pt x="80470" y="191765"/>
                  </a:cubicBezTo>
                  <a:cubicBezTo>
                    <a:pt x="81958" y="183877"/>
                    <a:pt x="81363" y="176510"/>
                    <a:pt x="78684" y="169664"/>
                  </a:cubicBezTo>
                  <a:cubicBezTo>
                    <a:pt x="78089" y="168176"/>
                    <a:pt x="78237" y="166836"/>
                    <a:pt x="79130" y="165646"/>
                  </a:cubicBezTo>
                  <a:lnTo>
                    <a:pt x="164855" y="79921"/>
                  </a:lnTo>
                  <a:cubicBezTo>
                    <a:pt x="166046" y="78730"/>
                    <a:pt x="167386" y="78581"/>
                    <a:pt x="168874" y="79474"/>
                  </a:cubicBezTo>
                  <a:cubicBezTo>
                    <a:pt x="173041" y="81260"/>
                    <a:pt x="177655" y="82153"/>
                    <a:pt x="182715" y="82153"/>
                  </a:cubicBezTo>
                  <a:cubicBezTo>
                    <a:pt x="193430" y="82153"/>
                    <a:pt x="202509" y="78284"/>
                    <a:pt x="209950" y="70544"/>
                  </a:cubicBezTo>
                  <a:cubicBezTo>
                    <a:pt x="220071" y="60722"/>
                    <a:pt x="223345" y="49113"/>
                    <a:pt x="219773" y="35719"/>
                  </a:cubicBezTo>
                  <a:lnTo>
                    <a:pt x="198788" y="56703"/>
                  </a:lnTo>
                  <a:cubicBezTo>
                    <a:pt x="196705" y="58787"/>
                    <a:pt x="194026" y="59903"/>
                    <a:pt x="190752" y="60052"/>
                  </a:cubicBezTo>
                  <a:cubicBezTo>
                    <a:pt x="187477" y="60201"/>
                    <a:pt x="184798" y="59234"/>
                    <a:pt x="182715" y="57150"/>
                  </a:cubicBezTo>
                  <a:lnTo>
                    <a:pt x="171999" y="45988"/>
                  </a:lnTo>
                  <a:cubicBezTo>
                    <a:pt x="169916" y="43607"/>
                    <a:pt x="168874" y="40928"/>
                    <a:pt x="168874" y="37951"/>
                  </a:cubicBezTo>
                  <a:cubicBezTo>
                    <a:pt x="168874" y="34975"/>
                    <a:pt x="170064" y="32296"/>
                    <a:pt x="172446" y="29915"/>
                  </a:cubicBezTo>
                  <a:lnTo>
                    <a:pt x="193430" y="8930"/>
                  </a:lnTo>
                  <a:cubicBezTo>
                    <a:pt x="187180" y="6846"/>
                    <a:pt x="180854" y="6623"/>
                    <a:pt x="174455" y="8260"/>
                  </a:cubicBezTo>
                  <a:cubicBezTo>
                    <a:pt x="168055" y="9897"/>
                    <a:pt x="162474" y="13097"/>
                    <a:pt x="157712" y="17860"/>
                  </a:cubicBezTo>
                  <a:cubicBezTo>
                    <a:pt x="152354" y="23217"/>
                    <a:pt x="148931" y="29840"/>
                    <a:pt x="147443" y="37728"/>
                  </a:cubicBezTo>
                  <a:cubicBezTo>
                    <a:pt x="145954" y="45616"/>
                    <a:pt x="146550" y="52983"/>
                    <a:pt x="149229" y="59829"/>
                  </a:cubicBezTo>
                  <a:cubicBezTo>
                    <a:pt x="149824" y="61317"/>
                    <a:pt x="149675" y="62657"/>
                    <a:pt x="148782" y="63847"/>
                  </a:cubicBezTo>
                  <a:lnTo>
                    <a:pt x="63057" y="149572"/>
                  </a:lnTo>
                  <a:cubicBezTo>
                    <a:pt x="61866" y="150465"/>
                    <a:pt x="60527" y="150614"/>
                    <a:pt x="59039" y="150019"/>
                  </a:cubicBezTo>
                  <a:cubicBezTo>
                    <a:pt x="54871" y="148233"/>
                    <a:pt x="50258" y="147340"/>
                    <a:pt x="45198" y="147340"/>
                  </a:cubicBezTo>
                  <a:cubicBezTo>
                    <a:pt x="34482" y="147340"/>
                    <a:pt x="25255" y="151060"/>
                    <a:pt x="17516" y="158502"/>
                  </a:cubicBezTo>
                  <a:cubicBezTo>
                    <a:pt x="7693" y="168622"/>
                    <a:pt x="4568" y="180380"/>
                    <a:pt x="8139" y="193774"/>
                  </a:cubicBezTo>
                  <a:lnTo>
                    <a:pt x="29124" y="172789"/>
                  </a:lnTo>
                  <a:cubicBezTo>
                    <a:pt x="31208" y="170706"/>
                    <a:pt x="33812" y="169664"/>
                    <a:pt x="36938" y="169664"/>
                  </a:cubicBezTo>
                  <a:cubicBezTo>
                    <a:pt x="40063" y="169664"/>
                    <a:pt x="42816" y="170706"/>
                    <a:pt x="45198" y="172789"/>
                  </a:cubicBezTo>
                  <a:lnTo>
                    <a:pt x="55913" y="183505"/>
                  </a:lnTo>
                  <a:cubicBezTo>
                    <a:pt x="57997" y="185886"/>
                    <a:pt x="59039" y="188565"/>
                    <a:pt x="59039" y="191542"/>
                  </a:cubicBezTo>
                  <a:cubicBezTo>
                    <a:pt x="59039" y="194518"/>
                    <a:pt x="57997" y="197197"/>
                    <a:pt x="55913" y="199579"/>
                  </a:cubicBezTo>
                  <a:lnTo>
                    <a:pt x="34482" y="220563"/>
                  </a:lnTo>
                  <a:cubicBezTo>
                    <a:pt x="37905" y="221605"/>
                    <a:pt x="41216" y="222200"/>
                    <a:pt x="44416" y="222349"/>
                  </a:cubicBezTo>
                  <a:close/>
                  <a:moveTo>
                    <a:pt x="39282" y="228823"/>
                  </a:moveTo>
                  <a:cubicBezTo>
                    <a:pt x="35040" y="228228"/>
                    <a:pt x="30910" y="226963"/>
                    <a:pt x="26892" y="225028"/>
                  </a:cubicBezTo>
                  <a:cubicBezTo>
                    <a:pt x="25701" y="224433"/>
                    <a:pt x="24957" y="223540"/>
                    <a:pt x="24659" y="222349"/>
                  </a:cubicBezTo>
                  <a:cubicBezTo>
                    <a:pt x="24362" y="221159"/>
                    <a:pt x="24659" y="220117"/>
                    <a:pt x="25552" y="219224"/>
                  </a:cubicBezTo>
                  <a:lnTo>
                    <a:pt x="50555" y="194221"/>
                  </a:lnTo>
                  <a:cubicBezTo>
                    <a:pt x="52639" y="192435"/>
                    <a:pt x="52639" y="190649"/>
                    <a:pt x="50555" y="188863"/>
                  </a:cubicBezTo>
                  <a:lnTo>
                    <a:pt x="39840" y="178147"/>
                  </a:lnTo>
                  <a:cubicBezTo>
                    <a:pt x="38054" y="176064"/>
                    <a:pt x="36268" y="176064"/>
                    <a:pt x="34482" y="178147"/>
                  </a:cubicBezTo>
                  <a:lnTo>
                    <a:pt x="9479" y="203150"/>
                  </a:lnTo>
                  <a:cubicBezTo>
                    <a:pt x="8586" y="204043"/>
                    <a:pt x="7470" y="204341"/>
                    <a:pt x="6130" y="204043"/>
                  </a:cubicBezTo>
                  <a:cubicBezTo>
                    <a:pt x="4791" y="203746"/>
                    <a:pt x="3972" y="203002"/>
                    <a:pt x="3675" y="201811"/>
                  </a:cubicBezTo>
                  <a:cubicBezTo>
                    <a:pt x="103" y="193774"/>
                    <a:pt x="-865" y="185365"/>
                    <a:pt x="772" y="176585"/>
                  </a:cubicBezTo>
                  <a:cubicBezTo>
                    <a:pt x="2410" y="167804"/>
                    <a:pt x="6354" y="160139"/>
                    <a:pt x="12604" y="153591"/>
                  </a:cubicBezTo>
                  <a:cubicBezTo>
                    <a:pt x="21534" y="144661"/>
                    <a:pt x="32398" y="140196"/>
                    <a:pt x="45198" y="140196"/>
                  </a:cubicBezTo>
                  <a:cubicBezTo>
                    <a:pt x="50258" y="140196"/>
                    <a:pt x="55020" y="141089"/>
                    <a:pt x="59485" y="142875"/>
                  </a:cubicBezTo>
                  <a:lnTo>
                    <a:pt x="142085" y="60275"/>
                  </a:lnTo>
                  <a:cubicBezTo>
                    <a:pt x="139108" y="52239"/>
                    <a:pt x="138587" y="43830"/>
                    <a:pt x="140522" y="35049"/>
                  </a:cubicBezTo>
                  <a:cubicBezTo>
                    <a:pt x="142457" y="26268"/>
                    <a:pt x="146550" y="18901"/>
                    <a:pt x="152800" y="12948"/>
                  </a:cubicBezTo>
                  <a:cubicBezTo>
                    <a:pt x="161135" y="4316"/>
                    <a:pt x="171106" y="0"/>
                    <a:pt x="182715" y="0"/>
                  </a:cubicBezTo>
                  <a:cubicBezTo>
                    <a:pt x="188966" y="0"/>
                    <a:pt x="195068" y="1488"/>
                    <a:pt x="201021" y="4465"/>
                  </a:cubicBezTo>
                  <a:cubicBezTo>
                    <a:pt x="202211" y="5060"/>
                    <a:pt x="202955" y="5953"/>
                    <a:pt x="203253" y="7144"/>
                  </a:cubicBezTo>
                  <a:cubicBezTo>
                    <a:pt x="203551" y="8335"/>
                    <a:pt x="203253" y="9376"/>
                    <a:pt x="202360" y="10269"/>
                  </a:cubicBezTo>
                  <a:lnTo>
                    <a:pt x="177357" y="35272"/>
                  </a:lnTo>
                  <a:cubicBezTo>
                    <a:pt x="175571" y="37058"/>
                    <a:pt x="175571" y="38844"/>
                    <a:pt x="177357" y="40630"/>
                  </a:cubicBezTo>
                  <a:lnTo>
                    <a:pt x="188073" y="52239"/>
                  </a:lnTo>
                  <a:cubicBezTo>
                    <a:pt x="189859" y="53727"/>
                    <a:pt x="191645" y="53578"/>
                    <a:pt x="193430" y="51792"/>
                  </a:cubicBezTo>
                  <a:lnTo>
                    <a:pt x="218434" y="26343"/>
                  </a:lnTo>
                  <a:cubicBezTo>
                    <a:pt x="219327" y="25450"/>
                    <a:pt x="220443" y="25152"/>
                    <a:pt x="221782" y="25450"/>
                  </a:cubicBezTo>
                  <a:cubicBezTo>
                    <a:pt x="223122" y="25747"/>
                    <a:pt x="223940" y="26492"/>
                    <a:pt x="224238" y="27682"/>
                  </a:cubicBezTo>
                  <a:cubicBezTo>
                    <a:pt x="227810" y="35719"/>
                    <a:pt x="228777" y="44128"/>
                    <a:pt x="227140" y="52908"/>
                  </a:cubicBezTo>
                  <a:cubicBezTo>
                    <a:pt x="225503" y="61689"/>
                    <a:pt x="221559" y="69354"/>
                    <a:pt x="215308" y="75902"/>
                  </a:cubicBezTo>
                  <a:cubicBezTo>
                    <a:pt x="206379" y="84832"/>
                    <a:pt x="195514" y="89297"/>
                    <a:pt x="182715" y="89297"/>
                  </a:cubicBezTo>
                  <a:cubicBezTo>
                    <a:pt x="177655" y="89297"/>
                    <a:pt x="172892" y="88404"/>
                    <a:pt x="168427" y="86618"/>
                  </a:cubicBezTo>
                  <a:lnTo>
                    <a:pt x="85828" y="169218"/>
                  </a:lnTo>
                  <a:cubicBezTo>
                    <a:pt x="88804" y="177254"/>
                    <a:pt x="89325" y="185663"/>
                    <a:pt x="87390" y="194444"/>
                  </a:cubicBezTo>
                  <a:cubicBezTo>
                    <a:pt x="85456" y="203225"/>
                    <a:pt x="81363" y="210592"/>
                    <a:pt x="75112" y="216545"/>
                  </a:cubicBezTo>
                  <a:cubicBezTo>
                    <a:pt x="68861" y="223093"/>
                    <a:pt x="61271" y="227112"/>
                    <a:pt x="52341" y="228600"/>
                  </a:cubicBezTo>
                  <a:cubicBezTo>
                    <a:pt x="47877" y="229344"/>
                    <a:pt x="43523" y="229419"/>
                    <a:pt x="39282" y="228823"/>
                  </a:cubicBezTo>
                  <a:close/>
                  <a:moveTo>
                    <a:pt x="210397" y="229270"/>
                  </a:moveTo>
                  <a:cubicBezTo>
                    <a:pt x="209504" y="229270"/>
                    <a:pt x="208611" y="228898"/>
                    <a:pt x="207718" y="228153"/>
                  </a:cubicBezTo>
                  <a:lnTo>
                    <a:pt x="186287" y="206722"/>
                  </a:lnTo>
                  <a:cubicBezTo>
                    <a:pt x="184798" y="204936"/>
                    <a:pt x="184798" y="203150"/>
                    <a:pt x="186287" y="201365"/>
                  </a:cubicBezTo>
                  <a:lnTo>
                    <a:pt x="191198" y="196900"/>
                  </a:lnTo>
                  <a:lnTo>
                    <a:pt x="136280" y="142428"/>
                  </a:lnTo>
                  <a:cubicBezTo>
                    <a:pt x="134792" y="140643"/>
                    <a:pt x="134792" y="138857"/>
                    <a:pt x="136280" y="137071"/>
                  </a:cubicBezTo>
                  <a:cubicBezTo>
                    <a:pt x="137173" y="136475"/>
                    <a:pt x="138066" y="136178"/>
                    <a:pt x="138959" y="136178"/>
                  </a:cubicBezTo>
                  <a:cubicBezTo>
                    <a:pt x="139852" y="136178"/>
                    <a:pt x="140745" y="136475"/>
                    <a:pt x="141638" y="137071"/>
                  </a:cubicBezTo>
                  <a:lnTo>
                    <a:pt x="196109" y="191988"/>
                  </a:lnTo>
                  <a:lnTo>
                    <a:pt x="200574" y="187077"/>
                  </a:lnTo>
                  <a:cubicBezTo>
                    <a:pt x="201467" y="186482"/>
                    <a:pt x="202360" y="186184"/>
                    <a:pt x="203253" y="186184"/>
                  </a:cubicBezTo>
                  <a:cubicBezTo>
                    <a:pt x="204146" y="186184"/>
                    <a:pt x="205039" y="186482"/>
                    <a:pt x="205932" y="187077"/>
                  </a:cubicBezTo>
                  <a:lnTo>
                    <a:pt x="227363" y="208508"/>
                  </a:lnTo>
                  <a:cubicBezTo>
                    <a:pt x="228852" y="210294"/>
                    <a:pt x="228852" y="212080"/>
                    <a:pt x="227363" y="213866"/>
                  </a:cubicBezTo>
                  <a:lnTo>
                    <a:pt x="213076" y="228153"/>
                  </a:lnTo>
                  <a:cubicBezTo>
                    <a:pt x="212183" y="228898"/>
                    <a:pt x="211290" y="229270"/>
                    <a:pt x="210397" y="22927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 descr="A blue and black logo&#10;&#10;Description automatically generated">
            <a:extLst>
              <a:ext uri="{FF2B5EF4-FFF2-40B4-BE49-F238E27FC236}">
                <a16:creationId xmlns:a16="http://schemas.microsoft.com/office/drawing/2014/main" id="{F770E36F-D043-ED95-8ABA-54839B1DD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95" y="4395169"/>
            <a:ext cx="98379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earing hardhats&#10;&#10;Description automatically generated">
            <a:extLst>
              <a:ext uri="{FF2B5EF4-FFF2-40B4-BE49-F238E27FC236}">
                <a16:creationId xmlns:a16="http://schemas.microsoft.com/office/drawing/2014/main" id="{91CCD56F-EF71-EA8D-7797-6F2909F05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7468" cy="5143500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7ADC241F-4B5B-8D0F-536F-10D328D26FEA}"/>
              </a:ext>
            </a:extLst>
          </p:cNvPr>
          <p:cNvSpPr/>
          <p:nvPr/>
        </p:nvSpPr>
        <p:spPr>
          <a:xfrm flipH="1" flipV="1">
            <a:off x="-8970" y="-1"/>
            <a:ext cx="9152969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6BC9028-28C0-83AD-A724-44CECBC08E17}"/>
              </a:ext>
            </a:extLst>
          </p:cNvPr>
          <p:cNvSpPr/>
          <p:nvPr/>
        </p:nvSpPr>
        <p:spPr>
          <a:xfrm flipV="1">
            <a:off x="0" y="-4"/>
            <a:ext cx="9152969" cy="3243653"/>
          </a:xfrm>
          <a:prstGeom prst="rtTriangle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FCE56E-C97D-1DB3-EC8C-1A719DD9E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2"/>
          <a:stretch/>
        </p:blipFill>
        <p:spPr>
          <a:xfrm>
            <a:off x="7920390" y="4460335"/>
            <a:ext cx="816827" cy="37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ABF8E1-A21A-BF6A-4520-126E4567D0F4}"/>
              </a:ext>
            </a:extLst>
          </p:cNvPr>
          <p:cNvSpPr txBox="1"/>
          <p:nvPr/>
        </p:nvSpPr>
        <p:spPr>
          <a:xfrm>
            <a:off x="307379" y="336323"/>
            <a:ext cx="5510097" cy="10150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3735"/>
              </a:lnSpc>
              <a:defRPr/>
            </a:pPr>
            <a:r>
              <a:rPr lang="en-US" sz="3000" b="1">
                <a:solidFill>
                  <a:prstClr val="white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Improving the property assessment experience</a:t>
            </a:r>
            <a:r>
              <a:rPr lang="en-US" sz="3000" b="1">
                <a:solidFill>
                  <a:srgbClr val="FFC000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.</a:t>
            </a:r>
            <a:endParaRPr lang="en-US" sz="3000" b="1">
              <a:solidFill>
                <a:srgbClr val="FFC000"/>
              </a:solidFill>
              <a:latin typeface="Quicksand"/>
            </a:endParaRPr>
          </a:p>
        </p:txBody>
      </p:sp>
      <p:pic>
        <p:nvPicPr>
          <p:cNvPr id="2" name="Picture 1" descr="A person and person wearing hard hats and holding a tablet&#10;&#10;Description automatically generated">
            <a:extLst>
              <a:ext uri="{FF2B5EF4-FFF2-40B4-BE49-F238E27FC236}">
                <a16:creationId xmlns:a16="http://schemas.microsoft.com/office/drawing/2014/main" id="{17550DF4-612D-FD17-1A3A-CFA54EDC3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454" y="1262555"/>
            <a:ext cx="6603509" cy="38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and a town&#10;&#10;Description automatically generated with medium confidence">
            <a:extLst>
              <a:ext uri="{FF2B5EF4-FFF2-40B4-BE49-F238E27FC236}">
                <a16:creationId xmlns:a16="http://schemas.microsoft.com/office/drawing/2014/main" id="{EE573BB4-2154-B73C-F520-73DF103F4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2126764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1558DFB2-A43D-1AF0-EBD1-5904AF4AE763}"/>
              </a:ext>
            </a:extLst>
          </p:cNvPr>
          <p:cNvSpPr/>
          <p:nvPr/>
        </p:nvSpPr>
        <p:spPr>
          <a:xfrm flipV="1">
            <a:off x="-1" y="-7"/>
            <a:ext cx="9180360" cy="2127860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E4B72-6704-4A97-FC0C-E0A3D48897C7}"/>
              </a:ext>
            </a:extLst>
          </p:cNvPr>
          <p:cNvSpPr txBox="1"/>
          <p:nvPr/>
        </p:nvSpPr>
        <p:spPr>
          <a:xfrm>
            <a:off x="333025" y="318371"/>
            <a:ext cx="5301656" cy="12241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3000" b="1">
                <a:solidFill>
                  <a:prstClr val="white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Our work in a non-reassessment year</a:t>
            </a:r>
            <a:r>
              <a:rPr lang="en-US" sz="3000" b="1">
                <a:solidFill>
                  <a:srgbClr val="FFC000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.</a:t>
            </a:r>
            <a:endParaRPr lang="en-US" sz="3000" b="1">
              <a:solidFill>
                <a:srgbClr val="FFC000"/>
              </a:solidFill>
              <a:latin typeface="Quicksand" pitchFamily="2" charset="77"/>
              <a:ea typeface="Montserrat ExtraBold"/>
              <a:cs typeface="Montserrat ExtraBold"/>
              <a:sym typeface="Montserrat ExtraBold"/>
            </a:endParaRPr>
          </a:p>
          <a:p>
            <a:pPr>
              <a:lnSpc>
                <a:spcPts val="2985"/>
              </a:lnSpc>
              <a:defRPr/>
            </a:pPr>
            <a:r>
              <a:rPr lang="en-US" sz="2400">
                <a:solidFill>
                  <a:prstClr val="white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A 2023 snapshot</a:t>
            </a:r>
            <a:endParaRPr lang="en-US" sz="2400">
              <a:solidFill>
                <a:prstClr val="white"/>
              </a:solidFill>
              <a:latin typeface="Quicksa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15CFC-7605-5B07-B91C-1C574F053996}"/>
              </a:ext>
            </a:extLst>
          </p:cNvPr>
          <p:cNvSpPr txBox="1"/>
          <p:nvPr/>
        </p:nvSpPr>
        <p:spPr>
          <a:xfrm>
            <a:off x="689300" y="2204892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5.6 million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EF7A6-FECD-9DDF-F642-42EC1B479C0C}"/>
              </a:ext>
            </a:extLst>
          </p:cNvPr>
          <p:cNvSpPr txBox="1"/>
          <p:nvPr/>
        </p:nvSpPr>
        <p:spPr>
          <a:xfrm>
            <a:off x="689299" y="3059053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400,000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ACF81-6327-EEC7-3F9A-536FAEFBC4AB}"/>
              </a:ext>
            </a:extLst>
          </p:cNvPr>
          <p:cNvSpPr txBox="1"/>
          <p:nvPr/>
        </p:nvSpPr>
        <p:spPr>
          <a:xfrm>
            <a:off x="689299" y="3922539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160,000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2970C-D226-7362-C530-AD3EAAD9857F}"/>
              </a:ext>
            </a:extLst>
          </p:cNvPr>
          <p:cNvSpPr txBox="1"/>
          <p:nvPr/>
        </p:nvSpPr>
        <p:spPr>
          <a:xfrm>
            <a:off x="3311237" y="2173002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17,500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11BCA-2BA1-E392-1A7F-3F0E9BB61296}"/>
              </a:ext>
            </a:extLst>
          </p:cNvPr>
          <p:cNvSpPr txBox="1"/>
          <p:nvPr/>
        </p:nvSpPr>
        <p:spPr>
          <a:xfrm>
            <a:off x="3311237" y="3058798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300,000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97BED-EE1A-970A-7DB5-E76E7A2D6729}"/>
              </a:ext>
            </a:extLst>
          </p:cNvPr>
          <p:cNvSpPr txBox="1"/>
          <p:nvPr/>
        </p:nvSpPr>
        <p:spPr>
          <a:xfrm>
            <a:off x="3311237" y="3916585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87%+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64ACC-ECDD-3DCB-F648-912687C2CCBA}"/>
              </a:ext>
            </a:extLst>
          </p:cNvPr>
          <p:cNvSpPr txBox="1"/>
          <p:nvPr/>
        </p:nvSpPr>
        <p:spPr>
          <a:xfrm>
            <a:off x="6366162" y="2204891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129,600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3F1B9-5147-82F1-007C-07D762E12A9E}"/>
              </a:ext>
            </a:extLst>
          </p:cNvPr>
          <p:cNvSpPr txBox="1"/>
          <p:nvPr/>
        </p:nvSpPr>
        <p:spPr>
          <a:xfrm>
            <a:off x="6366162" y="3058798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8,700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511F7-1E10-8FA2-35A7-4A1D73F32B44}"/>
              </a:ext>
            </a:extLst>
          </p:cNvPr>
          <p:cNvSpPr txBox="1"/>
          <p:nvPr/>
        </p:nvSpPr>
        <p:spPr>
          <a:xfrm>
            <a:off x="6366162" y="3939457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8,800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C8D9C-C321-7150-6BDA-B38B5ACFAE68}"/>
              </a:ext>
            </a:extLst>
          </p:cNvPr>
          <p:cNvSpPr txBox="1"/>
          <p:nvPr/>
        </p:nvSpPr>
        <p:spPr>
          <a:xfrm>
            <a:off x="689299" y="2530623"/>
            <a:ext cx="2001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Inventory of properties maintained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A2B2C-6F28-DC90-2170-7C1A35430346}"/>
              </a:ext>
            </a:extLst>
          </p:cNvPr>
          <p:cNvSpPr txBox="1"/>
          <p:nvPr/>
        </p:nvSpPr>
        <p:spPr>
          <a:xfrm>
            <a:off x="678238" y="3393983"/>
            <a:ext cx="2001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Sales transactions processed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0A4FE-BB05-CA9B-1666-95B5787A0926}"/>
              </a:ext>
            </a:extLst>
          </p:cNvPr>
          <p:cNvSpPr txBox="1"/>
          <p:nvPr/>
        </p:nvSpPr>
        <p:spPr>
          <a:xfrm>
            <a:off x="678238" y="4303072"/>
            <a:ext cx="2001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Property inspections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9FF004-799C-C7E7-7D1D-7F0D24CCFE1B}"/>
              </a:ext>
            </a:extLst>
          </p:cNvPr>
          <p:cNvSpPr txBox="1"/>
          <p:nvPr/>
        </p:nvSpPr>
        <p:spPr>
          <a:xfrm>
            <a:off x="3318606" y="2508755"/>
            <a:ext cx="2201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Severances and consolidations processed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02E01-DCD7-D522-E698-0EAE6259F1A1}"/>
              </a:ext>
            </a:extLst>
          </p:cNvPr>
          <p:cNvSpPr txBox="1"/>
          <p:nvPr/>
        </p:nvSpPr>
        <p:spPr>
          <a:xfrm>
            <a:off x="3318606" y="3399617"/>
            <a:ext cx="2201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Building permits processed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2BF850-A4C5-579B-A744-A3A6E7358F86}"/>
              </a:ext>
            </a:extLst>
          </p:cNvPr>
          <p:cNvSpPr txBox="1"/>
          <p:nvPr/>
        </p:nvSpPr>
        <p:spPr>
          <a:xfrm>
            <a:off x="3318606" y="4268931"/>
            <a:ext cx="2511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Of new assessment added within one year of occupancy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3DB2CC-A8AD-9F74-288D-2D727B2E0B0A}"/>
              </a:ext>
            </a:extLst>
          </p:cNvPr>
          <p:cNvSpPr txBox="1"/>
          <p:nvPr/>
        </p:nvSpPr>
        <p:spPr>
          <a:xfrm>
            <a:off x="6334091" y="2539044"/>
            <a:ext cx="2201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Calls from property owners, emails and chats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EA9076-959D-2C17-BF41-27F9246C8484}"/>
              </a:ext>
            </a:extLst>
          </p:cNvPr>
          <p:cNvSpPr txBox="1"/>
          <p:nvPr/>
        </p:nvSpPr>
        <p:spPr>
          <a:xfrm>
            <a:off x="6366162" y="3403206"/>
            <a:ext cx="2201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Requests for Reconsideration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2C4937-F22A-87CA-8F62-0F7D40BD6E11}"/>
              </a:ext>
            </a:extLst>
          </p:cNvPr>
          <p:cNvSpPr txBox="1"/>
          <p:nvPr/>
        </p:nvSpPr>
        <p:spPr>
          <a:xfrm>
            <a:off x="6366162" y="4303072"/>
            <a:ext cx="2201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Appeals closed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E3E2F-0C4B-EA2F-D678-D9C151474BCA}"/>
              </a:ext>
            </a:extLst>
          </p:cNvPr>
          <p:cNvSpPr txBox="1"/>
          <p:nvPr/>
        </p:nvSpPr>
        <p:spPr>
          <a:xfrm>
            <a:off x="689299" y="4681546"/>
            <a:ext cx="26771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*All stats are as of October 27, 2023</a:t>
            </a:r>
            <a:endParaRPr lang="en-US" sz="900">
              <a:solidFill>
                <a:srgbClr val="004261"/>
              </a:solidFill>
              <a:latin typeface="Quicksand" pitchFamily="2" charset="77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E3EDC2-EA57-4E87-A8C1-3274A8907151}"/>
              </a:ext>
            </a:extLst>
          </p:cNvPr>
          <p:cNvCxnSpPr>
            <a:cxnSpLocks/>
          </p:cNvCxnSpPr>
          <p:nvPr/>
        </p:nvCxnSpPr>
        <p:spPr>
          <a:xfrm>
            <a:off x="3026771" y="2413499"/>
            <a:ext cx="0" cy="1760615"/>
          </a:xfrm>
          <a:prstGeom prst="line">
            <a:avLst/>
          </a:prstGeom>
          <a:ln w="15875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83CA7B-DBD0-9900-207D-ECC606FB9767}"/>
              </a:ext>
            </a:extLst>
          </p:cNvPr>
          <p:cNvCxnSpPr/>
          <p:nvPr/>
        </p:nvCxnSpPr>
        <p:spPr>
          <a:xfrm>
            <a:off x="3026771" y="2413499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C6C58-2EE1-93F4-3D39-79A8495356D3}"/>
              </a:ext>
            </a:extLst>
          </p:cNvPr>
          <p:cNvCxnSpPr/>
          <p:nvPr/>
        </p:nvCxnSpPr>
        <p:spPr>
          <a:xfrm>
            <a:off x="3026771" y="3283832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BD4A0D3-5178-6CEF-B70D-0F99E1BAF420}"/>
              </a:ext>
            </a:extLst>
          </p:cNvPr>
          <p:cNvCxnSpPr/>
          <p:nvPr/>
        </p:nvCxnSpPr>
        <p:spPr>
          <a:xfrm>
            <a:off x="3026771" y="4174114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A69077-141E-FD13-4BE1-031F3FB5FACD}"/>
              </a:ext>
            </a:extLst>
          </p:cNvPr>
          <p:cNvCxnSpPr>
            <a:cxnSpLocks/>
          </p:cNvCxnSpPr>
          <p:nvPr/>
        </p:nvCxnSpPr>
        <p:spPr>
          <a:xfrm>
            <a:off x="420085" y="2425123"/>
            <a:ext cx="0" cy="1760615"/>
          </a:xfrm>
          <a:prstGeom prst="line">
            <a:avLst/>
          </a:prstGeom>
          <a:ln w="15875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3E3CF5-E2B1-A4F8-5DFE-E16633B16278}"/>
              </a:ext>
            </a:extLst>
          </p:cNvPr>
          <p:cNvCxnSpPr/>
          <p:nvPr/>
        </p:nvCxnSpPr>
        <p:spPr>
          <a:xfrm>
            <a:off x="420085" y="2425123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FF6E3F-08AF-FCC4-8E96-4F5400E298FB}"/>
              </a:ext>
            </a:extLst>
          </p:cNvPr>
          <p:cNvCxnSpPr/>
          <p:nvPr/>
        </p:nvCxnSpPr>
        <p:spPr>
          <a:xfrm>
            <a:off x="420085" y="3295456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D6FCC1-671E-F176-EA91-CE37ED1269F2}"/>
              </a:ext>
            </a:extLst>
          </p:cNvPr>
          <p:cNvCxnSpPr/>
          <p:nvPr/>
        </p:nvCxnSpPr>
        <p:spPr>
          <a:xfrm>
            <a:off x="420085" y="4185737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F18DAB5-8A3A-FCC8-2C67-2B7FDDDCDBBD}"/>
              </a:ext>
            </a:extLst>
          </p:cNvPr>
          <p:cNvCxnSpPr>
            <a:cxnSpLocks/>
          </p:cNvCxnSpPr>
          <p:nvPr/>
        </p:nvCxnSpPr>
        <p:spPr>
          <a:xfrm>
            <a:off x="6078307" y="2425123"/>
            <a:ext cx="0" cy="1760615"/>
          </a:xfrm>
          <a:prstGeom prst="line">
            <a:avLst/>
          </a:prstGeom>
          <a:ln w="15875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3A98DD-02F6-7BF0-1312-1432FA544722}"/>
              </a:ext>
            </a:extLst>
          </p:cNvPr>
          <p:cNvCxnSpPr/>
          <p:nvPr/>
        </p:nvCxnSpPr>
        <p:spPr>
          <a:xfrm>
            <a:off x="6078307" y="2425123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00C19C-12A8-6403-970A-39503CC0EBBE}"/>
              </a:ext>
            </a:extLst>
          </p:cNvPr>
          <p:cNvCxnSpPr/>
          <p:nvPr/>
        </p:nvCxnSpPr>
        <p:spPr>
          <a:xfrm>
            <a:off x="6078307" y="3295456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A09EED-08D7-5212-BEE1-F681E507B72D}"/>
              </a:ext>
            </a:extLst>
          </p:cNvPr>
          <p:cNvCxnSpPr/>
          <p:nvPr/>
        </p:nvCxnSpPr>
        <p:spPr>
          <a:xfrm>
            <a:off x="6078307" y="4185737"/>
            <a:ext cx="219117" cy="0"/>
          </a:xfrm>
          <a:prstGeom prst="line">
            <a:avLst/>
          </a:prstGeom>
          <a:ln w="15875" cap="rnd">
            <a:solidFill>
              <a:srgbClr val="0055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08164D3A-BD49-DF76-033D-E46B11D10FD8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875EBF7-5DEE-A36A-5A69-C7F924B1D19D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A9FF7-6B1A-3677-276B-14572954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17" y="319045"/>
            <a:ext cx="7445828" cy="1228111"/>
          </a:xfrm>
        </p:spPr>
        <p:txBody>
          <a:bodyPr>
            <a:noAutofit/>
          </a:bodyPr>
          <a:lstStyle/>
          <a:p>
            <a:pPr>
              <a:lnSpc>
                <a:spcPts val="3480"/>
              </a:lnSpc>
            </a:pPr>
            <a:r>
              <a:rPr lang="en-US" sz="3000" b="1">
                <a:solidFill>
                  <a:schemeClr val="bg1"/>
                </a:solidFill>
                <a:latin typeface="Quicksand"/>
              </a:rPr>
              <a:t>Corporate Data </a:t>
            </a:r>
            <a:br>
              <a:rPr lang="en-US" sz="3000" b="1">
                <a:latin typeface="Quicksand" panose="00000500000000000000" pitchFamily="2" charset="0"/>
              </a:rPr>
            </a:br>
            <a:r>
              <a:rPr lang="en-US" sz="3000" b="1">
                <a:solidFill>
                  <a:schemeClr val="bg1"/>
                </a:solidFill>
                <a:latin typeface="Quicksand"/>
              </a:rPr>
              <a:t>Strategy</a:t>
            </a:r>
            <a:r>
              <a:rPr lang="en-US" sz="3000" b="1">
                <a:solidFill>
                  <a:srgbClr val="FFC000"/>
                </a:solidFill>
                <a:latin typeface="Quicksand"/>
              </a:rPr>
              <a:t>.</a:t>
            </a:r>
            <a:endParaRPr lang="en-US" sz="2400" b="0">
              <a:solidFill>
                <a:srgbClr val="FFC000"/>
              </a:solidFill>
              <a:latin typeface="Quicksand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F673E-2E0A-A07D-F138-E75A5F81389D}"/>
              </a:ext>
            </a:extLst>
          </p:cNvPr>
          <p:cNvSpPr txBox="1"/>
          <p:nvPr/>
        </p:nvSpPr>
        <p:spPr>
          <a:xfrm>
            <a:off x="530569" y="3068152"/>
            <a:ext cx="2534139" cy="95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Focusing on the </a:t>
            </a:r>
            <a:r>
              <a:rPr lang="en-US" sz="1600" b="1">
                <a:solidFill>
                  <a:srgbClr val="0055B8"/>
                </a:solidFill>
                <a:latin typeface="Quicksand" pitchFamily="2" charset="77"/>
              </a:rPr>
              <a:t>Needs &amp; Experiences </a:t>
            </a:r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of MPAC’s Audiences.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486D-1F99-BEBA-F2A2-384832CC7D17}"/>
              </a:ext>
            </a:extLst>
          </p:cNvPr>
          <p:cNvSpPr txBox="1"/>
          <p:nvPr/>
        </p:nvSpPr>
        <p:spPr>
          <a:xfrm>
            <a:off x="3491676" y="3092814"/>
            <a:ext cx="2534139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Adopting a </a:t>
            </a:r>
            <a:br>
              <a:rPr lang="en-US" sz="1600">
                <a:solidFill>
                  <a:srgbClr val="004261"/>
                </a:solidFill>
                <a:latin typeface="Quicksand" pitchFamily="2" charset="77"/>
              </a:rPr>
            </a:br>
            <a:r>
              <a:rPr lang="en-US" sz="1600" b="1">
                <a:solidFill>
                  <a:srgbClr val="0055B8"/>
                </a:solidFill>
                <a:latin typeface="Quicksand" pitchFamily="2" charset="77"/>
              </a:rPr>
              <a:t>Value-First Mindset</a:t>
            </a:r>
            <a:r>
              <a:rPr lang="en-US" sz="1600">
                <a:solidFill>
                  <a:srgbClr val="004261"/>
                </a:solidFill>
                <a:latin typeface="Quicksand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52CBB-4D2D-0D14-4A0C-F2264E80D345}"/>
              </a:ext>
            </a:extLst>
          </p:cNvPr>
          <p:cNvSpPr txBox="1"/>
          <p:nvPr/>
        </p:nvSpPr>
        <p:spPr>
          <a:xfrm>
            <a:off x="6593103" y="3091321"/>
            <a:ext cx="2020328" cy="9526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1600">
                <a:solidFill>
                  <a:srgbClr val="004261"/>
                </a:solidFill>
                <a:latin typeface="Quicksand"/>
              </a:rPr>
              <a:t>Embracing an </a:t>
            </a:r>
            <a:br>
              <a:rPr lang="en-US" sz="1600" b="1">
                <a:latin typeface="Quicksand" pitchFamily="2" charset="77"/>
              </a:rPr>
            </a:br>
            <a:r>
              <a:rPr lang="en-US" sz="1600" b="1">
                <a:solidFill>
                  <a:srgbClr val="0055B8"/>
                </a:solidFill>
                <a:latin typeface="Quicksand"/>
              </a:rPr>
              <a:t>Enterprise-First Perspective</a:t>
            </a:r>
            <a:r>
              <a:rPr lang="en-US" sz="1600">
                <a:solidFill>
                  <a:srgbClr val="004261"/>
                </a:solidFill>
                <a:latin typeface="Quicksand"/>
              </a:rPr>
              <a:t>.</a:t>
            </a:r>
            <a:endParaRPr lang="en-US">
              <a:latin typeface="Quicksand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05D2CF-6C58-DDB3-2E95-ADE8D4344012}"/>
              </a:ext>
            </a:extLst>
          </p:cNvPr>
          <p:cNvGrpSpPr/>
          <p:nvPr/>
        </p:nvGrpSpPr>
        <p:grpSpPr>
          <a:xfrm>
            <a:off x="7150872" y="2387910"/>
            <a:ext cx="674111" cy="674111"/>
            <a:chOff x="5493432" y="3417302"/>
            <a:chExt cx="674111" cy="6741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8DCDAA-D6C4-1168-0ACD-4CD8C35A55FA}"/>
                </a:ext>
              </a:extLst>
            </p:cNvPr>
            <p:cNvSpPr/>
            <p:nvPr/>
          </p:nvSpPr>
          <p:spPr>
            <a:xfrm>
              <a:off x="5493432" y="3417302"/>
              <a:ext cx="674111" cy="674111"/>
            </a:xfrm>
            <a:prstGeom prst="ellipse">
              <a:avLst/>
            </a:prstGeom>
            <a:solidFill>
              <a:srgbClr val="0055B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013">
                <a:latin typeface="Quicksand" pitchFamily="2" charset="77"/>
              </a:endParaRPr>
            </a:p>
          </p:txBody>
        </p:sp>
        <p:sp>
          <p:nvSpPr>
            <p:cNvPr id="19" name="Freeform: Shape 280">
              <a:extLst>
                <a:ext uri="{FF2B5EF4-FFF2-40B4-BE49-F238E27FC236}">
                  <a16:creationId xmlns:a16="http://schemas.microsoft.com/office/drawing/2014/main" id="{A67A1889-081A-42B9-D81D-DBA10288E5F8}"/>
                </a:ext>
              </a:extLst>
            </p:cNvPr>
            <p:cNvSpPr/>
            <p:nvPr/>
          </p:nvSpPr>
          <p:spPr>
            <a:xfrm flipH="1" flipV="1">
              <a:off x="5680055" y="3579308"/>
              <a:ext cx="300867" cy="350100"/>
            </a:xfrm>
            <a:custGeom>
              <a:avLst/>
              <a:gdLst/>
              <a:ahLst/>
              <a:cxnLst/>
              <a:rect l="l" t="t" r="r" b="b"/>
              <a:pathLst>
                <a:path w="196453" h="228600">
                  <a:moveTo>
                    <a:pt x="70991" y="200025"/>
                  </a:moveTo>
                  <a:lnTo>
                    <a:pt x="8483" y="200025"/>
                  </a:lnTo>
                  <a:cubicBezTo>
                    <a:pt x="5507" y="200025"/>
                    <a:pt x="3274" y="198983"/>
                    <a:pt x="1786" y="196899"/>
                  </a:cubicBezTo>
                  <a:cubicBezTo>
                    <a:pt x="0" y="194518"/>
                    <a:pt x="-446" y="191690"/>
                    <a:pt x="447" y="188416"/>
                  </a:cubicBezTo>
                  <a:cubicBezTo>
                    <a:pt x="3423" y="178891"/>
                    <a:pt x="13841" y="160436"/>
                    <a:pt x="31701" y="133052"/>
                  </a:cubicBezTo>
                  <a:cubicBezTo>
                    <a:pt x="13543" y="108942"/>
                    <a:pt x="3125" y="92273"/>
                    <a:pt x="447" y="83046"/>
                  </a:cubicBezTo>
                  <a:cubicBezTo>
                    <a:pt x="-446" y="79772"/>
                    <a:pt x="0" y="76944"/>
                    <a:pt x="1786" y="74563"/>
                  </a:cubicBezTo>
                  <a:cubicBezTo>
                    <a:pt x="3274" y="72479"/>
                    <a:pt x="5507" y="71437"/>
                    <a:pt x="8483" y="71437"/>
                  </a:cubicBezTo>
                  <a:lnTo>
                    <a:pt x="107156" y="71437"/>
                  </a:lnTo>
                  <a:cubicBezTo>
                    <a:pt x="112514" y="71437"/>
                    <a:pt x="116979" y="73074"/>
                    <a:pt x="120551" y="76349"/>
                  </a:cubicBezTo>
                  <a:cubicBezTo>
                    <a:pt x="123825" y="79623"/>
                    <a:pt x="125462" y="83939"/>
                    <a:pt x="125462" y="89297"/>
                  </a:cubicBezTo>
                  <a:cubicBezTo>
                    <a:pt x="125462" y="91678"/>
                    <a:pt x="124272" y="92868"/>
                    <a:pt x="121890" y="92868"/>
                  </a:cubicBezTo>
                  <a:cubicBezTo>
                    <a:pt x="119509" y="92868"/>
                    <a:pt x="118318" y="91678"/>
                    <a:pt x="118318" y="89297"/>
                  </a:cubicBezTo>
                  <a:cubicBezTo>
                    <a:pt x="118318" y="86022"/>
                    <a:pt x="117277" y="83492"/>
                    <a:pt x="115193" y="81706"/>
                  </a:cubicBezTo>
                  <a:cubicBezTo>
                    <a:pt x="114002" y="80218"/>
                    <a:pt x="111324" y="79176"/>
                    <a:pt x="107156" y="78581"/>
                  </a:cubicBezTo>
                  <a:lnTo>
                    <a:pt x="8483" y="78581"/>
                  </a:lnTo>
                  <a:cubicBezTo>
                    <a:pt x="7888" y="78581"/>
                    <a:pt x="7590" y="78730"/>
                    <a:pt x="7590" y="79027"/>
                  </a:cubicBezTo>
                  <a:cubicBezTo>
                    <a:pt x="6995" y="79325"/>
                    <a:pt x="6846" y="79920"/>
                    <a:pt x="7144" y="80813"/>
                  </a:cubicBezTo>
                  <a:cubicBezTo>
                    <a:pt x="9823" y="89743"/>
                    <a:pt x="20390" y="106263"/>
                    <a:pt x="38844" y="130373"/>
                  </a:cubicBezTo>
                  <a:cubicBezTo>
                    <a:pt x="40035" y="131861"/>
                    <a:pt x="40035" y="133350"/>
                    <a:pt x="38844" y="134838"/>
                  </a:cubicBezTo>
                  <a:cubicBezTo>
                    <a:pt x="20687" y="162222"/>
                    <a:pt x="10120" y="180826"/>
                    <a:pt x="7144" y="190648"/>
                  </a:cubicBezTo>
                  <a:cubicBezTo>
                    <a:pt x="6846" y="191541"/>
                    <a:pt x="6995" y="192137"/>
                    <a:pt x="7590" y="192434"/>
                  </a:cubicBezTo>
                  <a:cubicBezTo>
                    <a:pt x="7590" y="192732"/>
                    <a:pt x="7888" y="192881"/>
                    <a:pt x="8483" y="192881"/>
                  </a:cubicBezTo>
                  <a:lnTo>
                    <a:pt x="70991" y="192881"/>
                  </a:lnTo>
                  <a:cubicBezTo>
                    <a:pt x="73372" y="192881"/>
                    <a:pt x="74563" y="194072"/>
                    <a:pt x="74563" y="196453"/>
                  </a:cubicBezTo>
                  <a:cubicBezTo>
                    <a:pt x="74563" y="198834"/>
                    <a:pt x="73372" y="200025"/>
                    <a:pt x="70991" y="200025"/>
                  </a:cubicBezTo>
                  <a:close/>
                  <a:moveTo>
                    <a:pt x="175022" y="214312"/>
                  </a:moveTo>
                  <a:lnTo>
                    <a:pt x="175022" y="114300"/>
                  </a:lnTo>
                  <a:lnTo>
                    <a:pt x="100013" y="114300"/>
                  </a:lnTo>
                  <a:cubicBezTo>
                    <a:pt x="96143" y="114300"/>
                    <a:pt x="92571" y="113258"/>
                    <a:pt x="89297" y="111174"/>
                  </a:cubicBezTo>
                  <a:lnTo>
                    <a:pt x="89297" y="203597"/>
                  </a:lnTo>
                  <a:cubicBezTo>
                    <a:pt x="89595" y="210740"/>
                    <a:pt x="93167" y="214312"/>
                    <a:pt x="100013" y="214312"/>
                  </a:cubicBezTo>
                  <a:close/>
                  <a:moveTo>
                    <a:pt x="178594" y="221456"/>
                  </a:moveTo>
                  <a:lnTo>
                    <a:pt x="100013" y="221456"/>
                  </a:lnTo>
                  <a:cubicBezTo>
                    <a:pt x="94059" y="221456"/>
                    <a:pt x="89595" y="219521"/>
                    <a:pt x="86618" y="215652"/>
                  </a:cubicBezTo>
                  <a:cubicBezTo>
                    <a:pt x="83642" y="211782"/>
                    <a:pt x="82153" y="207764"/>
                    <a:pt x="82153" y="203597"/>
                  </a:cubicBezTo>
                  <a:lnTo>
                    <a:pt x="82153" y="96440"/>
                  </a:lnTo>
                  <a:cubicBezTo>
                    <a:pt x="82153" y="94059"/>
                    <a:pt x="83344" y="92868"/>
                    <a:pt x="85725" y="92868"/>
                  </a:cubicBezTo>
                  <a:cubicBezTo>
                    <a:pt x="88106" y="92868"/>
                    <a:pt x="89297" y="94059"/>
                    <a:pt x="89297" y="96440"/>
                  </a:cubicBezTo>
                  <a:cubicBezTo>
                    <a:pt x="89297" y="99417"/>
                    <a:pt x="90116" y="101798"/>
                    <a:pt x="91753" y="103584"/>
                  </a:cubicBezTo>
                  <a:cubicBezTo>
                    <a:pt x="93390" y="105370"/>
                    <a:pt x="94878" y="106412"/>
                    <a:pt x="96217" y="106710"/>
                  </a:cubicBezTo>
                  <a:cubicBezTo>
                    <a:pt x="97557" y="107007"/>
                    <a:pt x="98822" y="107156"/>
                    <a:pt x="100013" y="107156"/>
                  </a:cubicBezTo>
                  <a:lnTo>
                    <a:pt x="178594" y="107156"/>
                  </a:lnTo>
                  <a:cubicBezTo>
                    <a:pt x="180975" y="107156"/>
                    <a:pt x="182166" y="108347"/>
                    <a:pt x="182166" y="110728"/>
                  </a:cubicBezTo>
                  <a:lnTo>
                    <a:pt x="182166" y="217884"/>
                  </a:lnTo>
                  <a:cubicBezTo>
                    <a:pt x="182166" y="220265"/>
                    <a:pt x="180975" y="221456"/>
                    <a:pt x="178594" y="221456"/>
                  </a:cubicBezTo>
                  <a:close/>
                  <a:moveTo>
                    <a:pt x="192881" y="228600"/>
                  </a:moveTo>
                  <a:cubicBezTo>
                    <a:pt x="190500" y="228600"/>
                    <a:pt x="189309" y="227409"/>
                    <a:pt x="189309" y="225028"/>
                  </a:cubicBezTo>
                  <a:lnTo>
                    <a:pt x="189309" y="3572"/>
                  </a:lnTo>
                  <a:cubicBezTo>
                    <a:pt x="189309" y="1190"/>
                    <a:pt x="190500" y="0"/>
                    <a:pt x="192881" y="0"/>
                  </a:cubicBezTo>
                  <a:cubicBezTo>
                    <a:pt x="195263" y="0"/>
                    <a:pt x="196453" y="1190"/>
                    <a:pt x="196453" y="3572"/>
                  </a:cubicBezTo>
                  <a:lnTo>
                    <a:pt x="196453" y="225028"/>
                  </a:lnTo>
                  <a:cubicBezTo>
                    <a:pt x="196453" y="227409"/>
                    <a:pt x="195263" y="228600"/>
                    <a:pt x="192881" y="228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16C24C-D110-9D78-400B-0E982E746E59}"/>
              </a:ext>
            </a:extLst>
          </p:cNvPr>
          <p:cNvGrpSpPr/>
          <p:nvPr/>
        </p:nvGrpSpPr>
        <p:grpSpPr>
          <a:xfrm>
            <a:off x="4418905" y="2387911"/>
            <a:ext cx="674111" cy="674111"/>
            <a:chOff x="3317526" y="2791873"/>
            <a:chExt cx="674111" cy="6741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A49E2B-FC71-0747-E6A1-89D38778A944}"/>
                </a:ext>
              </a:extLst>
            </p:cNvPr>
            <p:cNvSpPr/>
            <p:nvPr/>
          </p:nvSpPr>
          <p:spPr>
            <a:xfrm>
              <a:off x="3317526" y="2791873"/>
              <a:ext cx="674111" cy="674111"/>
            </a:xfrm>
            <a:prstGeom prst="ellipse">
              <a:avLst/>
            </a:prstGeom>
            <a:solidFill>
              <a:srgbClr val="0055B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013">
                <a:latin typeface="Quicksand" pitchFamily="2" charset="77"/>
              </a:endParaRPr>
            </a:p>
          </p:txBody>
        </p:sp>
        <p:sp>
          <p:nvSpPr>
            <p:cNvPr id="21" name="Freeform: Shape 235">
              <a:extLst>
                <a:ext uri="{FF2B5EF4-FFF2-40B4-BE49-F238E27FC236}">
                  <a16:creationId xmlns:a16="http://schemas.microsoft.com/office/drawing/2014/main" id="{E37AC53D-2AA8-6385-2E23-3D927D7BE3CD}"/>
                </a:ext>
              </a:extLst>
            </p:cNvPr>
            <p:cNvSpPr/>
            <p:nvPr/>
          </p:nvSpPr>
          <p:spPr>
            <a:xfrm flipH="1" flipV="1">
              <a:off x="3436936" y="2898208"/>
              <a:ext cx="427761" cy="427761"/>
            </a:xfrm>
            <a:custGeom>
              <a:avLst/>
              <a:gdLst/>
              <a:ahLst/>
              <a:cxnLst/>
              <a:rect l="l" t="t" r="r" b="b"/>
              <a:pathLst>
                <a:path w="229493" h="229493">
                  <a:moveTo>
                    <a:pt x="139750" y="50453"/>
                  </a:moveTo>
                  <a:cubicBezTo>
                    <a:pt x="141833" y="50155"/>
                    <a:pt x="142875" y="47625"/>
                    <a:pt x="142875" y="42862"/>
                  </a:cubicBezTo>
                  <a:lnTo>
                    <a:pt x="142875" y="36165"/>
                  </a:lnTo>
                  <a:cubicBezTo>
                    <a:pt x="142875" y="37058"/>
                    <a:pt x="142578" y="37207"/>
                    <a:pt x="141982" y="36612"/>
                  </a:cubicBezTo>
                  <a:cubicBezTo>
                    <a:pt x="141685" y="36612"/>
                    <a:pt x="141313" y="36537"/>
                    <a:pt x="140866" y="36389"/>
                  </a:cubicBezTo>
                  <a:cubicBezTo>
                    <a:pt x="140420" y="36240"/>
                    <a:pt x="140048" y="36165"/>
                    <a:pt x="139750" y="36165"/>
                  </a:cubicBezTo>
                  <a:lnTo>
                    <a:pt x="89744" y="36165"/>
                  </a:lnTo>
                  <a:cubicBezTo>
                    <a:pt x="87660" y="36165"/>
                    <a:pt x="86618" y="37505"/>
                    <a:pt x="86618" y="40184"/>
                  </a:cubicBezTo>
                  <a:lnTo>
                    <a:pt x="86618" y="46881"/>
                  </a:lnTo>
                  <a:cubicBezTo>
                    <a:pt x="86618" y="48964"/>
                    <a:pt x="87660" y="50155"/>
                    <a:pt x="89744" y="50453"/>
                  </a:cubicBezTo>
                  <a:close/>
                  <a:moveTo>
                    <a:pt x="139750" y="57596"/>
                  </a:moveTo>
                  <a:lnTo>
                    <a:pt x="89744" y="57596"/>
                  </a:lnTo>
                  <a:cubicBezTo>
                    <a:pt x="86469" y="57596"/>
                    <a:pt x="83791" y="56629"/>
                    <a:pt x="81707" y="54694"/>
                  </a:cubicBezTo>
                  <a:cubicBezTo>
                    <a:pt x="79623" y="52760"/>
                    <a:pt x="78582" y="50155"/>
                    <a:pt x="78582" y="46881"/>
                  </a:cubicBezTo>
                  <a:lnTo>
                    <a:pt x="78582" y="40184"/>
                  </a:lnTo>
                  <a:cubicBezTo>
                    <a:pt x="78582" y="36909"/>
                    <a:pt x="79698" y="34156"/>
                    <a:pt x="81930" y="31924"/>
                  </a:cubicBezTo>
                  <a:cubicBezTo>
                    <a:pt x="84163" y="29691"/>
                    <a:pt x="86767" y="28724"/>
                    <a:pt x="89744" y="29021"/>
                  </a:cubicBezTo>
                  <a:lnTo>
                    <a:pt x="139750" y="29021"/>
                  </a:lnTo>
                  <a:cubicBezTo>
                    <a:pt x="142726" y="28724"/>
                    <a:pt x="145331" y="29691"/>
                    <a:pt x="147563" y="31924"/>
                  </a:cubicBezTo>
                  <a:cubicBezTo>
                    <a:pt x="149796" y="34156"/>
                    <a:pt x="150912" y="36909"/>
                    <a:pt x="150912" y="40184"/>
                  </a:cubicBezTo>
                  <a:lnTo>
                    <a:pt x="150912" y="46881"/>
                  </a:lnTo>
                  <a:cubicBezTo>
                    <a:pt x="150912" y="50155"/>
                    <a:pt x="149870" y="52760"/>
                    <a:pt x="147787" y="54694"/>
                  </a:cubicBezTo>
                  <a:cubicBezTo>
                    <a:pt x="145703" y="56629"/>
                    <a:pt x="143024" y="57596"/>
                    <a:pt x="139750" y="57596"/>
                  </a:cubicBezTo>
                  <a:close/>
                  <a:moveTo>
                    <a:pt x="164697" y="76181"/>
                  </a:moveTo>
                  <a:cubicBezTo>
                    <a:pt x="163767" y="76219"/>
                    <a:pt x="162818" y="75754"/>
                    <a:pt x="161851" y="74786"/>
                  </a:cubicBezTo>
                  <a:cubicBezTo>
                    <a:pt x="159916" y="72851"/>
                    <a:pt x="159991" y="70991"/>
                    <a:pt x="162074" y="69205"/>
                  </a:cubicBezTo>
                  <a:lnTo>
                    <a:pt x="172790" y="58489"/>
                  </a:lnTo>
                  <a:cubicBezTo>
                    <a:pt x="173385" y="57596"/>
                    <a:pt x="174278" y="57150"/>
                    <a:pt x="175469" y="57150"/>
                  </a:cubicBezTo>
                  <a:cubicBezTo>
                    <a:pt x="176659" y="57150"/>
                    <a:pt x="177552" y="57596"/>
                    <a:pt x="178148" y="58489"/>
                  </a:cubicBezTo>
                  <a:cubicBezTo>
                    <a:pt x="180231" y="60275"/>
                    <a:pt x="180231" y="62061"/>
                    <a:pt x="178148" y="63847"/>
                  </a:cubicBezTo>
                  <a:lnTo>
                    <a:pt x="167432" y="74563"/>
                  </a:lnTo>
                  <a:cubicBezTo>
                    <a:pt x="166539" y="75605"/>
                    <a:pt x="165627" y="76144"/>
                    <a:pt x="164697" y="76181"/>
                  </a:cubicBezTo>
                  <a:close/>
                  <a:moveTo>
                    <a:pt x="61169" y="79753"/>
                  </a:moveTo>
                  <a:cubicBezTo>
                    <a:pt x="60276" y="79716"/>
                    <a:pt x="59383" y="79177"/>
                    <a:pt x="58490" y="78135"/>
                  </a:cubicBezTo>
                  <a:lnTo>
                    <a:pt x="47774" y="67419"/>
                  </a:lnTo>
                  <a:cubicBezTo>
                    <a:pt x="45690" y="65633"/>
                    <a:pt x="45690" y="63847"/>
                    <a:pt x="47774" y="62061"/>
                  </a:cubicBezTo>
                  <a:cubicBezTo>
                    <a:pt x="48369" y="61168"/>
                    <a:pt x="49262" y="60722"/>
                    <a:pt x="50453" y="60722"/>
                  </a:cubicBezTo>
                  <a:cubicBezTo>
                    <a:pt x="51644" y="60722"/>
                    <a:pt x="52537" y="61168"/>
                    <a:pt x="53132" y="62061"/>
                  </a:cubicBezTo>
                  <a:lnTo>
                    <a:pt x="63848" y="72777"/>
                  </a:lnTo>
                  <a:cubicBezTo>
                    <a:pt x="65633" y="74563"/>
                    <a:pt x="65633" y="76423"/>
                    <a:pt x="63848" y="78358"/>
                  </a:cubicBezTo>
                  <a:cubicBezTo>
                    <a:pt x="62955" y="79325"/>
                    <a:pt x="62062" y="79791"/>
                    <a:pt x="61169" y="79753"/>
                  </a:cubicBezTo>
                  <a:close/>
                  <a:moveTo>
                    <a:pt x="39737" y="122337"/>
                  </a:moveTo>
                  <a:lnTo>
                    <a:pt x="25450" y="122337"/>
                  </a:lnTo>
                  <a:cubicBezTo>
                    <a:pt x="22771" y="122337"/>
                    <a:pt x="21432" y="120997"/>
                    <a:pt x="21432" y="118318"/>
                  </a:cubicBezTo>
                  <a:cubicBezTo>
                    <a:pt x="21432" y="115639"/>
                    <a:pt x="22771" y="114300"/>
                    <a:pt x="25450" y="114300"/>
                  </a:cubicBezTo>
                  <a:lnTo>
                    <a:pt x="39737" y="114300"/>
                  </a:lnTo>
                  <a:cubicBezTo>
                    <a:pt x="42416" y="114300"/>
                    <a:pt x="43756" y="115639"/>
                    <a:pt x="43756" y="118318"/>
                  </a:cubicBezTo>
                  <a:cubicBezTo>
                    <a:pt x="43756" y="120997"/>
                    <a:pt x="42416" y="122337"/>
                    <a:pt x="39737" y="122337"/>
                  </a:cubicBezTo>
                  <a:close/>
                  <a:moveTo>
                    <a:pt x="204044" y="122337"/>
                  </a:moveTo>
                  <a:lnTo>
                    <a:pt x="189756" y="122337"/>
                  </a:lnTo>
                  <a:cubicBezTo>
                    <a:pt x="187077" y="122337"/>
                    <a:pt x="185738" y="120997"/>
                    <a:pt x="185738" y="118318"/>
                  </a:cubicBezTo>
                  <a:cubicBezTo>
                    <a:pt x="185738" y="115639"/>
                    <a:pt x="187077" y="114300"/>
                    <a:pt x="189756" y="114300"/>
                  </a:cubicBezTo>
                  <a:lnTo>
                    <a:pt x="204044" y="114300"/>
                  </a:lnTo>
                  <a:cubicBezTo>
                    <a:pt x="206723" y="114300"/>
                    <a:pt x="208062" y="115639"/>
                    <a:pt x="208062" y="118318"/>
                  </a:cubicBezTo>
                  <a:cubicBezTo>
                    <a:pt x="208062" y="120997"/>
                    <a:pt x="206723" y="122337"/>
                    <a:pt x="204044" y="122337"/>
                  </a:cubicBezTo>
                  <a:close/>
                  <a:moveTo>
                    <a:pt x="114747" y="124123"/>
                  </a:moveTo>
                  <a:cubicBezTo>
                    <a:pt x="117426" y="124123"/>
                    <a:pt x="119658" y="123230"/>
                    <a:pt x="121444" y="121444"/>
                  </a:cubicBezTo>
                  <a:cubicBezTo>
                    <a:pt x="123230" y="119658"/>
                    <a:pt x="124123" y="117425"/>
                    <a:pt x="124123" y="114746"/>
                  </a:cubicBezTo>
                  <a:cubicBezTo>
                    <a:pt x="124123" y="112068"/>
                    <a:pt x="123230" y="109835"/>
                    <a:pt x="121444" y="108049"/>
                  </a:cubicBezTo>
                  <a:cubicBezTo>
                    <a:pt x="119658" y="106263"/>
                    <a:pt x="117426" y="105370"/>
                    <a:pt x="114747" y="105370"/>
                  </a:cubicBezTo>
                  <a:cubicBezTo>
                    <a:pt x="112068" y="105370"/>
                    <a:pt x="109835" y="106263"/>
                    <a:pt x="108049" y="108049"/>
                  </a:cubicBezTo>
                  <a:cubicBezTo>
                    <a:pt x="106264" y="109835"/>
                    <a:pt x="105371" y="112068"/>
                    <a:pt x="105371" y="114746"/>
                  </a:cubicBezTo>
                  <a:cubicBezTo>
                    <a:pt x="105371" y="117425"/>
                    <a:pt x="106264" y="119658"/>
                    <a:pt x="108049" y="121444"/>
                  </a:cubicBezTo>
                  <a:cubicBezTo>
                    <a:pt x="109835" y="123230"/>
                    <a:pt x="112068" y="124123"/>
                    <a:pt x="114747" y="124123"/>
                  </a:cubicBezTo>
                  <a:close/>
                  <a:moveTo>
                    <a:pt x="82600" y="150912"/>
                  </a:moveTo>
                  <a:cubicBezTo>
                    <a:pt x="81707" y="150912"/>
                    <a:pt x="80814" y="150465"/>
                    <a:pt x="79921" y="149572"/>
                  </a:cubicBezTo>
                  <a:cubicBezTo>
                    <a:pt x="78135" y="147786"/>
                    <a:pt x="78135" y="146000"/>
                    <a:pt x="79921" y="144214"/>
                  </a:cubicBezTo>
                  <a:lnTo>
                    <a:pt x="98673" y="125462"/>
                  </a:lnTo>
                  <a:cubicBezTo>
                    <a:pt x="96292" y="121593"/>
                    <a:pt x="95325" y="117425"/>
                    <a:pt x="95771" y="112960"/>
                  </a:cubicBezTo>
                  <a:cubicBezTo>
                    <a:pt x="96218" y="108496"/>
                    <a:pt x="98078" y="104626"/>
                    <a:pt x="101352" y="101352"/>
                  </a:cubicBezTo>
                  <a:cubicBezTo>
                    <a:pt x="104924" y="97483"/>
                    <a:pt x="109389" y="95548"/>
                    <a:pt x="114747" y="95548"/>
                  </a:cubicBezTo>
                  <a:cubicBezTo>
                    <a:pt x="120105" y="95548"/>
                    <a:pt x="124644" y="97408"/>
                    <a:pt x="128365" y="101129"/>
                  </a:cubicBezTo>
                  <a:cubicBezTo>
                    <a:pt x="132085" y="104849"/>
                    <a:pt x="133946" y="109389"/>
                    <a:pt x="133946" y="114746"/>
                  </a:cubicBezTo>
                  <a:cubicBezTo>
                    <a:pt x="133946" y="120104"/>
                    <a:pt x="132011" y="124569"/>
                    <a:pt x="128141" y="128141"/>
                  </a:cubicBezTo>
                  <a:cubicBezTo>
                    <a:pt x="125165" y="131415"/>
                    <a:pt x="121370" y="133276"/>
                    <a:pt x="116756" y="133722"/>
                  </a:cubicBezTo>
                  <a:cubicBezTo>
                    <a:pt x="112142" y="134169"/>
                    <a:pt x="108049" y="133201"/>
                    <a:pt x="104478" y="130820"/>
                  </a:cubicBezTo>
                  <a:lnTo>
                    <a:pt x="85279" y="149572"/>
                  </a:lnTo>
                  <a:cubicBezTo>
                    <a:pt x="84386" y="150465"/>
                    <a:pt x="83493" y="150912"/>
                    <a:pt x="82600" y="150912"/>
                  </a:cubicBezTo>
                  <a:close/>
                  <a:moveTo>
                    <a:pt x="179041" y="176194"/>
                  </a:moveTo>
                  <a:cubicBezTo>
                    <a:pt x="178148" y="176157"/>
                    <a:pt x="177255" y="175617"/>
                    <a:pt x="176362" y="174575"/>
                  </a:cubicBezTo>
                  <a:lnTo>
                    <a:pt x="165199" y="163413"/>
                  </a:lnTo>
                  <a:cubicBezTo>
                    <a:pt x="163116" y="161627"/>
                    <a:pt x="163116" y="159841"/>
                    <a:pt x="165199" y="158055"/>
                  </a:cubicBezTo>
                  <a:cubicBezTo>
                    <a:pt x="165795" y="157162"/>
                    <a:pt x="166613" y="156716"/>
                    <a:pt x="167655" y="156716"/>
                  </a:cubicBezTo>
                  <a:cubicBezTo>
                    <a:pt x="168697" y="156716"/>
                    <a:pt x="169664" y="157162"/>
                    <a:pt x="170557" y="158055"/>
                  </a:cubicBezTo>
                  <a:lnTo>
                    <a:pt x="181719" y="169218"/>
                  </a:lnTo>
                  <a:cubicBezTo>
                    <a:pt x="183505" y="171003"/>
                    <a:pt x="183505" y="172864"/>
                    <a:pt x="181719" y="174799"/>
                  </a:cubicBezTo>
                  <a:cubicBezTo>
                    <a:pt x="180826" y="175766"/>
                    <a:pt x="179933" y="176231"/>
                    <a:pt x="179041" y="176194"/>
                  </a:cubicBezTo>
                  <a:close/>
                  <a:moveTo>
                    <a:pt x="53969" y="179766"/>
                  </a:moveTo>
                  <a:cubicBezTo>
                    <a:pt x="53039" y="179803"/>
                    <a:pt x="52090" y="179338"/>
                    <a:pt x="51123" y="178370"/>
                  </a:cubicBezTo>
                  <a:cubicBezTo>
                    <a:pt x="49188" y="176436"/>
                    <a:pt x="49262" y="174575"/>
                    <a:pt x="51346" y="172789"/>
                  </a:cubicBezTo>
                  <a:lnTo>
                    <a:pt x="62508" y="161627"/>
                  </a:lnTo>
                  <a:cubicBezTo>
                    <a:pt x="63401" y="160734"/>
                    <a:pt x="64368" y="160288"/>
                    <a:pt x="65410" y="160288"/>
                  </a:cubicBezTo>
                  <a:cubicBezTo>
                    <a:pt x="66452" y="160288"/>
                    <a:pt x="67271" y="160734"/>
                    <a:pt x="67866" y="161627"/>
                  </a:cubicBezTo>
                  <a:cubicBezTo>
                    <a:pt x="69949" y="163413"/>
                    <a:pt x="69949" y="165199"/>
                    <a:pt x="67866" y="166985"/>
                  </a:cubicBezTo>
                  <a:lnTo>
                    <a:pt x="56704" y="178147"/>
                  </a:lnTo>
                  <a:cubicBezTo>
                    <a:pt x="55811" y="179189"/>
                    <a:pt x="54899" y="179729"/>
                    <a:pt x="53969" y="179766"/>
                  </a:cubicBezTo>
                  <a:close/>
                  <a:moveTo>
                    <a:pt x="111175" y="208062"/>
                  </a:moveTo>
                  <a:cubicBezTo>
                    <a:pt x="108496" y="208062"/>
                    <a:pt x="107157" y="206722"/>
                    <a:pt x="107157" y="204043"/>
                  </a:cubicBezTo>
                  <a:lnTo>
                    <a:pt x="107157" y="189756"/>
                  </a:lnTo>
                  <a:cubicBezTo>
                    <a:pt x="107157" y="187077"/>
                    <a:pt x="108496" y="185738"/>
                    <a:pt x="111175" y="185738"/>
                  </a:cubicBezTo>
                  <a:cubicBezTo>
                    <a:pt x="113854" y="185738"/>
                    <a:pt x="115193" y="187077"/>
                    <a:pt x="115193" y="189756"/>
                  </a:cubicBezTo>
                  <a:lnTo>
                    <a:pt x="115193" y="204043"/>
                  </a:lnTo>
                  <a:cubicBezTo>
                    <a:pt x="115193" y="206722"/>
                    <a:pt x="113854" y="208062"/>
                    <a:pt x="111175" y="208062"/>
                  </a:cubicBezTo>
                  <a:close/>
                  <a:moveTo>
                    <a:pt x="114747" y="221456"/>
                  </a:moveTo>
                  <a:cubicBezTo>
                    <a:pt x="144215" y="221456"/>
                    <a:pt x="169367" y="211038"/>
                    <a:pt x="190203" y="190202"/>
                  </a:cubicBezTo>
                  <a:cubicBezTo>
                    <a:pt x="211039" y="169366"/>
                    <a:pt x="221457" y="144214"/>
                    <a:pt x="221457" y="114746"/>
                  </a:cubicBezTo>
                  <a:cubicBezTo>
                    <a:pt x="221457" y="85279"/>
                    <a:pt x="211039" y="60127"/>
                    <a:pt x="190203" y="39291"/>
                  </a:cubicBezTo>
                  <a:cubicBezTo>
                    <a:pt x="169367" y="18455"/>
                    <a:pt x="144215" y="8037"/>
                    <a:pt x="114747" y="8037"/>
                  </a:cubicBezTo>
                  <a:cubicBezTo>
                    <a:pt x="85279" y="8037"/>
                    <a:pt x="60127" y="18455"/>
                    <a:pt x="39291" y="39291"/>
                  </a:cubicBezTo>
                  <a:cubicBezTo>
                    <a:pt x="18455" y="60127"/>
                    <a:pt x="8037" y="85279"/>
                    <a:pt x="8037" y="114746"/>
                  </a:cubicBezTo>
                  <a:cubicBezTo>
                    <a:pt x="8037" y="144214"/>
                    <a:pt x="18455" y="169366"/>
                    <a:pt x="39291" y="190202"/>
                  </a:cubicBezTo>
                  <a:cubicBezTo>
                    <a:pt x="60127" y="211038"/>
                    <a:pt x="85279" y="221456"/>
                    <a:pt x="114747" y="221456"/>
                  </a:cubicBezTo>
                  <a:close/>
                  <a:moveTo>
                    <a:pt x="114747" y="229493"/>
                  </a:moveTo>
                  <a:cubicBezTo>
                    <a:pt x="83195" y="229493"/>
                    <a:pt x="56183" y="218256"/>
                    <a:pt x="33710" y="195783"/>
                  </a:cubicBezTo>
                  <a:cubicBezTo>
                    <a:pt x="11237" y="173310"/>
                    <a:pt x="0" y="146298"/>
                    <a:pt x="0" y="114746"/>
                  </a:cubicBezTo>
                  <a:cubicBezTo>
                    <a:pt x="0" y="83195"/>
                    <a:pt x="11237" y="56183"/>
                    <a:pt x="33710" y="33710"/>
                  </a:cubicBezTo>
                  <a:cubicBezTo>
                    <a:pt x="56183" y="11236"/>
                    <a:pt x="83195" y="0"/>
                    <a:pt x="114747" y="0"/>
                  </a:cubicBezTo>
                  <a:cubicBezTo>
                    <a:pt x="146298" y="0"/>
                    <a:pt x="173311" y="11236"/>
                    <a:pt x="195784" y="33710"/>
                  </a:cubicBezTo>
                  <a:cubicBezTo>
                    <a:pt x="218257" y="56183"/>
                    <a:pt x="229493" y="83195"/>
                    <a:pt x="229493" y="114746"/>
                  </a:cubicBezTo>
                  <a:cubicBezTo>
                    <a:pt x="229493" y="146298"/>
                    <a:pt x="218257" y="173310"/>
                    <a:pt x="195784" y="195783"/>
                  </a:cubicBezTo>
                  <a:cubicBezTo>
                    <a:pt x="173311" y="218256"/>
                    <a:pt x="146298" y="229493"/>
                    <a:pt x="114747" y="22949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B175F-770C-BACC-596C-09E401928208}"/>
              </a:ext>
            </a:extLst>
          </p:cNvPr>
          <p:cNvGrpSpPr/>
          <p:nvPr/>
        </p:nvGrpSpPr>
        <p:grpSpPr>
          <a:xfrm>
            <a:off x="1506031" y="2387911"/>
            <a:ext cx="674111" cy="674111"/>
            <a:chOff x="514094" y="2791873"/>
            <a:chExt cx="674111" cy="6741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CA41D7-6E7D-CCBD-DB64-10364FA33F37}"/>
                </a:ext>
              </a:extLst>
            </p:cNvPr>
            <p:cNvSpPr/>
            <p:nvPr/>
          </p:nvSpPr>
          <p:spPr>
            <a:xfrm>
              <a:off x="514094" y="2791873"/>
              <a:ext cx="674111" cy="674111"/>
            </a:xfrm>
            <a:prstGeom prst="ellipse">
              <a:avLst/>
            </a:prstGeom>
            <a:solidFill>
              <a:srgbClr val="0055B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013">
                <a:latin typeface="Quicksand" pitchFamily="2" charset="77"/>
              </a:endParaRPr>
            </a:p>
          </p:txBody>
        </p:sp>
        <p:sp>
          <p:nvSpPr>
            <p:cNvPr id="23" name="Freeform: Shape 279">
              <a:extLst>
                <a:ext uri="{FF2B5EF4-FFF2-40B4-BE49-F238E27FC236}">
                  <a16:creationId xmlns:a16="http://schemas.microsoft.com/office/drawing/2014/main" id="{058C2974-B167-1349-6EEA-EBAD5231EC12}"/>
                </a:ext>
              </a:extLst>
            </p:cNvPr>
            <p:cNvSpPr/>
            <p:nvPr/>
          </p:nvSpPr>
          <p:spPr>
            <a:xfrm flipH="1" flipV="1">
              <a:off x="635504" y="2936989"/>
              <a:ext cx="442178" cy="344939"/>
            </a:xfrm>
            <a:custGeom>
              <a:avLst/>
              <a:gdLst/>
              <a:ahLst/>
              <a:cxnLst/>
              <a:rect l="l" t="t" r="r" b="b"/>
              <a:pathLst>
                <a:path w="293043" h="228600">
                  <a:moveTo>
                    <a:pt x="255241" y="171227"/>
                  </a:moveTo>
                  <a:cubicBezTo>
                    <a:pt x="254200" y="171673"/>
                    <a:pt x="253083" y="171599"/>
                    <a:pt x="251893" y="171003"/>
                  </a:cubicBezTo>
                  <a:lnTo>
                    <a:pt x="216620" y="150911"/>
                  </a:lnTo>
                  <a:cubicBezTo>
                    <a:pt x="214537" y="149721"/>
                    <a:pt x="214090" y="148158"/>
                    <a:pt x="215281" y="146223"/>
                  </a:cubicBezTo>
                  <a:cubicBezTo>
                    <a:pt x="216472" y="144289"/>
                    <a:pt x="218109" y="143768"/>
                    <a:pt x="220192" y="144661"/>
                  </a:cubicBezTo>
                  <a:lnTo>
                    <a:pt x="251446" y="162520"/>
                  </a:lnTo>
                  <a:lnTo>
                    <a:pt x="285379" y="44648"/>
                  </a:lnTo>
                  <a:lnTo>
                    <a:pt x="227783" y="9376"/>
                  </a:lnTo>
                  <a:lnTo>
                    <a:pt x="214388" y="118318"/>
                  </a:lnTo>
                  <a:cubicBezTo>
                    <a:pt x="214090" y="120699"/>
                    <a:pt x="212751" y="121741"/>
                    <a:pt x="210370" y="121443"/>
                  </a:cubicBezTo>
                  <a:cubicBezTo>
                    <a:pt x="207988" y="121146"/>
                    <a:pt x="206947" y="119806"/>
                    <a:pt x="207244" y="117425"/>
                  </a:cubicBezTo>
                  <a:lnTo>
                    <a:pt x="221085" y="8483"/>
                  </a:lnTo>
                  <a:lnTo>
                    <a:pt x="150094" y="27682"/>
                  </a:lnTo>
                  <a:lnTo>
                    <a:pt x="150094" y="47327"/>
                  </a:lnTo>
                  <a:cubicBezTo>
                    <a:pt x="150094" y="49708"/>
                    <a:pt x="148904" y="50899"/>
                    <a:pt x="146522" y="50899"/>
                  </a:cubicBezTo>
                  <a:cubicBezTo>
                    <a:pt x="144141" y="50899"/>
                    <a:pt x="142950" y="49708"/>
                    <a:pt x="142950" y="47327"/>
                  </a:cubicBezTo>
                  <a:lnTo>
                    <a:pt x="142950" y="27682"/>
                  </a:lnTo>
                  <a:lnTo>
                    <a:pt x="71959" y="8483"/>
                  </a:lnTo>
                  <a:lnTo>
                    <a:pt x="85800" y="117425"/>
                  </a:lnTo>
                  <a:cubicBezTo>
                    <a:pt x="86098" y="119806"/>
                    <a:pt x="85056" y="121146"/>
                    <a:pt x="82675" y="121443"/>
                  </a:cubicBezTo>
                  <a:cubicBezTo>
                    <a:pt x="80294" y="121741"/>
                    <a:pt x="78954" y="120699"/>
                    <a:pt x="78657" y="118318"/>
                  </a:cubicBezTo>
                  <a:lnTo>
                    <a:pt x="65262" y="9376"/>
                  </a:lnTo>
                  <a:lnTo>
                    <a:pt x="7666" y="44648"/>
                  </a:lnTo>
                  <a:lnTo>
                    <a:pt x="41599" y="162520"/>
                  </a:lnTo>
                  <a:lnTo>
                    <a:pt x="72852" y="144661"/>
                  </a:lnTo>
                  <a:cubicBezTo>
                    <a:pt x="74936" y="143768"/>
                    <a:pt x="76573" y="144363"/>
                    <a:pt x="77764" y="146447"/>
                  </a:cubicBezTo>
                  <a:cubicBezTo>
                    <a:pt x="78954" y="148530"/>
                    <a:pt x="78508" y="150018"/>
                    <a:pt x="76424" y="150911"/>
                  </a:cubicBezTo>
                  <a:lnTo>
                    <a:pt x="41152" y="171003"/>
                  </a:lnTo>
                  <a:cubicBezTo>
                    <a:pt x="39961" y="171599"/>
                    <a:pt x="38845" y="171673"/>
                    <a:pt x="37803" y="171227"/>
                  </a:cubicBezTo>
                  <a:cubicBezTo>
                    <a:pt x="36762" y="170780"/>
                    <a:pt x="36092" y="169961"/>
                    <a:pt x="35794" y="168771"/>
                  </a:cubicBezTo>
                  <a:lnTo>
                    <a:pt x="75" y="43755"/>
                  </a:lnTo>
                  <a:cubicBezTo>
                    <a:pt x="-222" y="41969"/>
                    <a:pt x="373" y="40630"/>
                    <a:pt x="1861" y="39737"/>
                  </a:cubicBezTo>
                  <a:lnTo>
                    <a:pt x="66155" y="446"/>
                  </a:lnTo>
                  <a:cubicBezTo>
                    <a:pt x="66750" y="149"/>
                    <a:pt x="67346" y="0"/>
                    <a:pt x="67941" y="0"/>
                  </a:cubicBezTo>
                  <a:cubicBezTo>
                    <a:pt x="68239" y="0"/>
                    <a:pt x="68536" y="0"/>
                    <a:pt x="68834" y="0"/>
                  </a:cubicBezTo>
                  <a:lnTo>
                    <a:pt x="146522" y="21431"/>
                  </a:lnTo>
                  <a:lnTo>
                    <a:pt x="224211" y="0"/>
                  </a:lnTo>
                  <a:cubicBezTo>
                    <a:pt x="224508" y="0"/>
                    <a:pt x="224806" y="0"/>
                    <a:pt x="225104" y="0"/>
                  </a:cubicBezTo>
                  <a:cubicBezTo>
                    <a:pt x="225699" y="0"/>
                    <a:pt x="226294" y="149"/>
                    <a:pt x="226890" y="446"/>
                  </a:cubicBezTo>
                  <a:lnTo>
                    <a:pt x="291183" y="39737"/>
                  </a:lnTo>
                  <a:cubicBezTo>
                    <a:pt x="292672" y="40630"/>
                    <a:pt x="293267" y="41969"/>
                    <a:pt x="292969" y="43755"/>
                  </a:cubicBezTo>
                  <a:lnTo>
                    <a:pt x="257250" y="168771"/>
                  </a:lnTo>
                  <a:cubicBezTo>
                    <a:pt x="256953" y="169961"/>
                    <a:pt x="256283" y="170780"/>
                    <a:pt x="255241" y="171227"/>
                  </a:cubicBezTo>
                  <a:close/>
                  <a:moveTo>
                    <a:pt x="146522" y="192881"/>
                  </a:moveTo>
                  <a:cubicBezTo>
                    <a:pt x="153368" y="192881"/>
                    <a:pt x="159247" y="190425"/>
                    <a:pt x="164158" y="185514"/>
                  </a:cubicBezTo>
                  <a:cubicBezTo>
                    <a:pt x="169070" y="180603"/>
                    <a:pt x="171525" y="174724"/>
                    <a:pt x="171525" y="167878"/>
                  </a:cubicBezTo>
                  <a:cubicBezTo>
                    <a:pt x="171525" y="161032"/>
                    <a:pt x="169070" y="155153"/>
                    <a:pt x="164158" y="150242"/>
                  </a:cubicBezTo>
                  <a:cubicBezTo>
                    <a:pt x="159247" y="145330"/>
                    <a:pt x="153368" y="142875"/>
                    <a:pt x="146522" y="142875"/>
                  </a:cubicBezTo>
                  <a:cubicBezTo>
                    <a:pt x="139676" y="142875"/>
                    <a:pt x="133798" y="145330"/>
                    <a:pt x="128886" y="150242"/>
                  </a:cubicBezTo>
                  <a:cubicBezTo>
                    <a:pt x="123975" y="155153"/>
                    <a:pt x="121519" y="161032"/>
                    <a:pt x="121519" y="167878"/>
                  </a:cubicBezTo>
                  <a:cubicBezTo>
                    <a:pt x="121519" y="174724"/>
                    <a:pt x="123975" y="180603"/>
                    <a:pt x="128886" y="185514"/>
                  </a:cubicBezTo>
                  <a:cubicBezTo>
                    <a:pt x="133798" y="190425"/>
                    <a:pt x="139676" y="192881"/>
                    <a:pt x="146522" y="192881"/>
                  </a:cubicBezTo>
                  <a:close/>
                  <a:moveTo>
                    <a:pt x="146522" y="200025"/>
                  </a:moveTo>
                  <a:cubicBezTo>
                    <a:pt x="137593" y="200025"/>
                    <a:pt x="130002" y="196899"/>
                    <a:pt x="123752" y="190649"/>
                  </a:cubicBezTo>
                  <a:cubicBezTo>
                    <a:pt x="117501" y="184398"/>
                    <a:pt x="114375" y="176808"/>
                    <a:pt x="114375" y="167878"/>
                  </a:cubicBezTo>
                  <a:cubicBezTo>
                    <a:pt x="114375" y="158948"/>
                    <a:pt x="117501" y="151358"/>
                    <a:pt x="123752" y="145107"/>
                  </a:cubicBezTo>
                  <a:cubicBezTo>
                    <a:pt x="130002" y="138856"/>
                    <a:pt x="137593" y="135731"/>
                    <a:pt x="146522" y="135731"/>
                  </a:cubicBezTo>
                  <a:cubicBezTo>
                    <a:pt x="155452" y="135731"/>
                    <a:pt x="163042" y="138856"/>
                    <a:pt x="169293" y="145107"/>
                  </a:cubicBezTo>
                  <a:cubicBezTo>
                    <a:pt x="175544" y="151358"/>
                    <a:pt x="178669" y="158948"/>
                    <a:pt x="178669" y="167878"/>
                  </a:cubicBezTo>
                  <a:cubicBezTo>
                    <a:pt x="178669" y="176808"/>
                    <a:pt x="175544" y="184398"/>
                    <a:pt x="169293" y="190649"/>
                  </a:cubicBezTo>
                  <a:cubicBezTo>
                    <a:pt x="163042" y="196899"/>
                    <a:pt x="155452" y="200025"/>
                    <a:pt x="146522" y="200025"/>
                  </a:cubicBezTo>
                  <a:close/>
                  <a:moveTo>
                    <a:pt x="146522" y="221456"/>
                  </a:moveTo>
                  <a:cubicBezTo>
                    <a:pt x="161703" y="221456"/>
                    <a:pt x="174428" y="216321"/>
                    <a:pt x="184697" y="206052"/>
                  </a:cubicBezTo>
                  <a:cubicBezTo>
                    <a:pt x="194966" y="195783"/>
                    <a:pt x="200100" y="183058"/>
                    <a:pt x="200100" y="167878"/>
                  </a:cubicBezTo>
                  <a:cubicBezTo>
                    <a:pt x="200100" y="158055"/>
                    <a:pt x="197942" y="147637"/>
                    <a:pt x="193626" y="136624"/>
                  </a:cubicBezTo>
                  <a:cubicBezTo>
                    <a:pt x="189310" y="125611"/>
                    <a:pt x="183729" y="115416"/>
                    <a:pt x="176883" y="106040"/>
                  </a:cubicBezTo>
                  <a:cubicBezTo>
                    <a:pt x="170037" y="96664"/>
                    <a:pt x="164307" y="89222"/>
                    <a:pt x="159694" y="83716"/>
                  </a:cubicBezTo>
                  <a:cubicBezTo>
                    <a:pt x="155080" y="78209"/>
                    <a:pt x="150690" y="73372"/>
                    <a:pt x="146522" y="69205"/>
                  </a:cubicBezTo>
                  <a:cubicBezTo>
                    <a:pt x="142355" y="73372"/>
                    <a:pt x="137965" y="78135"/>
                    <a:pt x="133351" y="83492"/>
                  </a:cubicBezTo>
                  <a:cubicBezTo>
                    <a:pt x="128737" y="88850"/>
                    <a:pt x="123008" y="96217"/>
                    <a:pt x="116161" y="105593"/>
                  </a:cubicBezTo>
                  <a:cubicBezTo>
                    <a:pt x="109315" y="114969"/>
                    <a:pt x="103734" y="125164"/>
                    <a:pt x="99418" y="136177"/>
                  </a:cubicBezTo>
                  <a:cubicBezTo>
                    <a:pt x="95102" y="147191"/>
                    <a:pt x="92944" y="157758"/>
                    <a:pt x="92944" y="167878"/>
                  </a:cubicBezTo>
                  <a:cubicBezTo>
                    <a:pt x="92944" y="183058"/>
                    <a:pt x="98079" y="195783"/>
                    <a:pt x="108348" y="206052"/>
                  </a:cubicBezTo>
                  <a:cubicBezTo>
                    <a:pt x="118617" y="216321"/>
                    <a:pt x="131342" y="221456"/>
                    <a:pt x="146522" y="221456"/>
                  </a:cubicBezTo>
                  <a:close/>
                  <a:moveTo>
                    <a:pt x="146522" y="228600"/>
                  </a:moveTo>
                  <a:cubicBezTo>
                    <a:pt x="129556" y="228600"/>
                    <a:pt x="115194" y="222721"/>
                    <a:pt x="103437" y="210964"/>
                  </a:cubicBezTo>
                  <a:cubicBezTo>
                    <a:pt x="91679" y="199206"/>
                    <a:pt x="85800" y="184844"/>
                    <a:pt x="85800" y="167878"/>
                  </a:cubicBezTo>
                  <a:cubicBezTo>
                    <a:pt x="85800" y="158055"/>
                    <a:pt x="87810" y="147637"/>
                    <a:pt x="91828" y="136624"/>
                  </a:cubicBezTo>
                  <a:cubicBezTo>
                    <a:pt x="95846" y="125611"/>
                    <a:pt x="100386" y="116160"/>
                    <a:pt x="105446" y="108272"/>
                  </a:cubicBezTo>
                  <a:cubicBezTo>
                    <a:pt x="110506" y="100384"/>
                    <a:pt x="116310" y="92496"/>
                    <a:pt x="122859" y="84609"/>
                  </a:cubicBezTo>
                  <a:cubicBezTo>
                    <a:pt x="129407" y="76721"/>
                    <a:pt x="134095" y="71363"/>
                    <a:pt x="136923" y="68535"/>
                  </a:cubicBezTo>
                  <a:cubicBezTo>
                    <a:pt x="139751" y="65707"/>
                    <a:pt x="142206" y="63401"/>
                    <a:pt x="144290" y="61615"/>
                  </a:cubicBezTo>
                  <a:cubicBezTo>
                    <a:pt x="144885" y="61019"/>
                    <a:pt x="145629" y="60722"/>
                    <a:pt x="146522" y="60722"/>
                  </a:cubicBezTo>
                  <a:cubicBezTo>
                    <a:pt x="147415" y="60722"/>
                    <a:pt x="148159" y="61019"/>
                    <a:pt x="148755" y="61615"/>
                  </a:cubicBezTo>
                  <a:cubicBezTo>
                    <a:pt x="150838" y="63401"/>
                    <a:pt x="153294" y="65707"/>
                    <a:pt x="156122" y="68535"/>
                  </a:cubicBezTo>
                  <a:cubicBezTo>
                    <a:pt x="158950" y="71363"/>
                    <a:pt x="163638" y="76795"/>
                    <a:pt x="170186" y="84832"/>
                  </a:cubicBezTo>
                  <a:cubicBezTo>
                    <a:pt x="176734" y="92868"/>
                    <a:pt x="182539" y="100831"/>
                    <a:pt x="187599" y="108719"/>
                  </a:cubicBezTo>
                  <a:cubicBezTo>
                    <a:pt x="192659" y="116607"/>
                    <a:pt x="197198" y="125983"/>
                    <a:pt x="201217" y="136847"/>
                  </a:cubicBezTo>
                  <a:cubicBezTo>
                    <a:pt x="205235" y="147712"/>
                    <a:pt x="207244" y="158055"/>
                    <a:pt x="207244" y="167878"/>
                  </a:cubicBezTo>
                  <a:cubicBezTo>
                    <a:pt x="207244" y="184844"/>
                    <a:pt x="201366" y="199206"/>
                    <a:pt x="189608" y="210964"/>
                  </a:cubicBezTo>
                  <a:cubicBezTo>
                    <a:pt x="177851" y="222721"/>
                    <a:pt x="163489" y="228600"/>
                    <a:pt x="146522" y="228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08F858-54A7-F77B-2707-BAA91C029397}"/>
              </a:ext>
            </a:extLst>
          </p:cNvPr>
          <p:cNvCxnSpPr>
            <a:cxnSpLocks/>
          </p:cNvCxnSpPr>
          <p:nvPr/>
        </p:nvCxnSpPr>
        <p:spPr>
          <a:xfrm>
            <a:off x="6239903" y="3092814"/>
            <a:ext cx="0" cy="866338"/>
          </a:xfrm>
          <a:prstGeom prst="line">
            <a:avLst/>
          </a:prstGeom>
          <a:ln w="22225" cap="rnd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7C3AF-E755-26B8-09E1-E4C727617BF1}"/>
              </a:ext>
            </a:extLst>
          </p:cNvPr>
          <p:cNvCxnSpPr>
            <a:cxnSpLocks/>
          </p:cNvCxnSpPr>
          <p:nvPr/>
        </p:nvCxnSpPr>
        <p:spPr>
          <a:xfrm>
            <a:off x="3327028" y="3092814"/>
            <a:ext cx="0" cy="866338"/>
          </a:xfrm>
          <a:prstGeom prst="line">
            <a:avLst/>
          </a:prstGeom>
          <a:ln w="22225" cap="rnd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body of water with rocks and trees&#10;&#10;Description automatically generated">
            <a:extLst>
              <a:ext uri="{FF2B5EF4-FFF2-40B4-BE49-F238E27FC236}">
                <a16:creationId xmlns:a16="http://schemas.microsoft.com/office/drawing/2014/main" id="{5A6D4A7D-A5FF-F092-A051-04FCFB1F1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4322"/>
          <a:stretch/>
        </p:blipFill>
        <p:spPr>
          <a:xfrm>
            <a:off x="-2288" y="-7"/>
            <a:ext cx="3784798" cy="5143500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08164D3A-BD49-DF76-033D-E46B11D10FD8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875EBF7-5DEE-A36A-5A69-C7F924B1D19D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B74DC6D-387D-70EA-1D64-5649606C0ABA}"/>
              </a:ext>
            </a:extLst>
          </p:cNvPr>
          <p:cNvSpPr txBox="1">
            <a:spLocks/>
          </p:cNvSpPr>
          <p:nvPr/>
        </p:nvSpPr>
        <p:spPr>
          <a:xfrm>
            <a:off x="457825" y="417808"/>
            <a:ext cx="7445828" cy="122811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75" b="1" i="0" kern="1200">
                <a:solidFill>
                  <a:srgbClr val="0055B8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480"/>
              </a:lnSpc>
            </a:pPr>
            <a:r>
              <a:rPr lang="en-US" sz="3000">
                <a:solidFill>
                  <a:schemeClr val="bg1"/>
                </a:solidFill>
                <a:latin typeface="Quicksand"/>
              </a:rPr>
              <a:t>MPAC’s work in </a:t>
            </a:r>
            <a:br>
              <a:rPr lang="en-US" sz="3000">
                <a:latin typeface="Quicksand" panose="00000500000000000000" pitchFamily="2" charset="0"/>
              </a:rPr>
            </a:br>
            <a:r>
              <a:rPr lang="en-US" sz="3000">
                <a:solidFill>
                  <a:schemeClr val="bg1"/>
                </a:solidFill>
                <a:latin typeface="Quicksand"/>
              </a:rPr>
              <a:t>Northwestern </a:t>
            </a:r>
            <a:endParaRPr lang="en-US" sz="3000">
              <a:solidFill>
                <a:schemeClr val="bg1"/>
              </a:solidFill>
              <a:latin typeface="Quicksand" panose="00000500000000000000" pitchFamily="2" charset="0"/>
            </a:endParaRPr>
          </a:p>
          <a:p>
            <a:pPr>
              <a:lnSpc>
                <a:spcPts val="3480"/>
              </a:lnSpc>
            </a:pPr>
            <a:r>
              <a:rPr lang="en-US" sz="3000">
                <a:solidFill>
                  <a:schemeClr val="bg1"/>
                </a:solidFill>
                <a:latin typeface="Quicksand"/>
              </a:rPr>
              <a:t>Ontario</a:t>
            </a:r>
            <a:r>
              <a:rPr lang="en-US" sz="3000">
                <a:solidFill>
                  <a:srgbClr val="FFC000"/>
                </a:solidFill>
                <a:latin typeface="Quicksand"/>
              </a:rPr>
              <a:t>.</a:t>
            </a:r>
            <a:endParaRPr lang="en-US" sz="2400">
              <a:solidFill>
                <a:srgbClr val="FFC000"/>
              </a:solidFill>
              <a:latin typeface="Quicksand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B2F9FF-2621-21C8-97DE-680C786B7689}"/>
              </a:ext>
            </a:extLst>
          </p:cNvPr>
          <p:cNvSpPr txBox="1"/>
          <p:nvPr/>
        </p:nvSpPr>
        <p:spPr>
          <a:xfrm>
            <a:off x="4151539" y="1368434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135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8F4675-FB14-3B7D-6F6A-A189B75BBFE6}"/>
              </a:ext>
            </a:extLst>
          </p:cNvPr>
          <p:cNvSpPr txBox="1"/>
          <p:nvPr/>
        </p:nvSpPr>
        <p:spPr>
          <a:xfrm>
            <a:off x="4151538" y="1720669"/>
            <a:ext cx="2173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Municipal Engagements </a:t>
            </a:r>
            <a:r>
              <a:rPr lang="en-US" sz="1400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in 2023</a:t>
            </a:r>
            <a:endParaRPr lang="en-US" sz="1400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9CC5F-DC9C-063D-DECE-5042305B99DC}"/>
              </a:ext>
            </a:extLst>
          </p:cNvPr>
          <p:cNvSpPr txBox="1"/>
          <p:nvPr/>
        </p:nvSpPr>
        <p:spPr>
          <a:xfrm>
            <a:off x="4151539" y="2339661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161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595F06-C8B0-18C9-3B48-A883A2276452}"/>
              </a:ext>
            </a:extLst>
          </p:cNvPr>
          <p:cNvSpPr txBox="1"/>
          <p:nvPr/>
        </p:nvSpPr>
        <p:spPr>
          <a:xfrm>
            <a:off x="4124242" y="2691896"/>
            <a:ext cx="217377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4261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Municipal tax applications </a:t>
            </a:r>
            <a:r>
              <a:rPr lang="en-US" sz="1400">
                <a:solidFill>
                  <a:srgbClr val="004261"/>
                </a:solidFill>
                <a:latin typeface="Quicksand"/>
                <a:ea typeface="Montserrat ExtraBold"/>
                <a:cs typeface="Montserrat ExtraBold"/>
                <a:sym typeface="Montserrat ExtraBold"/>
              </a:rPr>
              <a:t>processed in 2023</a:t>
            </a:r>
            <a:endParaRPr lang="en-US" sz="1400">
              <a:solidFill>
                <a:srgbClr val="004261"/>
              </a:solidFill>
              <a:latin typeface="Quicksan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CC6F65-A45C-6381-1FD9-1488FA3A1D56}"/>
              </a:ext>
            </a:extLst>
          </p:cNvPr>
          <p:cNvSpPr txBox="1"/>
          <p:nvPr/>
        </p:nvSpPr>
        <p:spPr>
          <a:xfrm>
            <a:off x="4151539" y="3542006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1,794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CFD9-F70B-9B37-3CEE-CBDE23EA7FCE}"/>
              </a:ext>
            </a:extLst>
          </p:cNvPr>
          <p:cNvSpPr txBox="1"/>
          <p:nvPr/>
        </p:nvSpPr>
        <p:spPr>
          <a:xfrm>
            <a:off x="4151538" y="3894241"/>
            <a:ext cx="2001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Sales reviews </a:t>
            </a:r>
            <a:r>
              <a:rPr lang="en-US" sz="1400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in 2023</a:t>
            </a:r>
            <a:endParaRPr lang="en-US" sz="1400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05A9FC-4EAB-1BD4-959F-DAD091378449}"/>
              </a:ext>
            </a:extLst>
          </p:cNvPr>
          <p:cNvSpPr txBox="1"/>
          <p:nvPr/>
        </p:nvSpPr>
        <p:spPr>
          <a:xfrm>
            <a:off x="6349036" y="1356931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2,535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DEE517-D94D-6BCF-A77D-B8BF2F72D9A7}"/>
              </a:ext>
            </a:extLst>
          </p:cNvPr>
          <p:cNvSpPr txBox="1"/>
          <p:nvPr/>
        </p:nvSpPr>
        <p:spPr>
          <a:xfrm>
            <a:off x="6349035" y="1709166"/>
            <a:ext cx="200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Building permits </a:t>
            </a:r>
            <a:r>
              <a:rPr lang="en-US" sz="1400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completed in 2023</a:t>
            </a:r>
            <a:endParaRPr lang="en-US" sz="1400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BFACF7-C6D2-8E09-55BA-87D644EBDB01}"/>
              </a:ext>
            </a:extLst>
          </p:cNvPr>
          <p:cNvSpPr txBox="1"/>
          <p:nvPr/>
        </p:nvSpPr>
        <p:spPr>
          <a:xfrm>
            <a:off x="6349036" y="2304904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113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BBEF7A-14D8-831A-8DFB-8208A7181E5D}"/>
              </a:ext>
            </a:extLst>
          </p:cNvPr>
          <p:cNvSpPr txBox="1"/>
          <p:nvPr/>
        </p:nvSpPr>
        <p:spPr>
          <a:xfrm>
            <a:off x="6349035" y="2657139"/>
            <a:ext cx="25155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Requests for Reconsideration </a:t>
            </a:r>
            <a:r>
              <a:rPr lang="en-US" sz="1400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processed for 2023 tax year</a:t>
            </a:r>
            <a:endParaRPr lang="en-US" sz="1400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A3FC-9602-BCB1-3E06-9AED116EEA66}"/>
              </a:ext>
            </a:extLst>
          </p:cNvPr>
          <p:cNvSpPr txBox="1"/>
          <p:nvPr/>
        </p:nvSpPr>
        <p:spPr>
          <a:xfrm>
            <a:off x="6349036" y="3528210"/>
            <a:ext cx="1485900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85"/>
              </a:lnSpc>
              <a:defRPr/>
            </a:pPr>
            <a:r>
              <a:rPr lang="en-US" sz="2100" b="1">
                <a:solidFill>
                  <a:srgbClr val="0055B8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71</a:t>
            </a:r>
            <a:endParaRPr lang="en-US" sz="2100" b="1">
              <a:solidFill>
                <a:srgbClr val="0055B8"/>
              </a:solidFill>
              <a:latin typeface="Quicksand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6CA13-3A30-A44B-2CE8-478337ECF771}"/>
              </a:ext>
            </a:extLst>
          </p:cNvPr>
          <p:cNvSpPr txBox="1"/>
          <p:nvPr/>
        </p:nvSpPr>
        <p:spPr>
          <a:xfrm>
            <a:off x="6349035" y="3880445"/>
            <a:ext cx="200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Appeals closed on 52 properties </a:t>
            </a:r>
            <a:r>
              <a:rPr lang="en-US" sz="1400">
                <a:solidFill>
                  <a:srgbClr val="00426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in 2023</a:t>
            </a:r>
            <a:endParaRPr lang="en-US" sz="1400">
              <a:solidFill>
                <a:srgbClr val="004261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11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ck building with a clock tower&#10;&#10;Description automatically generated">
            <a:extLst>
              <a:ext uri="{FF2B5EF4-FFF2-40B4-BE49-F238E27FC236}">
                <a16:creationId xmlns:a16="http://schemas.microsoft.com/office/drawing/2014/main" id="{E12E52BC-E6B7-90FA-A7DD-62F90C4CF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8" y="1458043"/>
            <a:ext cx="2878225" cy="3685457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77437A4-06F7-544E-2992-0B8C5E54CC9A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FAFACF2-533B-E070-9E01-73FD0A6BBEC7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5125ECE-68BD-750D-0E83-B02DA6DD5358}"/>
              </a:ext>
            </a:extLst>
          </p:cNvPr>
          <p:cNvSpPr txBox="1">
            <a:spLocks/>
          </p:cNvSpPr>
          <p:nvPr/>
        </p:nvSpPr>
        <p:spPr>
          <a:xfrm>
            <a:off x="560294" y="310678"/>
            <a:ext cx="2831897" cy="1263281"/>
          </a:xfrm>
          <a:prstGeom prst="rect">
            <a:avLst/>
          </a:prstGeom>
        </p:spPr>
        <p:txBody>
          <a:bodyPr vert="horz" lIns="0" tIns="34290" rIns="68580" bIns="34290" rtlCol="0" anchor="t"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bg1"/>
                </a:solidFill>
                <a:latin typeface="Quicksand"/>
              </a:rPr>
              <a:t>2,468 permits </a:t>
            </a:r>
            <a:r>
              <a:rPr lang="en-US" sz="2000">
                <a:solidFill>
                  <a:schemeClr val="bg1"/>
                </a:solidFill>
                <a:latin typeface="Quicksand"/>
              </a:rPr>
              <a:t>Received in 2023 in Northwestern Ontario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3EE63-0210-CBF5-ED06-44387B51EF73}"/>
              </a:ext>
            </a:extLst>
          </p:cNvPr>
          <p:cNvSpPr/>
          <p:nvPr/>
        </p:nvSpPr>
        <p:spPr>
          <a:xfrm>
            <a:off x="6506792" y="2311069"/>
            <a:ext cx="2196341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7314A03-314A-079C-4744-25B903952206}"/>
              </a:ext>
            </a:extLst>
          </p:cNvPr>
          <p:cNvGrpSpPr/>
          <p:nvPr/>
        </p:nvGrpSpPr>
        <p:grpSpPr>
          <a:xfrm>
            <a:off x="3136869" y="1413856"/>
            <a:ext cx="2965771" cy="3176557"/>
            <a:chOff x="6334844" y="1646583"/>
            <a:chExt cx="2965771" cy="31765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89F2BA-150A-1A69-069E-82BEBEBCDD20}"/>
                </a:ext>
              </a:extLst>
            </p:cNvPr>
            <p:cNvSpPr/>
            <p:nvPr/>
          </p:nvSpPr>
          <p:spPr>
            <a:xfrm>
              <a:off x="7015810" y="3481808"/>
              <a:ext cx="2256386" cy="51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2C29F6-59D8-8126-87AD-78EC50E5EAFB}"/>
                </a:ext>
              </a:extLst>
            </p:cNvPr>
            <p:cNvSpPr/>
            <p:nvPr/>
          </p:nvSpPr>
          <p:spPr>
            <a:xfrm>
              <a:off x="6998625" y="2854022"/>
              <a:ext cx="2256386" cy="500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F284B6-94E3-EAE8-6C3A-A6595F3A9284}"/>
                </a:ext>
              </a:extLst>
            </p:cNvPr>
            <p:cNvSpPr/>
            <p:nvPr/>
          </p:nvSpPr>
          <p:spPr>
            <a:xfrm>
              <a:off x="7048653" y="2205885"/>
              <a:ext cx="2196341" cy="51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3C117A-2E17-CB5A-4720-A105AD77B175}"/>
                </a:ext>
              </a:extLst>
            </p:cNvPr>
            <p:cNvSpPr txBox="1"/>
            <p:nvPr/>
          </p:nvSpPr>
          <p:spPr>
            <a:xfrm>
              <a:off x="7356247" y="2229802"/>
              <a:ext cx="194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</a:rPr>
                <a:t>Thunder Bay</a:t>
              </a:r>
            </a:p>
            <a:p>
              <a:r>
                <a:rPr lang="en-US" sz="1200" b="0" i="0">
                  <a:latin typeface="Quicksand" pitchFamily="2" charset="77"/>
                  <a:ea typeface="Open Sans Light" pitchFamily="2" charset="0"/>
                  <a:cs typeface="Open Sans Light" pitchFamily="2" charset="0"/>
                </a:rPr>
                <a:t>1,181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6E7592-68AE-D404-C80E-5D7106DC5DFE}"/>
                </a:ext>
              </a:extLst>
            </p:cNvPr>
            <p:cNvSpPr/>
            <p:nvPr/>
          </p:nvSpPr>
          <p:spPr>
            <a:xfrm>
              <a:off x="6884532" y="2232540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E0E2A2-94EF-226C-619A-7CE2F6824865}"/>
                </a:ext>
              </a:extLst>
            </p:cNvPr>
            <p:cNvSpPr txBox="1"/>
            <p:nvPr/>
          </p:nvSpPr>
          <p:spPr>
            <a:xfrm>
              <a:off x="6945301" y="2233543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EEF1BF-C97B-022A-5FEE-0D9C8FB1675D}"/>
                </a:ext>
              </a:extLst>
            </p:cNvPr>
            <p:cNvSpPr txBox="1"/>
            <p:nvPr/>
          </p:nvSpPr>
          <p:spPr>
            <a:xfrm>
              <a:off x="7353701" y="2746493"/>
              <a:ext cx="173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</a:rPr>
                <a:t>Kenora</a:t>
              </a:r>
            </a:p>
            <a:p>
              <a:r>
                <a:rPr lang="en-US" sz="12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143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9014B-D997-973D-4BE6-E2F8F0B4CB38}"/>
                </a:ext>
              </a:extLst>
            </p:cNvPr>
            <p:cNvSpPr txBox="1"/>
            <p:nvPr/>
          </p:nvSpPr>
          <p:spPr>
            <a:xfrm>
              <a:off x="7353701" y="3283967"/>
              <a:ext cx="173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  <a:ea typeface="Open Sans Light" pitchFamily="2" charset="0"/>
                  <a:cs typeface="Open Sans Light" pitchFamily="2" charset="0"/>
                </a:rPr>
                <a:t>Dryden</a:t>
              </a:r>
            </a:p>
            <a:p>
              <a:r>
                <a:rPr lang="en-US" sz="12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104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4F5FC3F-0D24-BAA3-69D8-35E2E9D051C4}"/>
                </a:ext>
              </a:extLst>
            </p:cNvPr>
            <p:cNvSpPr/>
            <p:nvPr/>
          </p:nvSpPr>
          <p:spPr>
            <a:xfrm>
              <a:off x="6998625" y="4118756"/>
              <a:ext cx="2273571" cy="500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18B9425-5EFD-EC19-5CF8-28E81294AEE3}"/>
                </a:ext>
              </a:extLst>
            </p:cNvPr>
            <p:cNvSpPr txBox="1"/>
            <p:nvPr/>
          </p:nvSpPr>
          <p:spPr>
            <a:xfrm>
              <a:off x="7361255" y="3789064"/>
              <a:ext cx="1939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</a:rPr>
                <a:t>Oliver-</a:t>
              </a:r>
              <a:r>
                <a:rPr lang="en-US" sz="1200" b="1" err="1">
                  <a:solidFill>
                    <a:srgbClr val="0055B8"/>
                  </a:solidFill>
                  <a:latin typeface="Quicksand" pitchFamily="2" charset="77"/>
                </a:rPr>
                <a:t>Paipoonge</a:t>
              </a:r>
              <a:endParaRPr lang="en-US" sz="1200" b="1">
                <a:solidFill>
                  <a:srgbClr val="0055B8"/>
                </a:solidFill>
                <a:latin typeface="Quicksand" pitchFamily="2" charset="77"/>
              </a:endParaRPr>
            </a:p>
            <a:p>
              <a:r>
                <a:rPr lang="en-US" sz="12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91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66A834-5E11-FC85-D785-029FB53E3396}"/>
                </a:ext>
              </a:extLst>
            </p:cNvPr>
            <p:cNvSpPr txBox="1"/>
            <p:nvPr/>
          </p:nvSpPr>
          <p:spPr>
            <a:xfrm>
              <a:off x="7353701" y="4303513"/>
              <a:ext cx="1939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</a:rPr>
                <a:t>Fort Frances</a:t>
              </a:r>
            </a:p>
            <a:p>
              <a:r>
                <a:rPr lang="en-US" sz="12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68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13CD06F-BD52-1AC2-A05B-1DAE2DBC1645}"/>
                </a:ext>
              </a:extLst>
            </p:cNvPr>
            <p:cNvSpPr/>
            <p:nvPr/>
          </p:nvSpPr>
          <p:spPr>
            <a:xfrm>
              <a:off x="6889849" y="2744784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641F43-70D4-965C-8973-7B5A9C6E015A}"/>
                </a:ext>
              </a:extLst>
            </p:cNvPr>
            <p:cNvSpPr txBox="1"/>
            <p:nvPr/>
          </p:nvSpPr>
          <p:spPr>
            <a:xfrm>
              <a:off x="6961504" y="2745787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9A2837-8E8A-4D9E-DF1E-63F80F3CBC99}"/>
                </a:ext>
              </a:extLst>
            </p:cNvPr>
            <p:cNvSpPr/>
            <p:nvPr/>
          </p:nvSpPr>
          <p:spPr>
            <a:xfrm>
              <a:off x="6893452" y="3261881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D7D150-6E72-F985-FC6D-CFB1687B2BAE}"/>
                </a:ext>
              </a:extLst>
            </p:cNvPr>
            <p:cNvSpPr txBox="1"/>
            <p:nvPr/>
          </p:nvSpPr>
          <p:spPr>
            <a:xfrm>
              <a:off x="6965107" y="3262884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3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81CD23-9AE5-81FE-1D09-3CE036B1761F}"/>
                </a:ext>
              </a:extLst>
            </p:cNvPr>
            <p:cNvSpPr/>
            <p:nvPr/>
          </p:nvSpPr>
          <p:spPr>
            <a:xfrm>
              <a:off x="6892781" y="3774836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1B0769-1EEF-1360-AB1E-A3C81330EC66}"/>
                </a:ext>
              </a:extLst>
            </p:cNvPr>
            <p:cNvSpPr txBox="1"/>
            <p:nvPr/>
          </p:nvSpPr>
          <p:spPr>
            <a:xfrm>
              <a:off x="6964436" y="3775839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4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378A93-DA3B-C2A9-ADC5-FCFCF24F7081}"/>
                </a:ext>
              </a:extLst>
            </p:cNvPr>
            <p:cNvSpPr/>
            <p:nvPr/>
          </p:nvSpPr>
          <p:spPr>
            <a:xfrm>
              <a:off x="6886519" y="4282262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5DA08F-FA3E-41A1-2368-5D729A6D173F}"/>
                </a:ext>
              </a:extLst>
            </p:cNvPr>
            <p:cNvSpPr txBox="1"/>
            <p:nvPr/>
          </p:nvSpPr>
          <p:spPr>
            <a:xfrm>
              <a:off x="6958174" y="4283265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1AA1C9-AE8C-0E5E-FA9D-6B4CF6BBF061}"/>
                </a:ext>
              </a:extLst>
            </p:cNvPr>
            <p:cNvSpPr txBox="1"/>
            <p:nvPr/>
          </p:nvSpPr>
          <p:spPr>
            <a:xfrm rot="16200000">
              <a:off x="4931231" y="3050196"/>
              <a:ext cx="3176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>
                  <a:solidFill>
                    <a:srgbClr val="0055B8"/>
                  </a:solidFill>
                  <a:latin typeface="Quicksand" pitchFamily="2" charset="77"/>
                </a:rPr>
                <a:t>Top 5 </a:t>
              </a:r>
              <a:r>
                <a:rPr lang="en-US" sz="1800">
                  <a:solidFill>
                    <a:srgbClr val="004261"/>
                  </a:solidFill>
                  <a:latin typeface="Quicksand" pitchFamily="2" charset="77"/>
                </a:rPr>
                <a:t>by municipality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4D314F-5ECD-3B18-E1D3-6118D76A5127}"/>
              </a:ext>
            </a:extLst>
          </p:cNvPr>
          <p:cNvGrpSpPr/>
          <p:nvPr/>
        </p:nvGrpSpPr>
        <p:grpSpPr>
          <a:xfrm>
            <a:off x="5712682" y="1660934"/>
            <a:ext cx="3323004" cy="2865393"/>
            <a:chOff x="1198151" y="1774963"/>
            <a:chExt cx="3323004" cy="286539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6E9769-C382-26B8-07D5-E2EFD9B0BD7B}"/>
                </a:ext>
              </a:extLst>
            </p:cNvPr>
            <p:cNvSpPr/>
            <p:nvPr/>
          </p:nvSpPr>
          <p:spPr>
            <a:xfrm>
              <a:off x="1827951" y="3206102"/>
              <a:ext cx="2256386" cy="500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E37293-A91F-F59B-EC77-24F394A618C7}"/>
                </a:ext>
              </a:extLst>
            </p:cNvPr>
            <p:cNvSpPr/>
            <p:nvPr/>
          </p:nvSpPr>
          <p:spPr>
            <a:xfrm>
              <a:off x="1877979" y="2557965"/>
              <a:ext cx="2196341" cy="51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D536B2-B4FF-3004-0A24-7BED32F4C705}"/>
                </a:ext>
              </a:extLst>
            </p:cNvPr>
            <p:cNvSpPr txBox="1"/>
            <p:nvPr/>
          </p:nvSpPr>
          <p:spPr>
            <a:xfrm>
              <a:off x="2185573" y="2581882"/>
              <a:ext cx="233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</a:rPr>
                <a:t>Alterations/Renovations</a:t>
              </a:r>
            </a:p>
            <a:p>
              <a:r>
                <a:rPr lang="en-US" sz="1200" b="0" i="0">
                  <a:latin typeface="Quicksand" pitchFamily="2" charset="77"/>
                  <a:ea typeface="Open Sans Light" pitchFamily="2" charset="0"/>
                  <a:cs typeface="Open Sans Light" pitchFamily="2" charset="0"/>
                </a:rPr>
                <a:t>487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94BFE4-8A3B-31ED-CDA2-3DE718B19B3B}"/>
                </a:ext>
              </a:extLst>
            </p:cNvPr>
            <p:cNvSpPr/>
            <p:nvPr/>
          </p:nvSpPr>
          <p:spPr>
            <a:xfrm>
              <a:off x="1713858" y="2584620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BE77A6-FE62-9F11-3056-98C20352BFAC}"/>
                </a:ext>
              </a:extLst>
            </p:cNvPr>
            <p:cNvSpPr txBox="1"/>
            <p:nvPr/>
          </p:nvSpPr>
          <p:spPr>
            <a:xfrm>
              <a:off x="1774627" y="2585623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23720E-5D60-1BD3-F12E-A0994E6B8893}"/>
                </a:ext>
              </a:extLst>
            </p:cNvPr>
            <p:cNvSpPr txBox="1"/>
            <p:nvPr/>
          </p:nvSpPr>
          <p:spPr>
            <a:xfrm>
              <a:off x="2183027" y="3098573"/>
              <a:ext cx="173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</a:rPr>
                <a:t>New building</a:t>
              </a:r>
            </a:p>
            <a:p>
              <a:r>
                <a:rPr lang="en-US" sz="12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435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A81EDF-CB7C-A909-6365-E1DB1B37FE00}"/>
                </a:ext>
              </a:extLst>
            </p:cNvPr>
            <p:cNvSpPr txBox="1"/>
            <p:nvPr/>
          </p:nvSpPr>
          <p:spPr>
            <a:xfrm>
              <a:off x="2183027" y="3636047"/>
              <a:ext cx="173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 pitchFamily="2" charset="77"/>
                  <a:ea typeface="Open Sans Light" pitchFamily="2" charset="0"/>
                  <a:cs typeface="Open Sans Light" pitchFamily="2" charset="0"/>
                </a:rPr>
                <a:t>Garage</a:t>
              </a:r>
            </a:p>
            <a:p>
              <a:r>
                <a:rPr lang="en-US" sz="12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300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C47910-4966-0072-E309-A6D5B0CCA4F4}"/>
                </a:ext>
              </a:extLst>
            </p:cNvPr>
            <p:cNvSpPr txBox="1"/>
            <p:nvPr/>
          </p:nvSpPr>
          <p:spPr>
            <a:xfrm>
              <a:off x="2190581" y="4141144"/>
              <a:ext cx="193936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55B8"/>
                  </a:solidFill>
                  <a:latin typeface="Quicksand"/>
                </a:rPr>
                <a:t>Demolition</a:t>
              </a:r>
              <a:endParaRPr lang="en-US" sz="1200" b="1">
                <a:solidFill>
                  <a:srgbClr val="0055B8"/>
                </a:solidFill>
                <a:latin typeface="Quicksand" pitchFamily="2" charset="77"/>
              </a:endParaRPr>
            </a:p>
            <a:p>
              <a:r>
                <a:rPr lang="en-US" sz="1200">
                  <a:solidFill>
                    <a:srgbClr val="004261"/>
                  </a:solidFill>
                  <a:latin typeface="Quicksand"/>
                  <a:ea typeface="Open Sans"/>
                  <a:cs typeface="Open Sans"/>
                </a:rPr>
                <a:t>209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E6D66A9-85C5-F1DD-2E49-BFCE4441F93B}"/>
                </a:ext>
              </a:extLst>
            </p:cNvPr>
            <p:cNvSpPr/>
            <p:nvPr/>
          </p:nvSpPr>
          <p:spPr>
            <a:xfrm>
              <a:off x="1719175" y="3096864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341641-974A-6AD5-89C7-C0D663A1C27C}"/>
                </a:ext>
              </a:extLst>
            </p:cNvPr>
            <p:cNvSpPr txBox="1"/>
            <p:nvPr/>
          </p:nvSpPr>
          <p:spPr>
            <a:xfrm>
              <a:off x="1790830" y="3097867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668829-88C4-6EBE-D3A9-2E70004F5749}"/>
                </a:ext>
              </a:extLst>
            </p:cNvPr>
            <p:cNvSpPr/>
            <p:nvPr/>
          </p:nvSpPr>
          <p:spPr>
            <a:xfrm>
              <a:off x="1722778" y="3613961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DBFEE2-3EE1-EA84-E1D5-BF5F12B9D9DB}"/>
                </a:ext>
              </a:extLst>
            </p:cNvPr>
            <p:cNvSpPr txBox="1"/>
            <p:nvPr/>
          </p:nvSpPr>
          <p:spPr>
            <a:xfrm>
              <a:off x="1794433" y="3614964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C429389-48FE-4B99-2B5B-2F2169056B34}"/>
                </a:ext>
              </a:extLst>
            </p:cNvPr>
            <p:cNvSpPr/>
            <p:nvPr/>
          </p:nvSpPr>
          <p:spPr>
            <a:xfrm>
              <a:off x="1722107" y="4126916"/>
              <a:ext cx="420872" cy="420872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5F9072-2C59-B9D1-E77E-075E0761CF16}"/>
                </a:ext>
              </a:extLst>
            </p:cNvPr>
            <p:cNvSpPr txBox="1"/>
            <p:nvPr/>
          </p:nvSpPr>
          <p:spPr>
            <a:xfrm>
              <a:off x="1793762" y="4127919"/>
              <a:ext cx="291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itchFamily="2" charset="77"/>
                </a:rPr>
                <a:t>4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E3A5063-E3F4-FA90-8E53-5B47211B4E38}"/>
                </a:ext>
              </a:extLst>
            </p:cNvPr>
            <p:cNvSpPr txBox="1"/>
            <p:nvPr/>
          </p:nvSpPr>
          <p:spPr>
            <a:xfrm rot="16200000">
              <a:off x="-49880" y="3022994"/>
              <a:ext cx="28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>
                  <a:solidFill>
                    <a:srgbClr val="0055B8"/>
                  </a:solidFill>
                  <a:latin typeface="Quicksand" pitchFamily="2" charset="77"/>
                </a:rPr>
                <a:t>Permit</a:t>
              </a:r>
              <a:r>
                <a:rPr lang="en-US" sz="1800" b="1">
                  <a:solidFill>
                    <a:srgbClr val="004261"/>
                  </a:solidFill>
                  <a:latin typeface="Quicksand" pitchFamily="2" charset="77"/>
                </a:rPr>
                <a:t> </a:t>
              </a:r>
              <a:r>
                <a:rPr lang="en-US" sz="1800">
                  <a:solidFill>
                    <a:srgbClr val="004261"/>
                  </a:solidFill>
                  <a:latin typeface="Quicksand" pitchFamily="2" charset="77"/>
                </a:rPr>
                <a:t>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9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un setting over a city&#10;&#10;Description automatically generated">
            <a:extLst>
              <a:ext uri="{FF2B5EF4-FFF2-40B4-BE49-F238E27FC236}">
                <a16:creationId xmlns:a16="http://schemas.microsoft.com/office/drawing/2014/main" id="{FCD591C7-E246-8669-914B-6CC819E7E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41814"/>
            <a:ext cx="9144001" cy="4701686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77437A4-06F7-544E-2992-0B8C5E54CC9A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FAFACF2-533B-E070-9E01-73FD0A6BBEC7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5125ECE-68BD-750D-0E83-B02DA6DD5358}"/>
              </a:ext>
            </a:extLst>
          </p:cNvPr>
          <p:cNvSpPr txBox="1">
            <a:spLocks/>
          </p:cNvSpPr>
          <p:nvPr/>
        </p:nvSpPr>
        <p:spPr>
          <a:xfrm>
            <a:off x="545862" y="137213"/>
            <a:ext cx="6365616" cy="1738587"/>
          </a:xfrm>
          <a:prstGeom prst="rect">
            <a:avLst/>
          </a:prstGeom>
        </p:spPr>
        <p:txBody>
          <a:bodyPr vert="horz" lIns="0" tIns="34290" rIns="68580" bIns="34290" rtlCol="0" anchor="ctr"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bg1"/>
                </a:solidFill>
                <a:latin typeface="Quicksand"/>
              </a:rPr>
              <a:t>Top 10</a:t>
            </a:r>
            <a:r>
              <a:rPr lang="en-US" sz="3000" b="1">
                <a:solidFill>
                  <a:srgbClr val="FFC000"/>
                </a:solidFill>
                <a:latin typeface="Quicksand"/>
              </a:rPr>
              <a:t>.</a:t>
            </a:r>
            <a:r>
              <a:rPr lang="en-US" sz="3000" b="1">
                <a:solidFill>
                  <a:schemeClr val="bg1"/>
                </a:solidFill>
                <a:latin typeface="Quicksand"/>
              </a:rPr>
              <a:t> </a:t>
            </a:r>
            <a:br>
              <a:rPr lang="en-US" sz="3000" b="1">
                <a:latin typeface="Quicksand" panose="00000500000000000000" pitchFamily="2" charset="0"/>
              </a:rPr>
            </a:br>
            <a:r>
              <a:rPr lang="en-US" sz="2000">
                <a:solidFill>
                  <a:schemeClr val="bg1"/>
                </a:solidFill>
                <a:latin typeface="Quicksand"/>
              </a:rPr>
              <a:t>New assessment in </a:t>
            </a:r>
            <a:br>
              <a:rPr lang="en-US" sz="2000">
                <a:latin typeface="Quicksand" panose="00000500000000000000" pitchFamily="2" charset="0"/>
              </a:rPr>
            </a:br>
            <a:r>
              <a:rPr lang="en-US" sz="2000">
                <a:solidFill>
                  <a:schemeClr val="bg1"/>
                </a:solidFill>
                <a:latin typeface="Quicksand"/>
              </a:rPr>
              <a:t>Northwestern Ontario </a:t>
            </a:r>
            <a:br>
              <a:rPr lang="en-US" sz="2000">
                <a:latin typeface="Quicksand" panose="00000500000000000000" pitchFamily="2" charset="0"/>
              </a:rPr>
            </a:br>
            <a:r>
              <a:rPr lang="en-US" sz="2000">
                <a:solidFill>
                  <a:schemeClr val="bg1"/>
                </a:solidFill>
                <a:latin typeface="Quicksand"/>
              </a:rPr>
              <a:t>in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89F2BA-150A-1A69-069E-82BEBEBCDD20}"/>
              </a:ext>
            </a:extLst>
          </p:cNvPr>
          <p:cNvSpPr/>
          <p:nvPr/>
        </p:nvSpPr>
        <p:spPr>
          <a:xfrm>
            <a:off x="759916" y="3621315"/>
            <a:ext cx="2256386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2C29F6-59D8-8126-87AD-78EC50E5EAFB}"/>
              </a:ext>
            </a:extLst>
          </p:cNvPr>
          <p:cNvSpPr/>
          <p:nvPr/>
        </p:nvSpPr>
        <p:spPr>
          <a:xfrm>
            <a:off x="742731" y="2993529"/>
            <a:ext cx="2256386" cy="50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F284B6-94E3-EAE8-6C3A-A6595F3A9284}"/>
              </a:ext>
            </a:extLst>
          </p:cNvPr>
          <p:cNvSpPr/>
          <p:nvPr/>
        </p:nvSpPr>
        <p:spPr>
          <a:xfrm>
            <a:off x="792759" y="2345392"/>
            <a:ext cx="2196341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C117A-2E17-CB5A-4720-A105AD77B175}"/>
              </a:ext>
            </a:extLst>
          </p:cNvPr>
          <p:cNvSpPr txBox="1"/>
          <p:nvPr/>
        </p:nvSpPr>
        <p:spPr>
          <a:xfrm>
            <a:off x="1044732" y="2395662"/>
            <a:ext cx="194436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Thunder Bay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$54,894,000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6E7592-68AE-D404-C80E-5D7106DC5DFE}"/>
              </a:ext>
            </a:extLst>
          </p:cNvPr>
          <p:cNvSpPr/>
          <p:nvPr/>
        </p:nvSpPr>
        <p:spPr>
          <a:xfrm>
            <a:off x="563089" y="2356278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2AF7F3-B385-8329-5161-8DACA671565B}"/>
              </a:ext>
            </a:extLst>
          </p:cNvPr>
          <p:cNvSpPr/>
          <p:nvPr/>
        </p:nvSpPr>
        <p:spPr>
          <a:xfrm>
            <a:off x="563089" y="2992852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6049492-F6D6-74A9-6C2B-2EA017D274AD}"/>
              </a:ext>
            </a:extLst>
          </p:cNvPr>
          <p:cNvSpPr/>
          <p:nvPr/>
        </p:nvSpPr>
        <p:spPr>
          <a:xfrm>
            <a:off x="560294" y="3629426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E0E2A2-94EF-226C-619A-7CE2F6824865}"/>
              </a:ext>
            </a:extLst>
          </p:cNvPr>
          <p:cNvSpPr txBox="1"/>
          <p:nvPr/>
        </p:nvSpPr>
        <p:spPr>
          <a:xfrm>
            <a:off x="670844" y="2387121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F7B5BC-D228-F5B0-1542-A53FFC2B8690}"/>
              </a:ext>
            </a:extLst>
          </p:cNvPr>
          <p:cNvSpPr txBox="1"/>
          <p:nvPr/>
        </p:nvSpPr>
        <p:spPr>
          <a:xfrm>
            <a:off x="670844" y="3013393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BC4AD4-8055-6A04-BC8D-EFBCACFAE8E7}"/>
              </a:ext>
            </a:extLst>
          </p:cNvPr>
          <p:cNvSpPr txBox="1"/>
          <p:nvPr/>
        </p:nvSpPr>
        <p:spPr>
          <a:xfrm>
            <a:off x="677956" y="3669067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EEF1BF-C97B-022A-5FEE-0D9C8FB1675D}"/>
              </a:ext>
            </a:extLst>
          </p:cNvPr>
          <p:cNvSpPr txBox="1"/>
          <p:nvPr/>
        </p:nvSpPr>
        <p:spPr>
          <a:xfrm>
            <a:off x="1049741" y="3048227"/>
            <a:ext cx="19393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Oliver-</a:t>
            </a:r>
            <a:r>
              <a:rPr lang="en-US" sz="1050" b="1" err="1">
                <a:solidFill>
                  <a:srgbClr val="0055B8"/>
                </a:solidFill>
                <a:latin typeface="Quicksand" pitchFamily="2" charset="77"/>
              </a:rPr>
              <a:t>Paipoonge</a:t>
            </a:r>
            <a:endParaRPr lang="en-US" sz="1050" b="1">
              <a:solidFill>
                <a:srgbClr val="0055B8"/>
              </a:solidFill>
              <a:latin typeface="Quicksand" pitchFamily="2" charset="77"/>
            </a:endParaRP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$16,448047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F9014B-D997-973D-4BE6-E2F8F0B4CB38}"/>
              </a:ext>
            </a:extLst>
          </p:cNvPr>
          <p:cNvSpPr txBox="1"/>
          <p:nvPr/>
        </p:nvSpPr>
        <p:spPr>
          <a:xfrm>
            <a:off x="1049741" y="3666742"/>
            <a:ext cx="19393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Kenora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$8,808,500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F5FC3F-0D24-BAA3-69D8-35E2E9D051C4}"/>
              </a:ext>
            </a:extLst>
          </p:cNvPr>
          <p:cNvSpPr/>
          <p:nvPr/>
        </p:nvSpPr>
        <p:spPr>
          <a:xfrm>
            <a:off x="742731" y="4258263"/>
            <a:ext cx="2273571" cy="50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27559A9-8489-A263-1267-C8E9788C2835}"/>
              </a:ext>
            </a:extLst>
          </p:cNvPr>
          <p:cNvSpPr/>
          <p:nvPr/>
        </p:nvSpPr>
        <p:spPr>
          <a:xfrm>
            <a:off x="563089" y="4257586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4C0DC4B-01EF-0771-9372-6CC24C045CB0}"/>
              </a:ext>
            </a:extLst>
          </p:cNvPr>
          <p:cNvSpPr txBox="1"/>
          <p:nvPr/>
        </p:nvSpPr>
        <p:spPr>
          <a:xfrm>
            <a:off x="670844" y="4303528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8B9425-5EFD-EC19-5CF8-28E81294AEE3}"/>
              </a:ext>
            </a:extLst>
          </p:cNvPr>
          <p:cNvSpPr txBox="1"/>
          <p:nvPr/>
        </p:nvSpPr>
        <p:spPr>
          <a:xfrm>
            <a:off x="1034501" y="4305341"/>
            <a:ext cx="19393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Greenstone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$8,347,100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0033DD-289C-B231-07BF-713012BA87B0}"/>
              </a:ext>
            </a:extLst>
          </p:cNvPr>
          <p:cNvGrpSpPr/>
          <p:nvPr/>
        </p:nvGrpSpPr>
        <p:grpSpPr>
          <a:xfrm>
            <a:off x="3393304" y="2344150"/>
            <a:ext cx="2529609" cy="640523"/>
            <a:chOff x="2739067" y="2344150"/>
            <a:chExt cx="2529609" cy="64052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6A43916-E21A-E158-7318-5C200D34D689}"/>
                </a:ext>
              </a:extLst>
            </p:cNvPr>
            <p:cNvSpPr/>
            <p:nvPr/>
          </p:nvSpPr>
          <p:spPr>
            <a:xfrm>
              <a:off x="2974297" y="2346925"/>
              <a:ext cx="2294377" cy="51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13C8C7D-21C4-C39E-AFD3-3BFBC903238D}"/>
                </a:ext>
              </a:extLst>
            </p:cNvPr>
            <p:cNvSpPr/>
            <p:nvPr/>
          </p:nvSpPr>
          <p:spPr>
            <a:xfrm>
              <a:off x="2739067" y="2344150"/>
              <a:ext cx="512244" cy="512244"/>
            </a:xfrm>
            <a:prstGeom prst="ellipse">
              <a:avLst/>
            </a:prstGeom>
            <a:solidFill>
              <a:srgbClr val="00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3719C7-521A-D0D8-06F2-8B46CF89B113}"/>
                </a:ext>
              </a:extLst>
            </p:cNvPr>
            <p:cNvSpPr txBox="1"/>
            <p:nvPr/>
          </p:nvSpPr>
          <p:spPr>
            <a:xfrm>
              <a:off x="2856729" y="2383791"/>
              <a:ext cx="291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latin typeface="Quicksand" pitchFamily="2" charset="77"/>
                </a:rPr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99BBFD6-1BEA-B892-DD6E-53E7A91F88A7}"/>
                </a:ext>
              </a:extLst>
            </p:cNvPr>
            <p:cNvSpPr txBox="1"/>
            <p:nvPr/>
          </p:nvSpPr>
          <p:spPr>
            <a:xfrm>
              <a:off x="3218755" y="2407592"/>
              <a:ext cx="204992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err="1">
                  <a:solidFill>
                    <a:srgbClr val="0055B8"/>
                  </a:solidFill>
                  <a:latin typeface="Quicksand" pitchFamily="2" charset="77"/>
                </a:rPr>
                <a:t>Shuniah</a:t>
              </a:r>
              <a:endParaRPr lang="en-US" sz="1050" b="1">
                <a:solidFill>
                  <a:srgbClr val="0055B8"/>
                </a:solidFill>
                <a:latin typeface="Quicksand" pitchFamily="2" charset="77"/>
              </a:endParaRPr>
            </a:p>
            <a:p>
              <a:pPr algn="ctr"/>
              <a:r>
                <a:rPr lang="en-US" sz="900">
                  <a:solidFill>
                    <a:srgbClr val="004261"/>
                  </a:solidFill>
                  <a:latin typeface="Quicksan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$7,425,500</a:t>
              </a:r>
            </a:p>
            <a:p>
              <a:endParaRPr lang="en-US" sz="1200" b="1">
                <a:solidFill>
                  <a:srgbClr val="004261"/>
                </a:solidFill>
                <a:latin typeface="Quicksand" pitchFamily="2" charset="77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792F1B-7FC1-3CE0-F0B4-54C095426543}"/>
              </a:ext>
            </a:extLst>
          </p:cNvPr>
          <p:cNvSpPr/>
          <p:nvPr/>
        </p:nvSpPr>
        <p:spPr>
          <a:xfrm>
            <a:off x="3660264" y="2991595"/>
            <a:ext cx="2256386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4ADAC3-751B-668D-9365-B6471D7A4634}"/>
              </a:ext>
            </a:extLst>
          </p:cNvPr>
          <p:cNvSpPr txBox="1"/>
          <p:nvPr/>
        </p:nvSpPr>
        <p:spPr>
          <a:xfrm>
            <a:off x="3912237" y="3038191"/>
            <a:ext cx="19443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Sioux Lookout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$5,023,800</a:t>
            </a:r>
          </a:p>
          <a:p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9534AD-1BE8-5F5E-365F-605A7E529B86}"/>
              </a:ext>
            </a:extLst>
          </p:cNvPr>
          <p:cNvSpPr/>
          <p:nvPr/>
        </p:nvSpPr>
        <p:spPr>
          <a:xfrm>
            <a:off x="3394986" y="2987921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03CA6C-7435-D979-A221-112F2E5851F1}"/>
              </a:ext>
            </a:extLst>
          </p:cNvPr>
          <p:cNvSpPr txBox="1"/>
          <p:nvPr/>
        </p:nvSpPr>
        <p:spPr>
          <a:xfrm>
            <a:off x="3502741" y="3018764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53065-ED87-DB58-8941-EB7CE78600B8}"/>
              </a:ext>
            </a:extLst>
          </p:cNvPr>
          <p:cNvSpPr/>
          <p:nvPr/>
        </p:nvSpPr>
        <p:spPr>
          <a:xfrm>
            <a:off x="3654436" y="3617232"/>
            <a:ext cx="2256386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2086A6-8312-3D74-CF37-6C3B1C679783}"/>
              </a:ext>
            </a:extLst>
          </p:cNvPr>
          <p:cNvSpPr/>
          <p:nvPr/>
        </p:nvSpPr>
        <p:spPr>
          <a:xfrm>
            <a:off x="3394986" y="3624495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C68260-E420-2ED2-257E-EFD1660A580A}"/>
              </a:ext>
            </a:extLst>
          </p:cNvPr>
          <p:cNvSpPr txBox="1"/>
          <p:nvPr/>
        </p:nvSpPr>
        <p:spPr>
          <a:xfrm>
            <a:off x="3502741" y="3645036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8E2404-CA0A-DE2E-59F8-EA521BD4BAB2}"/>
              </a:ext>
            </a:extLst>
          </p:cNvPr>
          <p:cNvSpPr txBox="1"/>
          <p:nvPr/>
        </p:nvSpPr>
        <p:spPr>
          <a:xfrm>
            <a:off x="3917245" y="3690756"/>
            <a:ext cx="200566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Chapple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$3,607,000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6435B-AAA5-824F-0CA3-CEC540A5B80C}"/>
              </a:ext>
            </a:extLst>
          </p:cNvPr>
          <p:cNvSpPr/>
          <p:nvPr/>
        </p:nvSpPr>
        <p:spPr>
          <a:xfrm>
            <a:off x="3647600" y="4258263"/>
            <a:ext cx="2263222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038A03E-7FC8-B87E-D9ED-75CCBE0C368B}"/>
              </a:ext>
            </a:extLst>
          </p:cNvPr>
          <p:cNvSpPr/>
          <p:nvPr/>
        </p:nvSpPr>
        <p:spPr>
          <a:xfrm>
            <a:off x="3392191" y="4261068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EC5B6B-72E2-943D-5854-5276BB345BDB}"/>
              </a:ext>
            </a:extLst>
          </p:cNvPr>
          <p:cNvSpPr txBox="1"/>
          <p:nvPr/>
        </p:nvSpPr>
        <p:spPr>
          <a:xfrm>
            <a:off x="3509853" y="4300710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DD7D599-C01B-1EBE-8021-7E0A9FF82B5A}"/>
              </a:ext>
            </a:extLst>
          </p:cNvPr>
          <p:cNvSpPr txBox="1"/>
          <p:nvPr/>
        </p:nvSpPr>
        <p:spPr>
          <a:xfrm>
            <a:off x="3917246" y="4309271"/>
            <a:ext cx="19393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err="1">
                <a:solidFill>
                  <a:srgbClr val="0055B8"/>
                </a:solidFill>
                <a:latin typeface="Quicksand" pitchFamily="2" charset="77"/>
              </a:rPr>
              <a:t>Neebing</a:t>
            </a:r>
            <a:endParaRPr lang="en-US" sz="1050" b="1">
              <a:solidFill>
                <a:srgbClr val="0055B8"/>
              </a:solidFill>
              <a:latin typeface="Quicksand" pitchFamily="2" charset="77"/>
            </a:endParaRP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$3,545,500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3EE63-0210-CBF5-ED06-44387B51EF73}"/>
              </a:ext>
            </a:extLst>
          </p:cNvPr>
          <p:cNvSpPr/>
          <p:nvPr/>
        </p:nvSpPr>
        <p:spPr>
          <a:xfrm>
            <a:off x="6506792" y="2311069"/>
            <a:ext cx="2196341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31444F5-861A-E4B2-2682-7514D40EA8DE}"/>
              </a:ext>
            </a:extLst>
          </p:cNvPr>
          <p:cNvSpPr/>
          <p:nvPr/>
        </p:nvSpPr>
        <p:spPr>
          <a:xfrm>
            <a:off x="6247342" y="2313717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2ACC317-2686-E19B-1718-BDCD2620CE47}"/>
              </a:ext>
            </a:extLst>
          </p:cNvPr>
          <p:cNvSpPr txBox="1"/>
          <p:nvPr/>
        </p:nvSpPr>
        <p:spPr>
          <a:xfrm>
            <a:off x="6355097" y="2334258"/>
            <a:ext cx="29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669A75B-F866-A201-5C44-DEB6F5C7D290}"/>
              </a:ext>
            </a:extLst>
          </p:cNvPr>
          <p:cNvSpPr txBox="1"/>
          <p:nvPr/>
        </p:nvSpPr>
        <p:spPr>
          <a:xfrm>
            <a:off x="6754362" y="2372358"/>
            <a:ext cx="19393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Sioux Narrows-Nestor Falls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$2,687,600</a:t>
            </a:r>
            <a:endParaRPr lang="en-US" sz="1200" b="1">
              <a:solidFill>
                <a:srgbClr val="004261"/>
              </a:solidFill>
              <a:latin typeface="Quicksan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1DFCF-EC1E-6030-EE02-55DCF17B2829}"/>
              </a:ext>
            </a:extLst>
          </p:cNvPr>
          <p:cNvSpPr/>
          <p:nvPr/>
        </p:nvSpPr>
        <p:spPr>
          <a:xfrm>
            <a:off x="6497381" y="2951167"/>
            <a:ext cx="2196341" cy="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DA11CCE-BC36-F8FA-AA7F-50FD709A0BCA}"/>
              </a:ext>
            </a:extLst>
          </p:cNvPr>
          <p:cNvSpPr/>
          <p:nvPr/>
        </p:nvSpPr>
        <p:spPr>
          <a:xfrm>
            <a:off x="6244547" y="2950290"/>
            <a:ext cx="512244" cy="512244"/>
          </a:xfrm>
          <a:prstGeom prst="ellipse">
            <a:avLst/>
          </a:prstGeom>
          <a:solidFill>
            <a:srgbClr val="00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207A6C6-F47C-51D7-ECC4-D548B4D1E3CE}"/>
              </a:ext>
            </a:extLst>
          </p:cNvPr>
          <p:cNvSpPr txBox="1"/>
          <p:nvPr/>
        </p:nvSpPr>
        <p:spPr>
          <a:xfrm>
            <a:off x="6244547" y="2972999"/>
            <a:ext cx="5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Quicksand" pitchFamily="2" charset="77"/>
              </a:rPr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8F22FD5-22F8-D62C-C51A-DFAD7178B53F}"/>
              </a:ext>
            </a:extLst>
          </p:cNvPr>
          <p:cNvSpPr txBox="1"/>
          <p:nvPr/>
        </p:nvSpPr>
        <p:spPr>
          <a:xfrm>
            <a:off x="6681901" y="3013733"/>
            <a:ext cx="204992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0055B8"/>
                </a:solidFill>
                <a:latin typeface="Quicksand" pitchFamily="2" charset="77"/>
              </a:rPr>
              <a:t>Emo</a:t>
            </a:r>
          </a:p>
          <a:p>
            <a:pPr algn="ctr"/>
            <a:r>
              <a:rPr lang="en-US" sz="900">
                <a:solidFill>
                  <a:srgbClr val="004261"/>
                </a:solidFill>
                <a:latin typeface="Quicksan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$2,428,000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434C4F-2689-1839-62EB-4C95194D6B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2"/>
          <a:stretch/>
        </p:blipFill>
        <p:spPr>
          <a:xfrm>
            <a:off x="7920390" y="4460335"/>
            <a:ext cx="816827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5974EF3F-904F-E3E5-76DB-A7ACA2CD4B09}"/>
              </a:ext>
            </a:extLst>
          </p:cNvPr>
          <p:cNvSpPr/>
          <p:nvPr/>
        </p:nvSpPr>
        <p:spPr>
          <a:xfrm flipH="1" flipV="1">
            <a:off x="0" y="-1"/>
            <a:ext cx="9144000" cy="1458044"/>
          </a:xfrm>
          <a:prstGeom prst="rtTriangle">
            <a:avLst/>
          </a:prstGeom>
          <a:solidFill>
            <a:srgbClr val="F4A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9800F02-8AB7-F026-85B4-7F5C75430721}"/>
              </a:ext>
            </a:extLst>
          </p:cNvPr>
          <p:cNvSpPr/>
          <p:nvPr/>
        </p:nvSpPr>
        <p:spPr>
          <a:xfrm flipV="1">
            <a:off x="-1" y="-7"/>
            <a:ext cx="9141714" cy="2405928"/>
          </a:xfrm>
          <a:prstGeom prst="triangle">
            <a:avLst>
              <a:gd name="adj" fmla="val 0"/>
            </a:avLst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Quicksan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E08E0E-2375-43E1-75DD-157E9523D8EF}"/>
              </a:ext>
            </a:extLst>
          </p:cNvPr>
          <p:cNvSpPr txBox="1">
            <a:spLocks/>
          </p:cNvSpPr>
          <p:nvPr/>
        </p:nvSpPr>
        <p:spPr>
          <a:xfrm>
            <a:off x="373417" y="319045"/>
            <a:ext cx="7445828" cy="12281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80"/>
              </a:lnSpc>
            </a:pPr>
            <a:r>
              <a:rPr lang="en-US" sz="3000" b="1">
                <a:solidFill>
                  <a:schemeClr val="bg1"/>
                </a:solidFill>
                <a:latin typeface="Quicksand"/>
              </a:rPr>
              <a:t>Northern Insights</a:t>
            </a:r>
            <a:r>
              <a:rPr lang="en-US" sz="3000" b="1">
                <a:solidFill>
                  <a:srgbClr val="FFC000"/>
                </a:solidFill>
                <a:latin typeface="Quicksand"/>
              </a:rPr>
              <a:t>.</a:t>
            </a:r>
            <a:endParaRPr lang="en-US" sz="2400">
              <a:solidFill>
                <a:srgbClr val="FFC000"/>
              </a:solidFill>
              <a:latin typeface="Quicksan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B6DCCF-8A65-DA45-D4B2-EA41EA2F55DA}"/>
              </a:ext>
            </a:extLst>
          </p:cNvPr>
          <p:cNvGrpSpPr/>
          <p:nvPr/>
        </p:nvGrpSpPr>
        <p:grpSpPr>
          <a:xfrm>
            <a:off x="193026" y="1614370"/>
            <a:ext cx="4420284" cy="2781660"/>
            <a:chOff x="3366052" y="840691"/>
            <a:chExt cx="5501586" cy="3462117"/>
          </a:xfrm>
        </p:grpSpPr>
        <p:pic>
          <p:nvPicPr>
            <p:cNvPr id="4" name="Picture 3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D9354B29-528C-150A-575C-917F687A0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9170" y="963506"/>
              <a:ext cx="4735474" cy="3106915"/>
            </a:xfrm>
            <a:prstGeom prst="rect">
              <a:avLst/>
            </a:prstGeom>
          </p:spPr>
        </p:pic>
        <p:pic>
          <p:nvPicPr>
            <p:cNvPr id="2" name="Google Shape;550;p25">
              <a:extLst>
                <a:ext uri="{FF2B5EF4-FFF2-40B4-BE49-F238E27FC236}">
                  <a16:creationId xmlns:a16="http://schemas.microsoft.com/office/drawing/2014/main" id="{860C7CAD-D95F-A553-DBD1-8B130605C455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6052" y="840691"/>
              <a:ext cx="5501586" cy="346211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5400000" algn="t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DDADA7-ECC4-29D4-D08E-E79EE3D97721}"/>
              </a:ext>
            </a:extLst>
          </p:cNvPr>
          <p:cNvSpPr txBox="1"/>
          <p:nvPr/>
        </p:nvSpPr>
        <p:spPr>
          <a:xfrm>
            <a:off x="397634" y="800290"/>
            <a:ext cx="442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>
                <a:solidFill>
                  <a:schemeClr val="bg1"/>
                </a:solidFill>
                <a:latin typeface="Quicksand" pitchFamily="2" charset="77"/>
                <a:ea typeface="Montserrat ExtraBold"/>
                <a:cs typeface="Montserrat ExtraBold"/>
                <a:sym typeface="Montserrat ExtraBold"/>
              </a:rPr>
              <a:t>Ontario’s residential property landscape</a:t>
            </a:r>
            <a:endParaRPr lang="en-ID" sz="160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58DAB93-3CF3-EC1A-3792-FA7053EF98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9" y="2181680"/>
            <a:ext cx="294684" cy="29468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9AC498-E3B3-825B-2BFF-A3A83FC53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54576"/>
              </p:ext>
            </p:extLst>
          </p:nvPr>
        </p:nvGraphicFramePr>
        <p:xfrm>
          <a:off x="4619083" y="1763709"/>
          <a:ext cx="4359096" cy="22504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8216">
                  <a:extLst>
                    <a:ext uri="{9D8B030D-6E8A-4147-A177-3AD203B41FA5}">
                      <a16:colId xmlns:a16="http://schemas.microsoft.com/office/drawing/2014/main" val="93378289"/>
                    </a:ext>
                  </a:extLst>
                </a:gridCol>
                <a:gridCol w="1286975">
                  <a:extLst>
                    <a:ext uri="{9D8B030D-6E8A-4147-A177-3AD203B41FA5}">
                      <a16:colId xmlns:a16="http://schemas.microsoft.com/office/drawing/2014/main" val="3015131604"/>
                    </a:ext>
                  </a:extLst>
                </a:gridCol>
                <a:gridCol w="1383905">
                  <a:extLst>
                    <a:ext uri="{9D8B030D-6E8A-4147-A177-3AD203B41FA5}">
                      <a16:colId xmlns:a16="http://schemas.microsoft.com/office/drawing/2014/main" val="1082615970"/>
                    </a:ext>
                  </a:extLst>
                </a:gridCol>
              </a:tblGrid>
              <a:tr h="417804"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0055B8"/>
                        </a:solidFill>
                        <a:latin typeface="Quicksand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55B8"/>
                          </a:solidFill>
                          <a:latin typeface="Quicksand"/>
                        </a:rPr>
                        <a:t>2013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55B8"/>
                          </a:solidFill>
                          <a:latin typeface="Quicksand"/>
                        </a:rPr>
                        <a:t>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383352"/>
                  </a:ext>
                </a:extLst>
              </a:tr>
              <a:tr h="24576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261"/>
                          </a:solidFill>
                          <a:latin typeface="Quicksand"/>
                        </a:rPr>
                        <a:t>     North Bay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4261"/>
                          </a:solidFill>
                          <a:latin typeface="Quicksand"/>
                        </a:rPr>
                        <a:t>59%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4261"/>
                          </a:solidFill>
                          <a:latin typeface="Quicksand"/>
                        </a:rPr>
                        <a:t>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506331"/>
                  </a:ext>
                </a:extLst>
              </a:tr>
              <a:tr h="24576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261"/>
                          </a:solidFill>
                          <a:latin typeface="Quicksand"/>
                        </a:rPr>
                        <a:t>     Timmins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4261"/>
                          </a:solidFill>
                          <a:latin typeface="Quicksand"/>
                        </a:rPr>
                        <a:t>85%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4261"/>
                          </a:solidFill>
                          <a:latin typeface="Quicksand"/>
                        </a:rPr>
                        <a:t>55%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70923"/>
                  </a:ext>
                </a:extLst>
              </a:tr>
              <a:tr h="24576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261"/>
                          </a:solidFill>
                          <a:latin typeface="Quicksand"/>
                        </a:rPr>
                        <a:t>     Sudbury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4261"/>
                          </a:solidFill>
                          <a:latin typeface="Quicksand"/>
                        </a:rPr>
                        <a:t>60%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4261"/>
                          </a:solidFill>
                          <a:latin typeface="Quicksand"/>
                        </a:rPr>
                        <a:t>12%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430232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261"/>
                          </a:solidFill>
                          <a:latin typeface="Quicksand"/>
                        </a:rPr>
                        <a:t>     Sault Ste. Marie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4261"/>
                          </a:solidFill>
                          <a:latin typeface="Quicksand"/>
                        </a:rPr>
                        <a:t>82%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4261"/>
                          </a:solidFill>
                          <a:latin typeface="Quicksand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053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261"/>
                          </a:solidFill>
                          <a:latin typeface="Quicksand"/>
                        </a:rPr>
                        <a:t>     Thunder Bay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4261"/>
                          </a:solidFill>
                          <a:latin typeface="Quicksand"/>
                        </a:rPr>
                        <a:t>71%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4261"/>
                          </a:solidFill>
                          <a:latin typeface="Quicksand"/>
                        </a:rPr>
                        <a:t>33%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07744"/>
                  </a:ext>
                </a:extLst>
              </a:tr>
              <a:tr h="41780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55B8"/>
                          </a:solidFill>
                          <a:latin typeface="Quicksand"/>
                        </a:rPr>
                        <a:t>All northern offices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55B8"/>
                          </a:solidFill>
                          <a:latin typeface="Quicksand"/>
                        </a:rPr>
                        <a:t>71%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55B8"/>
                          </a:solidFill>
                          <a:latin typeface="Quicksand"/>
                        </a:rPr>
                        <a:t>29%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978236"/>
                  </a:ext>
                </a:extLst>
              </a:tr>
            </a:tbl>
          </a:graphicData>
        </a:graphic>
      </p:graphicFrame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DDE31F4-5F9A-8B09-1658-2B6ECAEACB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9" y="2452320"/>
            <a:ext cx="294684" cy="29468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B6494D3-F3BB-B508-CDD0-1A87B6C8F2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9" y="2722960"/>
            <a:ext cx="294684" cy="29468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7306BCE-8BBD-3AF1-6B43-803153126D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9" y="3007371"/>
            <a:ext cx="294684" cy="29468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CFA091A-C3EB-5FBA-C955-9C9AC7AD66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757" y="3343661"/>
            <a:ext cx="294684" cy="2946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070A43-46DC-9D75-69AC-CAC1C6DC0D1D}"/>
              </a:ext>
            </a:extLst>
          </p:cNvPr>
          <p:cNvSpPr txBox="1"/>
          <p:nvPr/>
        </p:nvSpPr>
        <p:spPr>
          <a:xfrm>
            <a:off x="-345440" y="298704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13313-68DA-FAAB-B136-036E320FFE65}"/>
              </a:ext>
            </a:extLst>
          </p:cNvPr>
          <p:cNvSpPr txBox="1"/>
          <p:nvPr/>
        </p:nvSpPr>
        <p:spPr>
          <a:xfrm>
            <a:off x="4570856" y="1491078"/>
            <a:ext cx="4245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4261"/>
                </a:solidFill>
                <a:latin typeface="Quicksand"/>
                <a:ea typeface="Calibri"/>
                <a:cs typeface="Calibri"/>
              </a:rPr>
              <a:t>% of total housing inventory below $250k</a:t>
            </a:r>
          </a:p>
        </p:txBody>
      </p:sp>
    </p:spTree>
    <p:extLst>
      <p:ext uri="{BB962C8B-B14F-4D97-AF65-F5344CB8AC3E}">
        <p14:creationId xmlns:p14="http://schemas.microsoft.com/office/powerpoint/2010/main" val="27851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558</Words>
  <Application>Microsoft Office PowerPoint</Application>
  <PresentationFormat>On-screen Show (16:9)</PresentationFormat>
  <Paragraphs>204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Open Sans ExtraBold</vt:lpstr>
      <vt:lpstr>Open Sans Light</vt:lpstr>
      <vt:lpstr>Quicksand</vt:lpstr>
      <vt:lpstr>Quicksand Medium</vt:lpstr>
      <vt:lpstr>Symbol</vt:lpstr>
      <vt:lpstr>1_Office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Corporate Data  Strategy.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property owners  and municipalities. Resources, tips and more  on mpac.ca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Locke, Ashley</dc:creator>
  <cp:lastModifiedBy>Gadzovski, Rosmarie</cp:lastModifiedBy>
  <cp:revision>64</cp:revision>
  <cp:lastPrinted>2023-05-03T13:42:54Z</cp:lastPrinted>
  <dcterms:created xsi:type="dcterms:W3CDTF">2022-09-19T16:28:59Z</dcterms:created>
  <dcterms:modified xsi:type="dcterms:W3CDTF">2024-04-17T19:27:06Z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856537-b45f-4cf9-afce-7b2240441e67_Enabled">
    <vt:lpwstr>true</vt:lpwstr>
  </property>
  <property fmtid="{D5CDD505-2E9C-101B-9397-08002B2CF9AE}" pid="3" name="MSIP_Label_65856537-b45f-4cf9-afce-7b2240441e67_SetDate">
    <vt:lpwstr>2024-03-05T18:24:11Z</vt:lpwstr>
  </property>
  <property fmtid="{D5CDD505-2E9C-101B-9397-08002B2CF9AE}" pid="4" name="MSIP_Label_65856537-b45f-4cf9-afce-7b2240441e67_Method">
    <vt:lpwstr>Standard</vt:lpwstr>
  </property>
  <property fmtid="{D5CDD505-2E9C-101B-9397-08002B2CF9AE}" pid="5" name="MSIP_Label_65856537-b45f-4cf9-afce-7b2240441e67_Name">
    <vt:lpwstr>Private</vt:lpwstr>
  </property>
  <property fmtid="{D5CDD505-2E9C-101B-9397-08002B2CF9AE}" pid="6" name="MSIP_Label_65856537-b45f-4cf9-afce-7b2240441e67_SiteId">
    <vt:lpwstr>af60fbf3-a582-4b71-9d0e-c1af2d5209db</vt:lpwstr>
  </property>
  <property fmtid="{D5CDD505-2E9C-101B-9397-08002B2CF9AE}" pid="7" name="MSIP_Label_65856537-b45f-4cf9-afce-7b2240441e67_ActionId">
    <vt:lpwstr>94e5ee79-fa87-4cc2-bf35-7e775478ab4b</vt:lpwstr>
  </property>
  <property fmtid="{D5CDD505-2E9C-101B-9397-08002B2CF9AE}" pid="8" name="MSIP_Label_65856537-b45f-4cf9-afce-7b2240441e67_ContentBits">
    <vt:lpwstr>1</vt:lpwstr>
  </property>
  <property fmtid="{D5CDD505-2E9C-101B-9397-08002B2CF9AE}" pid="9" name="ClassificationContentMarkingHeaderLocations">
    <vt:lpwstr>1_Office Theme:8\2_Office Theme:8\1_Office Theme:8\AMOPowerpoint:5\Office Theme:8</vt:lpwstr>
  </property>
  <property fmtid="{D5CDD505-2E9C-101B-9397-08002B2CF9AE}" pid="10" name="ClassificationContentMarkingHeaderText">
    <vt:lpwstr>Classification: Private</vt:lpwstr>
  </property>
</Properties>
</file>