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83" r:id="rId6"/>
    <p:sldId id="384" r:id="rId7"/>
    <p:sldId id="376" r:id="rId8"/>
    <p:sldId id="375" r:id="rId9"/>
    <p:sldId id="387" r:id="rId10"/>
    <p:sldId id="388" r:id="rId11"/>
    <p:sldId id="392" r:id="rId12"/>
    <p:sldId id="393" r:id="rId13"/>
    <p:sldId id="395" r:id="rId14"/>
    <p:sldId id="394" r:id="rId15"/>
    <p:sldId id="381" r:id="rId16"/>
    <p:sldId id="356" r:id="rId17"/>
    <p:sldId id="382" r:id="rId18"/>
    <p:sldId id="380" r:id="rId19"/>
    <p:sldId id="385" r:id="rId20"/>
    <p:sldId id="386" r:id="rId21"/>
    <p:sldId id="391" r:id="rId22"/>
    <p:sldId id="260" r:id="rId23"/>
    <p:sldId id="261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67E"/>
    <a:srgbClr val="00577F"/>
    <a:srgbClr val="1478B0"/>
    <a:srgbClr val="1A97DC"/>
    <a:srgbClr val="45AEE9"/>
    <a:srgbClr val="2AA3E6"/>
    <a:srgbClr val="1681BC"/>
    <a:srgbClr val="3399FF"/>
    <a:srgbClr val="84B4E0"/>
    <a:srgbClr val="304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181" autoAdjust="0"/>
  </p:normalViewPr>
  <p:slideViewPr>
    <p:cSldViewPr snapToGrid="0">
      <p:cViewPr varScale="1">
        <p:scale>
          <a:sx n="52" d="100"/>
          <a:sy n="52" d="100"/>
        </p:scale>
        <p:origin x="122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3946CE-DC31-4732-92B1-461E8AE18376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E0FA02-E8DC-40E6-8B19-45FB05D7844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660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="0" dirty="0"/>
              <a:t>Give you some data on apprenticeships and trades in NWONT</a:t>
            </a:r>
          </a:p>
          <a:p>
            <a:pPr marL="174708" indent="-174708">
              <a:buFontTx/>
              <a:buChar char="-"/>
            </a:pPr>
            <a:r>
              <a:rPr lang="en-US" b="0" dirty="0"/>
              <a:t>Show you some In-demand trades, growing/declining industries, emerging opportunities and possibilities for OYAP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0FA02-E8DC-40E6-8B19-45FB05D78444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739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D37D-87C7-41D3-BD6C-11659C726F6E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876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D37D-87C7-41D3-BD6C-11659C726F6E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339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D37D-87C7-41D3-BD6C-11659C726F6E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3965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London: City of London Windsor: Corporation of the City of Windsor and the Workforce Development Board Windsor Essex (Workforce Windsor Essex)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Kitchener: Serco Canada is the consortium lead and Deloitte Inc. with Thrive Career Wellness Inc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Ottawa: International APM Group Pty Ltd (APM) is the consortium lead with WCG International Consultants Ltd (WCG)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Durham: Durham Consortium: The Regional Municipality of Durham as the lead agency, Durham Workforce Authority, and Durham College     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Stratford-Bruce Peninsula Consortium announced as Employment Services System Manager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0FA02-E8DC-40E6-8B19-45FB05D78444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16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London: City of London Windsor: Corporation of the City of Windsor and the Workforce Development Board Windsor Essex (Workforce Windsor Essex)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Kitchener: Serco Canada is the consortium lead and Deloitte Inc. with Thrive Career Wellness Inc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Ottawa: International APM Group Pty Ltd (APM) is the consortium lead with WCG International Consultants Ltd (WCG)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Durham: Durham Consortium: The Regional Municipality of Durham as the lead agency, Durham Workforce Authority, and Durham College     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Stratford-Bruce Peninsula Consortium announced as Employment Services System Manager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0FA02-E8DC-40E6-8B19-45FB05D78444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711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D37D-87C7-41D3-BD6C-11659C726F6E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313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D37D-87C7-41D3-BD6C-11659C726F6E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913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E0FA02-E8DC-40E6-8B19-45FB05D78444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636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F377F56-AF58-5C4F-8053-B0D2D5F1B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8B25C8-C46C-87D9-00B8-988FDDB6A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285" y="1553310"/>
            <a:ext cx="9144000" cy="19462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54D40-BD02-5C9C-8ECD-F63D0A73E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3285" y="3677404"/>
            <a:ext cx="9144000" cy="55550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432BB-C847-418C-9D6D-22459722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907" y="6254867"/>
            <a:ext cx="2743200" cy="365125"/>
          </a:xfrm>
        </p:spPr>
        <p:txBody>
          <a:bodyPr/>
          <a:lstStyle/>
          <a:p>
            <a:fld id="{5540EC6B-CB38-4A80-BB07-D17F377A9804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878F5-F573-5493-0821-A7D28F92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1014" y="6254866"/>
            <a:ext cx="411480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67503-B60B-9DA6-6AFD-AEEAA372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261" y="238008"/>
            <a:ext cx="2743200" cy="365125"/>
          </a:xfrm>
        </p:spPr>
        <p:txBody>
          <a:bodyPr/>
          <a:lstStyle/>
          <a:p>
            <a:fld id="{F6DA9852-40C3-48F0-9030-797AFCA319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663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8E548A0-DC1E-862F-45CE-70CAFAC2E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FD848E-61AF-F816-EBA7-6BC159BF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01" y="261221"/>
            <a:ext cx="9986640" cy="12424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44B5-F48E-A6FA-7A4E-B91DF6C0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200" y="1821918"/>
            <a:ext cx="9986639" cy="38372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597FA-211A-6A57-0137-6D58A962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173787"/>
            <a:ext cx="2743200" cy="365125"/>
          </a:xfrm>
        </p:spPr>
        <p:txBody>
          <a:bodyPr/>
          <a:lstStyle/>
          <a:p>
            <a:fld id="{5540EC6B-CB38-4A80-BB07-D17F377A9804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90CA7-9ED2-2B25-9B70-BFE2FEE6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173786"/>
            <a:ext cx="3529614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2B859-BA1F-12FB-311A-AE3F92ED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383" y="180976"/>
            <a:ext cx="2743200" cy="182561"/>
          </a:xfrm>
        </p:spPr>
        <p:txBody>
          <a:bodyPr/>
          <a:lstStyle/>
          <a:p>
            <a:fld id="{F6DA9852-40C3-48F0-9030-797AFCA319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059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3F5F60-CD46-82CE-9181-86EB77737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7125AE-7F1B-7DDB-22AF-4A3E775F5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0" y="1984564"/>
            <a:ext cx="8500061" cy="2441068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B5269-D352-9411-8BD2-DEFDD3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8250" y="4553772"/>
            <a:ext cx="8500061" cy="952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3AFB-3EB3-14F0-D0E1-852CFBBC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928" y="6173787"/>
            <a:ext cx="2743200" cy="365125"/>
          </a:xfrm>
        </p:spPr>
        <p:txBody>
          <a:bodyPr/>
          <a:lstStyle/>
          <a:p>
            <a:fld id="{5540EC6B-CB38-4A80-BB07-D17F377A9804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9CD8-C88C-71D4-291A-4AEC2D8F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4099" y="6173787"/>
            <a:ext cx="3871404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26764-E65D-1CD5-CE2F-C316A8BB4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2138" y="177492"/>
            <a:ext cx="2743200" cy="365125"/>
          </a:xfrm>
        </p:spPr>
        <p:txBody>
          <a:bodyPr/>
          <a:lstStyle/>
          <a:p>
            <a:fld id="{F6DA9852-40C3-48F0-9030-797AFCA319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862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31E00D-0584-31D5-72D3-3B8AD8354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A9768-54D8-D82B-A9F2-DF734720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410368"/>
            <a:ext cx="9992360" cy="1311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AC21A-203C-B7AB-1A4F-6C9682BD7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201" y="1935333"/>
            <a:ext cx="4881880" cy="3672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C34AA-6529-5AC5-EFF7-6E297DD16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935333"/>
            <a:ext cx="4881880" cy="3672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50CAC-B0E4-8CAB-07F2-EE58E205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C6B-CB38-4A80-BB07-D17F377A9804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A9FFC-66F1-8359-8CCD-B5830B81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B2C4C-FC42-F4F2-19A9-E26D0477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852-40C3-48F0-9030-797AFCA319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589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D16FBF6-AEF0-6C4A-6072-5579EFFD83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D93F6-A0BA-9DF8-9A91-5E6CD0A05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08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E84833-66EA-5D16-1AB1-C1DE419B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560" y="6173787"/>
            <a:ext cx="2743200" cy="365125"/>
          </a:xfrm>
        </p:spPr>
        <p:txBody>
          <a:bodyPr/>
          <a:lstStyle/>
          <a:p>
            <a:fld id="{5540EC6B-CB38-4A80-BB07-D17F377A9804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103D4-EB00-5FA3-CF97-99E75787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4040" y="6173786"/>
            <a:ext cx="401828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A06B2-E19B-06DB-4E71-5C243B77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A9852-40C3-48F0-9030-797AFCA319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035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70CD40-D0DC-B177-ED76-6076C1B8B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B544C-6F8C-7AB9-6CA2-58A1B489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" y="6173787"/>
            <a:ext cx="2743200" cy="365125"/>
          </a:xfrm>
        </p:spPr>
        <p:txBody>
          <a:bodyPr/>
          <a:lstStyle/>
          <a:p>
            <a:fld id="{5540EC6B-CB38-4A80-BB07-D17F377A9804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958B2-37DC-A085-8FE6-53DF7710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4360" y="6169976"/>
            <a:ext cx="3957320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B8DA6-C43E-6CA1-3D59-7068B3A6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219710"/>
            <a:ext cx="2743200" cy="365125"/>
          </a:xfrm>
        </p:spPr>
        <p:txBody>
          <a:bodyPr/>
          <a:lstStyle/>
          <a:p>
            <a:fld id="{F6DA9852-40C3-48F0-9030-797AFCA319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87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EB9CD2C1-6C18-E685-FEBA-D85F9AE7A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7C5B-78D8-0129-96A0-C2DA197C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24" y="472735"/>
            <a:ext cx="3785478" cy="128504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A3ECF-2283-7ED0-DA28-B33A40D4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726" y="7413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5709F-F359-159A-3B5E-3122C29B6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625" y="1968624"/>
            <a:ext cx="3785478" cy="4103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F4402-5931-6554-0B23-368AFB91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662" y="6202701"/>
            <a:ext cx="2743200" cy="365125"/>
          </a:xfrm>
        </p:spPr>
        <p:txBody>
          <a:bodyPr/>
          <a:lstStyle/>
          <a:p>
            <a:fld id="{5540EC6B-CB38-4A80-BB07-D17F377A9804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F7E9F-2D06-AF5D-333B-B7D4016E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1326" y="6191481"/>
            <a:ext cx="3785478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2A1EC-A2F0-4FF8-BEEC-2FB7B76A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260" y="205813"/>
            <a:ext cx="2743200" cy="365125"/>
          </a:xfrm>
        </p:spPr>
        <p:txBody>
          <a:bodyPr/>
          <a:lstStyle/>
          <a:p>
            <a:fld id="{F6DA9852-40C3-48F0-9030-797AFCA319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899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A2990C17-4D07-38BE-E488-8C41B9FC0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B66AA-C0E0-F49B-2D82-682F8D59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23" y="457200"/>
            <a:ext cx="3767723" cy="1309456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CADD0-DEDF-30C8-384D-53007DF48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969" y="75327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4EB09-A128-8F9C-297D-97C1A96F8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623" y="1977501"/>
            <a:ext cx="3767723" cy="40859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7A04A-7D63-16D4-5871-7B612414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785" y="6182603"/>
            <a:ext cx="2743200" cy="365125"/>
          </a:xfrm>
        </p:spPr>
        <p:txBody>
          <a:bodyPr/>
          <a:lstStyle/>
          <a:p>
            <a:fld id="{5540EC6B-CB38-4A80-BB07-D17F377A9804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60024-3EC7-BE7F-993D-9CB53EAF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5788" y="6176962"/>
            <a:ext cx="3994103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B3BA9-B6D2-B78C-4B95-D2029665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505" y="274637"/>
            <a:ext cx="2743200" cy="365125"/>
          </a:xfrm>
        </p:spPr>
        <p:txBody>
          <a:bodyPr/>
          <a:lstStyle/>
          <a:p>
            <a:fld id="{F6DA9852-40C3-48F0-9030-797AFCA319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2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5AC6A-B805-69F0-B0EC-F8283F85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918CC-7805-B0A3-8CDB-4EBDCF789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426F8-3605-C6B1-D695-5061BDC61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0EC6B-CB38-4A80-BB07-D17F377A9804}" type="datetimeFigureOut">
              <a:rPr lang="en-CA" smtClean="0"/>
              <a:t>2023-05-17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5371C-5029-1137-E53D-78242BE4B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6D38F-E68C-245B-3368-F6128FDE6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A9852-40C3-48F0-9030-797AFCA3194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466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B587-091A-7783-8A91-1D1A1A1FB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285" y="1519069"/>
            <a:ext cx="9144000" cy="1946274"/>
          </a:xfrm>
        </p:spPr>
        <p:txBody>
          <a:bodyPr/>
          <a:lstStyle/>
          <a:p>
            <a:r>
              <a:rPr lang="en-CA" sz="6000" dirty="0">
                <a:solidFill>
                  <a:schemeClr val="bg1"/>
                </a:solidFill>
                <a:latin typeface="Apertura Md"/>
              </a:rPr>
              <a:t>EMPLOYMENT SERVICES TRANSFORMATION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4C29D-9452-646C-FEE6-B8C5B4E09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123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956E7D2-05AD-C24F-6882-B7BA598DC15A}"/>
              </a:ext>
            </a:extLst>
          </p:cNvPr>
          <p:cNvSpPr txBox="1">
            <a:spLocks/>
          </p:cNvSpPr>
          <p:nvPr/>
        </p:nvSpPr>
        <p:spPr>
          <a:xfrm>
            <a:off x="1811524" y="1252454"/>
            <a:ext cx="8568952" cy="5018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3D7AD5-B432-3332-399D-85B44BAA909A}"/>
              </a:ext>
            </a:extLst>
          </p:cNvPr>
          <p:cNvSpPr txBox="1">
            <a:spLocks/>
          </p:cNvSpPr>
          <p:nvPr/>
        </p:nvSpPr>
        <p:spPr>
          <a:xfrm>
            <a:off x="1981200" y="462694"/>
            <a:ext cx="8229600" cy="817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pertura Md" pitchFamily="50" charset="0"/>
                <a:cs typeface="Calibri" panose="020F0502020204030204" pitchFamily="34" charset="0"/>
              </a:rPr>
              <a:t>Announced Catchment Areas</a:t>
            </a:r>
          </a:p>
          <a:p>
            <a:pPr algn="ctr"/>
            <a:r>
              <a:rPr lang="en-US" sz="4000" dirty="0">
                <a:latin typeface="Apertura Md" pitchFamily="50" charset="0"/>
                <a:cs typeface="Calibri" panose="020F0502020204030204" pitchFamily="34" charset="0"/>
              </a:rPr>
              <a:t>Phase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C4C4E-ABAC-BE41-3BA3-CB4BC874E717}"/>
              </a:ext>
            </a:extLst>
          </p:cNvPr>
          <p:cNvSpPr/>
          <p:nvPr/>
        </p:nvSpPr>
        <p:spPr>
          <a:xfrm>
            <a:off x="1811524" y="1700128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C4FB6-D086-C952-10FA-241DFAE3CE8D}"/>
              </a:ext>
            </a:extLst>
          </p:cNvPr>
          <p:cNvSpPr/>
          <p:nvPr/>
        </p:nvSpPr>
        <p:spPr>
          <a:xfrm>
            <a:off x="1811524" y="1700129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330144-EAC6-0C48-2D86-6D1E6D05460D}"/>
              </a:ext>
            </a:extLst>
          </p:cNvPr>
          <p:cNvSpPr/>
          <p:nvPr/>
        </p:nvSpPr>
        <p:spPr>
          <a:xfrm>
            <a:off x="4752975" y="1700128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Muskoka–Kawartha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C3DE4C-88BC-08D0-09A7-7E8112BE37D0}"/>
              </a:ext>
            </a:extLst>
          </p:cNvPr>
          <p:cNvSpPr/>
          <p:nvPr/>
        </p:nvSpPr>
        <p:spPr>
          <a:xfrm>
            <a:off x="4752975" y="1700129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6376D-7081-A4D9-9588-2AD44690BD55}"/>
              </a:ext>
            </a:extLst>
          </p:cNvPr>
          <p:cNvSpPr/>
          <p:nvPr/>
        </p:nvSpPr>
        <p:spPr>
          <a:xfrm>
            <a:off x="7694426" y="1700128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08C79-1520-188B-29BC-57B76691A9AC}"/>
              </a:ext>
            </a:extLst>
          </p:cNvPr>
          <p:cNvSpPr/>
          <p:nvPr/>
        </p:nvSpPr>
        <p:spPr>
          <a:xfrm>
            <a:off x="7694426" y="1700129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906EA6-6812-4C34-AC68-709E7678582D}"/>
              </a:ext>
            </a:extLst>
          </p:cNvPr>
          <p:cNvSpPr/>
          <p:nvPr/>
        </p:nvSpPr>
        <p:spPr>
          <a:xfrm>
            <a:off x="1811524" y="3615434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C20894-E410-A32A-05B4-8B3120363DE5}"/>
              </a:ext>
            </a:extLst>
          </p:cNvPr>
          <p:cNvSpPr/>
          <p:nvPr/>
        </p:nvSpPr>
        <p:spPr>
          <a:xfrm>
            <a:off x="1811524" y="3615435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48A8A6-DC24-90C5-31F5-4A4109C9E9D4}"/>
              </a:ext>
            </a:extLst>
          </p:cNvPr>
          <p:cNvSpPr/>
          <p:nvPr/>
        </p:nvSpPr>
        <p:spPr>
          <a:xfrm>
            <a:off x="4779776" y="3615434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4290E4-4C58-B076-C47D-568E466718E3}"/>
              </a:ext>
            </a:extLst>
          </p:cNvPr>
          <p:cNvSpPr/>
          <p:nvPr/>
        </p:nvSpPr>
        <p:spPr>
          <a:xfrm>
            <a:off x="4779776" y="3615435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E11F9D-3E0A-BC57-2107-75A163711783}"/>
              </a:ext>
            </a:extLst>
          </p:cNvPr>
          <p:cNvSpPr txBox="1"/>
          <p:nvPr/>
        </p:nvSpPr>
        <p:spPr>
          <a:xfrm>
            <a:off x="1811523" y="1700709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Hamilton–Niagara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4C1CA-E4F7-17C5-89CE-AAF936200B7A}"/>
              </a:ext>
            </a:extLst>
          </p:cNvPr>
          <p:cNvSpPr txBox="1"/>
          <p:nvPr/>
        </p:nvSpPr>
        <p:spPr>
          <a:xfrm>
            <a:off x="7694426" y="1700709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Peel-York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E371A7-1FC6-55BE-DDA9-BA27E7CF4AD1}"/>
              </a:ext>
            </a:extLst>
          </p:cNvPr>
          <p:cNvSpPr txBox="1"/>
          <p:nvPr/>
        </p:nvSpPr>
        <p:spPr>
          <a:xfrm>
            <a:off x="4779776" y="3625077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Stratford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5E7748-3166-F6E9-CA84-C5A79830CC6B}"/>
              </a:ext>
            </a:extLst>
          </p:cNvPr>
          <p:cNvSpPr txBox="1"/>
          <p:nvPr/>
        </p:nvSpPr>
        <p:spPr>
          <a:xfrm>
            <a:off x="1811523" y="3624474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Halton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C23359-8761-8DB4-CE62-2A4D28E12F2F}"/>
              </a:ext>
            </a:extLst>
          </p:cNvPr>
          <p:cNvSpPr txBox="1"/>
          <p:nvPr/>
        </p:nvSpPr>
        <p:spPr>
          <a:xfrm>
            <a:off x="1865126" y="2106654"/>
            <a:ext cx="2479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Fedcap Group delivers services within four major 2 areas of practice (workforce development, educational services, occupational health services and economic development). Canada, UK, USA</a:t>
            </a:r>
            <a:endParaRPr lang="en-CA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E414C4-B6A4-DB69-17B5-76000A4B40E0}"/>
              </a:ext>
            </a:extLst>
          </p:cNvPr>
          <p:cNvSpPr txBox="1"/>
          <p:nvPr/>
        </p:nvSpPr>
        <p:spPr>
          <a:xfrm>
            <a:off x="4751201" y="2569686"/>
            <a:ext cx="2686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dirty="0">
              <a:latin typeface="Apertura Rg" pitchFamily="50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DFEF3B-1BCE-0A12-12D0-2591EDA01F53}"/>
              </a:ext>
            </a:extLst>
          </p:cNvPr>
          <p:cNvSpPr txBox="1"/>
          <p:nvPr/>
        </p:nvSpPr>
        <p:spPr>
          <a:xfrm>
            <a:off x="7660739" y="2079683"/>
            <a:ext cx="26860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WCG is a Canadian subsidiary of the International APM Group Pty Ltd. (APM), a global human service organization based in Australia.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4E7177-9F61-4E49-2BFE-C81CC10A7905}"/>
              </a:ext>
            </a:extLst>
          </p:cNvPr>
          <p:cNvSpPr txBox="1"/>
          <p:nvPr/>
        </p:nvSpPr>
        <p:spPr>
          <a:xfrm>
            <a:off x="1821090" y="4030419"/>
            <a:ext cx="268605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Fedcap Inc. delivers services within four major2 areas of practice (workforce development, educational services, occupational health services and economic development). Canada, UK and USA</a:t>
            </a:r>
            <a:endParaRPr lang="en-CA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C0A260-5148-57EF-9214-D1D676647155}"/>
              </a:ext>
            </a:extLst>
          </p:cNvPr>
          <p:cNvSpPr txBox="1"/>
          <p:nvPr/>
        </p:nvSpPr>
        <p:spPr>
          <a:xfrm>
            <a:off x="4789343" y="3993806"/>
            <a:ext cx="2676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Corp. of the County of Bruce leads a consortium that includes the Corporation of the County of Grey, the Corporation of the County of Huron, and the Corp. of the City of Stratford.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4B23D-474B-DDF9-6A25-5186623BCD8F}"/>
              </a:ext>
            </a:extLst>
          </p:cNvPr>
          <p:cNvSpPr txBox="1"/>
          <p:nvPr/>
        </p:nvSpPr>
        <p:spPr>
          <a:xfrm>
            <a:off x="5190217" y="2377899"/>
            <a:ext cx="180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Fleming College in Peterborough </a:t>
            </a:r>
          </a:p>
        </p:txBody>
      </p:sp>
    </p:spTree>
    <p:extLst>
      <p:ext uri="{BB962C8B-B14F-4D97-AF65-F5344CB8AC3E}">
        <p14:creationId xmlns:p14="http://schemas.microsoft.com/office/powerpoint/2010/main" val="309488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956E7D2-05AD-C24F-6882-B7BA598DC15A}"/>
              </a:ext>
            </a:extLst>
          </p:cNvPr>
          <p:cNvSpPr txBox="1">
            <a:spLocks/>
          </p:cNvSpPr>
          <p:nvPr/>
        </p:nvSpPr>
        <p:spPr>
          <a:xfrm>
            <a:off x="1811524" y="1252454"/>
            <a:ext cx="8568952" cy="5018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3D7AD5-B432-3332-399D-85B44BAA909A}"/>
              </a:ext>
            </a:extLst>
          </p:cNvPr>
          <p:cNvSpPr txBox="1">
            <a:spLocks/>
          </p:cNvSpPr>
          <p:nvPr/>
        </p:nvSpPr>
        <p:spPr>
          <a:xfrm>
            <a:off x="1981200" y="462694"/>
            <a:ext cx="8229600" cy="8175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Apertura Md" pitchFamily="50" charset="0"/>
                <a:cs typeface="Calibri" panose="020F0502020204030204" pitchFamily="34" charset="0"/>
              </a:rPr>
              <a:t>Announced Catchment Areas</a:t>
            </a:r>
          </a:p>
          <a:p>
            <a:pPr algn="ctr"/>
            <a:r>
              <a:rPr lang="en-US" sz="4000" dirty="0">
                <a:latin typeface="Apertura Md" pitchFamily="50" charset="0"/>
                <a:cs typeface="Calibri" panose="020F0502020204030204" pitchFamily="34" charset="0"/>
              </a:rPr>
              <a:t>Phase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7C4C4E-ABAC-BE41-3BA3-CB4BC874E717}"/>
              </a:ext>
            </a:extLst>
          </p:cNvPr>
          <p:cNvSpPr/>
          <p:nvPr/>
        </p:nvSpPr>
        <p:spPr>
          <a:xfrm>
            <a:off x="1811524" y="1700128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C4FB6-D086-C952-10FA-241DFAE3CE8D}"/>
              </a:ext>
            </a:extLst>
          </p:cNvPr>
          <p:cNvSpPr/>
          <p:nvPr/>
        </p:nvSpPr>
        <p:spPr>
          <a:xfrm>
            <a:off x="1811524" y="1700129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330144-EAC6-0C48-2D86-6D1E6D05460D}"/>
              </a:ext>
            </a:extLst>
          </p:cNvPr>
          <p:cNvSpPr/>
          <p:nvPr/>
        </p:nvSpPr>
        <p:spPr>
          <a:xfrm>
            <a:off x="4752975" y="1700128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C3DE4C-88BC-08D0-09A7-7E8112BE37D0}"/>
              </a:ext>
            </a:extLst>
          </p:cNvPr>
          <p:cNvSpPr/>
          <p:nvPr/>
        </p:nvSpPr>
        <p:spPr>
          <a:xfrm>
            <a:off x="4752975" y="1700129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06376D-7081-A4D9-9588-2AD44690BD55}"/>
              </a:ext>
            </a:extLst>
          </p:cNvPr>
          <p:cNvSpPr/>
          <p:nvPr/>
        </p:nvSpPr>
        <p:spPr>
          <a:xfrm>
            <a:off x="7694426" y="1700128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08C79-1520-188B-29BC-57B76691A9AC}"/>
              </a:ext>
            </a:extLst>
          </p:cNvPr>
          <p:cNvSpPr/>
          <p:nvPr/>
        </p:nvSpPr>
        <p:spPr>
          <a:xfrm>
            <a:off x="7694426" y="1700129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906EA6-6812-4C34-AC68-709E7678582D}"/>
              </a:ext>
            </a:extLst>
          </p:cNvPr>
          <p:cNvSpPr/>
          <p:nvPr/>
        </p:nvSpPr>
        <p:spPr>
          <a:xfrm>
            <a:off x="1811524" y="3615434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C20894-E410-A32A-05B4-8B3120363DE5}"/>
              </a:ext>
            </a:extLst>
          </p:cNvPr>
          <p:cNvSpPr/>
          <p:nvPr/>
        </p:nvSpPr>
        <p:spPr>
          <a:xfrm>
            <a:off x="1811524" y="3615435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48A8A6-DC24-90C5-31F5-4A4109C9E9D4}"/>
              </a:ext>
            </a:extLst>
          </p:cNvPr>
          <p:cNvSpPr/>
          <p:nvPr/>
        </p:nvSpPr>
        <p:spPr>
          <a:xfrm>
            <a:off x="4779776" y="3615434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4290E4-4C58-B076-C47D-568E466718E3}"/>
              </a:ext>
            </a:extLst>
          </p:cNvPr>
          <p:cNvSpPr/>
          <p:nvPr/>
        </p:nvSpPr>
        <p:spPr>
          <a:xfrm>
            <a:off x="4779776" y="3615435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E11F9D-3E0A-BC57-2107-75A163711783}"/>
              </a:ext>
            </a:extLst>
          </p:cNvPr>
          <p:cNvSpPr txBox="1"/>
          <p:nvPr/>
        </p:nvSpPr>
        <p:spPr>
          <a:xfrm>
            <a:off x="1811524" y="1700709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London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F953C9-49DF-589D-D4C1-3E2555C9346B}"/>
              </a:ext>
            </a:extLst>
          </p:cNvPr>
          <p:cNvSpPr txBox="1"/>
          <p:nvPr/>
        </p:nvSpPr>
        <p:spPr>
          <a:xfrm>
            <a:off x="4752975" y="1700709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Kitchener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04C1CA-E4F7-17C5-89CE-AAF936200B7A}"/>
              </a:ext>
            </a:extLst>
          </p:cNvPr>
          <p:cNvSpPr txBox="1"/>
          <p:nvPr/>
        </p:nvSpPr>
        <p:spPr>
          <a:xfrm>
            <a:off x="7694426" y="1700709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Ottawa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E371A7-1FC6-55BE-DDA9-BA27E7CF4AD1}"/>
              </a:ext>
            </a:extLst>
          </p:cNvPr>
          <p:cNvSpPr txBox="1"/>
          <p:nvPr/>
        </p:nvSpPr>
        <p:spPr>
          <a:xfrm>
            <a:off x="4779776" y="3625077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Windsor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5E7748-3166-F6E9-CA84-C5A79830CC6B}"/>
              </a:ext>
            </a:extLst>
          </p:cNvPr>
          <p:cNvSpPr txBox="1"/>
          <p:nvPr/>
        </p:nvSpPr>
        <p:spPr>
          <a:xfrm>
            <a:off x="1811524" y="3616015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Durham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E1BBA2-6D76-B190-BACE-BBF9C47BED51}"/>
              </a:ext>
            </a:extLst>
          </p:cNvPr>
          <p:cNvSpPr/>
          <p:nvPr/>
        </p:nvSpPr>
        <p:spPr>
          <a:xfrm>
            <a:off x="7694426" y="3605791"/>
            <a:ext cx="2686050" cy="369913"/>
          </a:xfrm>
          <a:prstGeom prst="rect">
            <a:avLst/>
          </a:prstGeom>
          <a:solidFill>
            <a:srgbClr val="0F56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C2D217-E075-2879-2915-7C869DB53CF1}"/>
              </a:ext>
            </a:extLst>
          </p:cNvPr>
          <p:cNvSpPr/>
          <p:nvPr/>
        </p:nvSpPr>
        <p:spPr>
          <a:xfrm>
            <a:off x="7694426" y="3605792"/>
            <a:ext cx="2686050" cy="1728871"/>
          </a:xfrm>
          <a:prstGeom prst="rect">
            <a:avLst/>
          </a:prstGeom>
          <a:noFill/>
          <a:ln w="19050">
            <a:solidFill>
              <a:srgbClr val="0F56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7106B2-76FE-0BFB-4160-C3E7C7E82AD3}"/>
              </a:ext>
            </a:extLst>
          </p:cNvPr>
          <p:cNvSpPr txBox="1"/>
          <p:nvPr/>
        </p:nvSpPr>
        <p:spPr>
          <a:xfrm>
            <a:off x="7694426" y="3615434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pertura Md" pitchFamily="50" charset="0"/>
              </a:rPr>
              <a:t>Stratford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C23359-8761-8DB4-CE62-2A4D28E12F2F}"/>
              </a:ext>
            </a:extLst>
          </p:cNvPr>
          <p:cNvSpPr txBox="1"/>
          <p:nvPr/>
        </p:nvSpPr>
        <p:spPr>
          <a:xfrm>
            <a:off x="1865126" y="2116207"/>
            <a:ext cx="26306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City of London is the SSM for the Ontario Works (OW), Child Care and Housing programs across the London-Middlesex region. 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34DAA0-1A3B-9ECB-52D5-D9F24F0462EA}"/>
              </a:ext>
            </a:extLst>
          </p:cNvPr>
          <p:cNvSpPr txBox="1"/>
          <p:nvPr/>
        </p:nvSpPr>
        <p:spPr>
          <a:xfrm>
            <a:off x="4779776" y="3975704"/>
            <a:ext cx="26860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Corporation of the City of Windsor and the Workforce Development Board Windsor Essex (Workforce Windsor Essex)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E414C4-B6A4-DB69-17B5-76000A4B40E0}"/>
              </a:ext>
            </a:extLst>
          </p:cNvPr>
          <p:cNvSpPr txBox="1"/>
          <p:nvPr/>
        </p:nvSpPr>
        <p:spPr>
          <a:xfrm>
            <a:off x="4829175" y="2116207"/>
            <a:ext cx="2686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Serco Canada is the consortium lead and Deloitte Inc. with Thrive Career Wellness Inc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DFEF3B-1BCE-0A12-12D0-2591EDA01F53}"/>
              </a:ext>
            </a:extLst>
          </p:cNvPr>
          <p:cNvSpPr txBox="1"/>
          <p:nvPr/>
        </p:nvSpPr>
        <p:spPr>
          <a:xfrm>
            <a:off x="7694426" y="2070041"/>
            <a:ext cx="2686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APM Group Pty Ltd (APM) is the consortium lead with WCG International Consultants Ltd (WCG) 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4E7177-9F61-4E49-2BFE-C81CC10A7905}"/>
              </a:ext>
            </a:extLst>
          </p:cNvPr>
          <p:cNvSpPr txBox="1"/>
          <p:nvPr/>
        </p:nvSpPr>
        <p:spPr>
          <a:xfrm>
            <a:off x="1809750" y="4000695"/>
            <a:ext cx="26860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Regional Municipality of Durham as the lead agency, Durham Workforce Authority, and Durham College </a:t>
            </a:r>
            <a:endParaRPr lang="en-CA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32FE69-D179-F2DB-34FE-B7AC5F24DF09}"/>
              </a:ext>
            </a:extLst>
          </p:cNvPr>
          <p:cNvSpPr txBox="1"/>
          <p:nvPr/>
        </p:nvSpPr>
        <p:spPr>
          <a:xfrm>
            <a:off x="7694426" y="3994408"/>
            <a:ext cx="26842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Stratford-Bruce Peninsula Consortium announced as Employment Services System Manager</a:t>
            </a:r>
          </a:p>
        </p:txBody>
      </p:sp>
    </p:spTree>
    <p:extLst>
      <p:ext uri="{BB962C8B-B14F-4D97-AF65-F5344CB8AC3E}">
        <p14:creationId xmlns:p14="http://schemas.microsoft.com/office/powerpoint/2010/main" val="87881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C8F2-2D81-D90F-58AC-2C3B483F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3 - Remaining catchment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06A4E-8460-3837-FA48-8FC7EEE3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201" y="1821918"/>
            <a:ext cx="4994800" cy="3837202"/>
          </a:xfrm>
        </p:spPr>
        <p:txBody>
          <a:bodyPr anchor="ctr"/>
          <a:lstStyle/>
          <a:p>
            <a:r>
              <a:rPr lang="en-US" sz="3000" dirty="0">
                <a:latin typeface="Apertura Rg" pitchFamily="50" charset="0"/>
                <a:cs typeface="Calibri" panose="020F0502020204030204" pitchFamily="34" charset="0"/>
              </a:rPr>
              <a:t>Catchment 9 (Thunder Bay)</a:t>
            </a:r>
          </a:p>
          <a:p>
            <a:r>
              <a:rPr lang="en-US" sz="3000" dirty="0">
                <a:latin typeface="Apertura Rg" pitchFamily="50" charset="0"/>
                <a:cs typeface="Calibri" panose="020F0502020204030204" pitchFamily="34" charset="0"/>
              </a:rPr>
              <a:t>Catchment 8 (Sudbury)</a:t>
            </a:r>
          </a:p>
          <a:p>
            <a:r>
              <a:rPr lang="en-US" sz="3000" dirty="0">
                <a:latin typeface="Apertura Rg" pitchFamily="50" charset="0"/>
                <a:cs typeface="Calibri" panose="020F0502020204030204" pitchFamily="34" charset="0"/>
              </a:rPr>
              <a:t>Catchment 13 (Toronto)</a:t>
            </a:r>
          </a:p>
          <a:p>
            <a:endParaRPr lang="en-US" dirty="0">
              <a:latin typeface="Apertura Rg" pitchFamily="50" charset="0"/>
            </a:endParaRPr>
          </a:p>
        </p:txBody>
      </p:sp>
      <p:pic>
        <p:nvPicPr>
          <p:cNvPr id="1026" name="Picture 2" descr="CRTO Election Process - CRTO">
            <a:extLst>
              <a:ext uri="{FF2B5EF4-FFF2-40B4-BE49-F238E27FC236}">
                <a16:creationId xmlns:a16="http://schemas.microsoft.com/office/drawing/2014/main" id="{FE8AD835-9B0B-435F-AFAB-BF3800EC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887318"/>
            <a:ext cx="3552825" cy="37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Direction with solid fill">
            <a:extLst>
              <a:ext uri="{FF2B5EF4-FFF2-40B4-BE49-F238E27FC236}">
                <a16:creationId xmlns:a16="http://schemas.microsoft.com/office/drawing/2014/main" id="{4D8D62E9-55A0-D24E-0B93-B6003E22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0432">
            <a:off x="7497805" y="3487805"/>
            <a:ext cx="505425" cy="505425"/>
          </a:xfrm>
          <a:prstGeom prst="rect">
            <a:avLst/>
          </a:prstGeom>
        </p:spPr>
      </p:pic>
      <p:pic>
        <p:nvPicPr>
          <p:cNvPr id="6" name="Graphic 5" descr="Direction with solid fill">
            <a:extLst>
              <a:ext uri="{FF2B5EF4-FFF2-40B4-BE49-F238E27FC236}">
                <a16:creationId xmlns:a16="http://schemas.microsoft.com/office/drawing/2014/main" id="{B6C7430E-EEE8-99D8-D436-1AF2B707F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0432">
            <a:off x="8831324" y="3968923"/>
            <a:ext cx="505425" cy="505425"/>
          </a:xfrm>
          <a:prstGeom prst="rect">
            <a:avLst/>
          </a:prstGeom>
        </p:spPr>
      </p:pic>
      <p:pic>
        <p:nvPicPr>
          <p:cNvPr id="7" name="Graphic 6" descr="Direction with solid fill">
            <a:extLst>
              <a:ext uri="{FF2B5EF4-FFF2-40B4-BE49-F238E27FC236}">
                <a16:creationId xmlns:a16="http://schemas.microsoft.com/office/drawing/2014/main" id="{8F3B7507-B025-94B3-7281-D24764552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020432">
            <a:off x="9137135" y="4607099"/>
            <a:ext cx="505425" cy="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1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F48E24-147B-15AF-AE4D-84A8263EC39B}"/>
              </a:ext>
            </a:extLst>
          </p:cNvPr>
          <p:cNvSpPr txBox="1"/>
          <p:nvPr/>
        </p:nvSpPr>
        <p:spPr>
          <a:xfrm>
            <a:off x="6248400" y="2736502"/>
            <a:ext cx="465772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pertura Rg" pitchFamily="50" charset="0"/>
              </a:rPr>
              <a:t>15 catchment areas based on economic regions and census divisions.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82605106-690F-C95B-5149-AA933DB0B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0" y="1838325"/>
            <a:ext cx="4503513" cy="3801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ED051A-3827-05FF-7D9D-BA79B1CC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201" y="261221"/>
            <a:ext cx="9986640" cy="12424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would this look like?</a:t>
            </a:r>
          </a:p>
        </p:txBody>
      </p:sp>
    </p:spTree>
    <p:extLst>
      <p:ext uri="{BB962C8B-B14F-4D97-AF65-F5344CB8AC3E}">
        <p14:creationId xmlns:p14="http://schemas.microsoft.com/office/powerpoint/2010/main" val="144813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620B-7F60-F40D-7B50-EB6AF4CF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Apertura Md" pitchFamily="50" charset="0"/>
                <a:cs typeface="Calibri" panose="020F0502020204030204" pitchFamily="34" charset="0"/>
              </a:rPr>
              <a:t>Employment Service Providers</a:t>
            </a:r>
            <a:br>
              <a:rPr lang="en-US" sz="3200" dirty="0">
                <a:latin typeface="Apertura Md" pitchFamily="50" charset="0"/>
                <a:cs typeface="Calibri" panose="020F0502020204030204" pitchFamily="34" charset="0"/>
              </a:rPr>
            </a:br>
            <a:r>
              <a:rPr lang="en-US" sz="3200" dirty="0">
                <a:latin typeface="Apertura Md" pitchFamily="50" charset="0"/>
                <a:cs typeface="Calibri" panose="020F0502020204030204" pitchFamily="34" charset="0"/>
              </a:rPr>
              <a:t>Not including employment programs offered through DSAABs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7A3F7B-D3D5-6F71-A14B-41B43EC0E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632" y="1724891"/>
            <a:ext cx="10192735" cy="39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1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76D3-5E20-1B16-3C5D-950D70A41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83D55-0C80-360E-2481-B9F95C778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94078"/>
            <a:ext cx="8229600" cy="3773016"/>
          </a:xfrm>
        </p:spPr>
        <p:txBody>
          <a:bodyPr numCol="2">
            <a:noAutofit/>
          </a:bodyPr>
          <a:lstStyle/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Single local SSM contract holder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Single external SSM contract holder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Local consortium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External consortium 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Combination consortium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Legal formal partnership of service providers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One service provider with a consortium of service providers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New legal entity of service providers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Merger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Alliance</a:t>
            </a:r>
          </a:p>
          <a:p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129CC5-A7D3-BBD3-C706-F726CE6C2521}"/>
              </a:ext>
            </a:extLst>
          </p:cNvPr>
          <p:cNvSpPr txBox="1"/>
          <p:nvPr/>
        </p:nvSpPr>
        <p:spPr>
          <a:xfrm>
            <a:off x="1492467" y="651618"/>
            <a:ext cx="9204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pertura Md" pitchFamily="50" charset="0"/>
                <a:cs typeface="Calibri" panose="020F0502020204030204" pitchFamily="34" charset="0"/>
              </a:rPr>
              <a:t>Governance Options for SSM leadership in Catchment Area 9?</a:t>
            </a:r>
          </a:p>
        </p:txBody>
      </p:sp>
    </p:spTree>
    <p:extLst>
      <p:ext uri="{BB962C8B-B14F-4D97-AF65-F5344CB8AC3E}">
        <p14:creationId xmlns:p14="http://schemas.microsoft.com/office/powerpoint/2010/main" val="27366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6B67E-3036-9A18-11AE-4420DB68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7147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pertura Md" pitchFamily="50" charset="0"/>
                <a:cs typeface="Calibri" panose="020F0502020204030204" pitchFamily="34" charset="0"/>
              </a:rPr>
              <a:t>SSM Associated Costs</a:t>
            </a:r>
          </a:p>
        </p:txBody>
      </p:sp>
      <p:pic>
        <p:nvPicPr>
          <p:cNvPr id="5" name="Graphic 4" descr="Money outline">
            <a:extLst>
              <a:ext uri="{FF2B5EF4-FFF2-40B4-BE49-F238E27FC236}">
                <a16:creationId xmlns:a16="http://schemas.microsoft.com/office/drawing/2014/main" id="{0D32FBED-003A-0E9B-FAF8-0E839C1D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102402">
            <a:off x="1531853" y="2046297"/>
            <a:ext cx="3160809" cy="3160809"/>
          </a:xfrm>
          <a:prstGeom prst="rect">
            <a:avLst/>
          </a:prstGeom>
        </p:spPr>
      </p:pic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263DE379-8A1C-C35F-C7D4-597A4B499DC5}"/>
              </a:ext>
            </a:extLst>
          </p:cNvPr>
          <p:cNvSpPr/>
          <p:nvPr/>
        </p:nvSpPr>
        <p:spPr>
          <a:xfrm>
            <a:off x="6724015" y="1889125"/>
            <a:ext cx="3473736" cy="786528"/>
          </a:xfrm>
          <a:prstGeom prst="snip1Rect">
            <a:avLst/>
          </a:prstGeom>
          <a:solidFill>
            <a:srgbClr val="45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AF9430-53B9-38B0-FCBD-C97FCDD9A8A5}"/>
              </a:ext>
            </a:extLst>
          </p:cNvPr>
          <p:cNvSpPr/>
          <p:nvPr/>
        </p:nvSpPr>
        <p:spPr>
          <a:xfrm>
            <a:off x="6724015" y="2826267"/>
            <a:ext cx="3473736" cy="800534"/>
          </a:xfrm>
          <a:prstGeom prst="rect">
            <a:avLst/>
          </a:prstGeom>
          <a:solidFill>
            <a:srgbClr val="1A9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B0ADA8-F50E-4974-5C84-7ED2BEB738F9}"/>
              </a:ext>
            </a:extLst>
          </p:cNvPr>
          <p:cNvSpPr/>
          <p:nvPr/>
        </p:nvSpPr>
        <p:spPr>
          <a:xfrm>
            <a:off x="6724015" y="3840721"/>
            <a:ext cx="3473736" cy="786528"/>
          </a:xfrm>
          <a:prstGeom prst="rect">
            <a:avLst/>
          </a:prstGeom>
          <a:solidFill>
            <a:srgbClr val="14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BB795C8C-0E6D-BC32-2E35-9C985DD9E183}"/>
              </a:ext>
            </a:extLst>
          </p:cNvPr>
          <p:cNvSpPr/>
          <p:nvPr/>
        </p:nvSpPr>
        <p:spPr>
          <a:xfrm flipV="1">
            <a:off x="6724015" y="4783930"/>
            <a:ext cx="3473736" cy="786527"/>
          </a:xfrm>
          <a:prstGeom prst="snip1Rect">
            <a:avLst/>
          </a:prstGeom>
          <a:solidFill>
            <a:srgbClr val="0F5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3F9C8E-C0FA-A876-60FC-1CE4DFA378B2}"/>
              </a:ext>
            </a:extLst>
          </p:cNvPr>
          <p:cNvSpPr/>
          <p:nvPr/>
        </p:nvSpPr>
        <p:spPr>
          <a:xfrm>
            <a:off x="5930044" y="1893769"/>
            <a:ext cx="777240" cy="777240"/>
          </a:xfrm>
          <a:prstGeom prst="ellipse">
            <a:avLst/>
          </a:prstGeom>
          <a:solidFill>
            <a:srgbClr val="45AE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DEC8C7-4AD2-C35E-3B85-EA1A64A9B911}"/>
              </a:ext>
            </a:extLst>
          </p:cNvPr>
          <p:cNvSpPr/>
          <p:nvPr/>
        </p:nvSpPr>
        <p:spPr>
          <a:xfrm>
            <a:off x="5936012" y="2849462"/>
            <a:ext cx="777240" cy="777240"/>
          </a:xfrm>
          <a:prstGeom prst="ellipse">
            <a:avLst/>
          </a:prstGeom>
          <a:solidFill>
            <a:srgbClr val="1A9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F38319-3668-F349-4AA2-147035F10AEA}"/>
              </a:ext>
            </a:extLst>
          </p:cNvPr>
          <p:cNvSpPr/>
          <p:nvPr/>
        </p:nvSpPr>
        <p:spPr>
          <a:xfrm>
            <a:off x="5936012" y="3816647"/>
            <a:ext cx="777240" cy="777240"/>
          </a:xfrm>
          <a:prstGeom prst="ellipse">
            <a:avLst/>
          </a:prstGeom>
          <a:solidFill>
            <a:srgbClr val="14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C7CAF65-9B29-14DB-D102-013913034872}"/>
              </a:ext>
            </a:extLst>
          </p:cNvPr>
          <p:cNvSpPr/>
          <p:nvPr/>
        </p:nvSpPr>
        <p:spPr>
          <a:xfrm>
            <a:off x="5936012" y="4783931"/>
            <a:ext cx="777240" cy="777240"/>
          </a:xfrm>
          <a:prstGeom prst="ellipse">
            <a:avLst/>
          </a:prstGeom>
          <a:solidFill>
            <a:srgbClr val="0F5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5BAD26-994D-F328-2D06-9AAA30793E82}"/>
              </a:ext>
            </a:extLst>
          </p:cNvPr>
          <p:cNvSpPr txBox="1">
            <a:spLocks/>
          </p:cNvSpPr>
          <p:nvPr/>
        </p:nvSpPr>
        <p:spPr>
          <a:xfrm>
            <a:off x="6724015" y="1893769"/>
            <a:ext cx="3332827" cy="766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pertura Rg" pitchFamily="50" charset="0"/>
                <a:cs typeface="Calibri" panose="020F0502020204030204" pitchFamily="34" charset="0"/>
              </a:rPr>
              <a:t>Legal – to create a consortium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5EAAFD9-8A49-9B90-B021-01695AEDC966}"/>
              </a:ext>
            </a:extLst>
          </p:cNvPr>
          <p:cNvSpPr txBox="1">
            <a:spLocks/>
          </p:cNvSpPr>
          <p:nvPr/>
        </p:nvSpPr>
        <p:spPr>
          <a:xfrm>
            <a:off x="6724015" y="2854842"/>
            <a:ext cx="3453452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pertura Rg" pitchFamily="50" charset="0"/>
                <a:cs typeface="Calibri" panose="020F0502020204030204" pitchFamily="34" charset="0"/>
              </a:rPr>
              <a:t>Operating – wages, benefits, leases, office expenses etc.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FCCAE61-4948-18F9-2E7A-FDBBF224AE2A}"/>
              </a:ext>
            </a:extLst>
          </p:cNvPr>
          <p:cNvSpPr txBox="1">
            <a:spLocks/>
          </p:cNvSpPr>
          <p:nvPr/>
        </p:nvSpPr>
        <p:spPr>
          <a:xfrm>
            <a:off x="6715649" y="3840721"/>
            <a:ext cx="3473737" cy="78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Apertura Rg" pitchFamily="50" charset="0"/>
                <a:cs typeface="Calibri" panose="020F0502020204030204" pitchFamily="34" charset="0"/>
              </a:rPr>
              <a:t>Equipment and Technology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6BEA786-8141-CAC7-11C2-3524E8562C4E}"/>
              </a:ext>
            </a:extLst>
          </p:cNvPr>
          <p:cNvSpPr txBox="1">
            <a:spLocks/>
          </p:cNvSpPr>
          <p:nvPr/>
        </p:nvSpPr>
        <p:spPr>
          <a:xfrm>
            <a:off x="6724015" y="4835794"/>
            <a:ext cx="3486785" cy="786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pertura Rg" pitchFamily="50" charset="0"/>
                <a:cs typeface="Calibri" panose="020F0502020204030204" pitchFamily="34" charset="0"/>
              </a:rPr>
              <a:t>Infrastructure – leasehold improvements, relocation or combining of offices</a:t>
            </a:r>
          </a:p>
        </p:txBody>
      </p:sp>
      <p:pic>
        <p:nvPicPr>
          <p:cNvPr id="25" name="Graphic 24" descr="Scales of justice with solid fill">
            <a:extLst>
              <a:ext uri="{FF2B5EF4-FFF2-40B4-BE49-F238E27FC236}">
                <a16:creationId xmlns:a16="http://schemas.microsoft.com/office/drawing/2014/main" id="{5CC599BE-95AA-5C66-C62C-8B6C2EA94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7784" y="1981509"/>
            <a:ext cx="601759" cy="601759"/>
          </a:xfrm>
          <a:prstGeom prst="rect">
            <a:avLst/>
          </a:prstGeom>
        </p:spPr>
      </p:pic>
      <p:pic>
        <p:nvPicPr>
          <p:cNvPr id="27" name="Graphic 26" descr="Remote work with solid fill">
            <a:extLst>
              <a:ext uri="{FF2B5EF4-FFF2-40B4-BE49-F238E27FC236}">
                <a16:creationId xmlns:a16="http://schemas.microsoft.com/office/drawing/2014/main" id="{7BD8C1E8-07A6-AB53-B62E-A31F80795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1234" y="2958879"/>
            <a:ext cx="572664" cy="572664"/>
          </a:xfrm>
          <a:prstGeom prst="rect">
            <a:avLst/>
          </a:prstGeom>
        </p:spPr>
      </p:pic>
      <p:pic>
        <p:nvPicPr>
          <p:cNvPr id="29" name="Graphic 28" descr="Architecture with solid fill">
            <a:extLst>
              <a:ext uri="{FF2B5EF4-FFF2-40B4-BE49-F238E27FC236}">
                <a16:creationId xmlns:a16="http://schemas.microsoft.com/office/drawing/2014/main" id="{3C873606-0947-D1DE-E5E5-BD65ACD761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1234" y="4874663"/>
            <a:ext cx="595577" cy="595577"/>
          </a:xfrm>
          <a:prstGeom prst="rect">
            <a:avLst/>
          </a:prstGeom>
        </p:spPr>
      </p:pic>
      <p:pic>
        <p:nvPicPr>
          <p:cNvPr id="31" name="Graphic 30" descr="Computer with solid fill">
            <a:extLst>
              <a:ext uri="{FF2B5EF4-FFF2-40B4-BE49-F238E27FC236}">
                <a16:creationId xmlns:a16="http://schemas.microsoft.com/office/drawing/2014/main" id="{2C065DE6-1672-66A5-E697-930907011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10858" y="3896051"/>
            <a:ext cx="615609" cy="615609"/>
          </a:xfrm>
          <a:prstGeom prst="rect">
            <a:avLst/>
          </a:prstGeom>
        </p:spPr>
      </p:pic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709760B1-B31F-EA5F-2F2E-EE0EEF814100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4756785" y="3732213"/>
            <a:ext cx="1179227" cy="1440338"/>
          </a:xfrm>
          <a:prstGeom prst="bentConnector3">
            <a:avLst/>
          </a:prstGeom>
          <a:ln w="38100">
            <a:solidFill>
              <a:srgbClr val="005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AAAE38D2-AC70-5347-6CC9-111D399CB667}"/>
              </a:ext>
            </a:extLst>
          </p:cNvPr>
          <p:cNvCxnSpPr>
            <a:cxnSpLocks/>
            <a:endCxn id="16" idx="2"/>
          </p:cNvCxnSpPr>
          <p:nvPr/>
        </p:nvCxnSpPr>
        <p:spPr>
          <a:xfrm>
            <a:off x="4756785" y="3732213"/>
            <a:ext cx="1179227" cy="473054"/>
          </a:xfrm>
          <a:prstGeom prst="bentConnector3">
            <a:avLst/>
          </a:prstGeom>
          <a:ln w="38100">
            <a:solidFill>
              <a:srgbClr val="005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ECB7546A-59D1-AC21-F9B0-9169A18CB555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4756785" y="3238082"/>
            <a:ext cx="1179227" cy="494131"/>
          </a:xfrm>
          <a:prstGeom prst="bentConnector3">
            <a:avLst/>
          </a:prstGeom>
          <a:ln w="38100">
            <a:solidFill>
              <a:srgbClr val="005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D008BDB1-DC00-46E4-C23A-3BD6BDEDCDB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4756785" y="2282389"/>
            <a:ext cx="1173259" cy="1449824"/>
          </a:xfrm>
          <a:prstGeom prst="bentConnector3">
            <a:avLst/>
          </a:prstGeom>
          <a:ln w="38100">
            <a:solidFill>
              <a:srgbClr val="005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9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0F92-0FDF-3B79-87BC-5DA75E68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Apertura Md" pitchFamily="50" charset="0"/>
                <a:cs typeface="Calibri" panose="020F0502020204030204" pitchFamily="34" charset="0"/>
              </a:rPr>
              <a:t>Do we want a made in the North solution?</a:t>
            </a:r>
          </a:p>
        </p:txBody>
      </p:sp>
      <p:pic>
        <p:nvPicPr>
          <p:cNvPr id="7" name="Graphic 6" descr="Map compass with solid fill">
            <a:extLst>
              <a:ext uri="{FF2B5EF4-FFF2-40B4-BE49-F238E27FC236}">
                <a16:creationId xmlns:a16="http://schemas.microsoft.com/office/drawing/2014/main" id="{5B89815B-4C7E-21AB-E601-F24387F00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2946" y="2524125"/>
            <a:ext cx="2343150" cy="234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2AEE2E-BCDA-CDAB-3B00-5A14E109B003}"/>
              </a:ext>
            </a:extLst>
          </p:cNvPr>
          <p:cNvSpPr txBox="1"/>
          <p:nvPr/>
        </p:nvSpPr>
        <p:spPr>
          <a:xfrm>
            <a:off x="4267200" y="486727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pertura Rg" pitchFamily="50" charset="0"/>
              </a:rPr>
              <a:t>Retain control of employment programs and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F58F5A-9F67-88EC-85C3-FA891A0F4D21}"/>
              </a:ext>
            </a:extLst>
          </p:cNvPr>
          <p:cNvSpPr txBox="1"/>
          <p:nvPr/>
        </p:nvSpPr>
        <p:spPr>
          <a:xfrm>
            <a:off x="3749892" y="1972359"/>
            <a:ext cx="468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pertura Rg" pitchFamily="50" charset="0"/>
              </a:rPr>
              <a:t>Face the possibility of smaller communities losing local-based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FF9D0F-9E21-2751-14B3-B6C6FE0F688C}"/>
              </a:ext>
            </a:extLst>
          </p:cNvPr>
          <p:cNvSpPr txBox="1"/>
          <p:nvPr/>
        </p:nvSpPr>
        <p:spPr>
          <a:xfrm>
            <a:off x="1333500" y="35110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pertura Rg" pitchFamily="50" charset="0"/>
              </a:rPr>
              <a:t>Not-for-profit vs For Profit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192CFE-3639-FF82-0FF6-0F0BC3916B8B}"/>
              </a:ext>
            </a:extLst>
          </p:cNvPr>
          <p:cNvSpPr txBox="1"/>
          <p:nvPr/>
        </p:nvSpPr>
        <p:spPr>
          <a:xfrm>
            <a:off x="7200902" y="351103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pertura Rg" pitchFamily="50" charset="0"/>
              </a:rPr>
              <a:t>Cookie Cutter approach</a:t>
            </a:r>
          </a:p>
        </p:txBody>
      </p:sp>
    </p:spTree>
    <p:extLst>
      <p:ext uri="{BB962C8B-B14F-4D97-AF65-F5344CB8AC3E}">
        <p14:creationId xmlns:p14="http://schemas.microsoft.com/office/powerpoint/2010/main" val="242888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76163-06BF-67B0-1ACF-99B6384A0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113" y="1789979"/>
            <a:ext cx="7879773" cy="1470025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Apertura Md" pitchFamily="50" charset="0"/>
                <a:cs typeface="Calibri" panose="020F0502020204030204" pitchFamily="34" charset="0"/>
              </a:rPr>
              <a:t>Request for Qualifications – Spring 2023</a:t>
            </a:r>
            <a:br>
              <a:rPr lang="en-US" sz="3600" dirty="0">
                <a:latin typeface="Apertura Md" pitchFamily="50" charset="0"/>
                <a:cs typeface="Calibri" panose="020F0502020204030204" pitchFamily="34" charset="0"/>
              </a:rPr>
            </a:br>
            <a:r>
              <a:rPr lang="en-US" sz="3600" dirty="0">
                <a:latin typeface="Apertura Md" pitchFamily="50" charset="0"/>
                <a:cs typeface="Calibri" panose="020F0502020204030204" pitchFamily="34" charset="0"/>
              </a:rPr>
              <a:t>Request for Proposals – Fall 2023</a:t>
            </a:r>
          </a:p>
        </p:txBody>
      </p:sp>
    </p:spTree>
    <p:extLst>
      <p:ext uri="{BB962C8B-B14F-4D97-AF65-F5344CB8AC3E}">
        <p14:creationId xmlns:p14="http://schemas.microsoft.com/office/powerpoint/2010/main" val="362237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8D1BB-F2A5-C963-F387-B13DD8D26505}"/>
              </a:ext>
            </a:extLst>
          </p:cNvPr>
          <p:cNvSpPr txBox="1"/>
          <p:nvPr/>
        </p:nvSpPr>
        <p:spPr>
          <a:xfrm>
            <a:off x="2809009" y="821802"/>
            <a:ext cx="657398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00577F"/>
                </a:solidFill>
                <a:latin typeface="Apertura Md" pitchFamily="50" charset="0"/>
              </a:rPr>
              <a:t>Thank you!</a:t>
            </a:r>
          </a:p>
          <a:p>
            <a:pPr algn="ctr"/>
            <a:r>
              <a:rPr lang="en-US" sz="8000" b="1" dirty="0">
                <a:solidFill>
                  <a:srgbClr val="00577F"/>
                </a:solidFill>
                <a:latin typeface="Apertura Md" pitchFamily="50" charset="0"/>
              </a:rPr>
              <a:t>Merci!</a:t>
            </a:r>
          </a:p>
          <a:p>
            <a:pPr algn="ctr"/>
            <a:r>
              <a:rPr lang="en-US" sz="8000" b="1" dirty="0">
                <a:solidFill>
                  <a:srgbClr val="00577F"/>
                </a:solidFill>
                <a:latin typeface="Apertura Md" pitchFamily="50" charset="0"/>
              </a:rPr>
              <a:t>Miigwetch!</a:t>
            </a:r>
            <a:endParaRPr lang="en-CA" sz="8000" b="1" dirty="0">
              <a:solidFill>
                <a:srgbClr val="00577F"/>
              </a:solidFill>
              <a:latin typeface="Apertura Md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725E8-7368-7397-A089-3CB3AE09A7D1}"/>
              </a:ext>
            </a:extLst>
          </p:cNvPr>
          <p:cNvSpPr txBox="1"/>
          <p:nvPr/>
        </p:nvSpPr>
        <p:spPr>
          <a:xfrm>
            <a:off x="0" y="5574533"/>
            <a:ext cx="512758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577F"/>
                </a:solidFill>
                <a:latin typeface="Apertura Md" pitchFamily="50" charset="0"/>
              </a:rPr>
              <a:t>nswpb.ca</a:t>
            </a:r>
            <a:endParaRPr lang="en-CA" sz="5400" b="1" dirty="0">
              <a:solidFill>
                <a:srgbClr val="00577F"/>
              </a:solidFill>
              <a:latin typeface="Apertura M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53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2637B-97F3-9A07-9048-A8123BAE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British Columbia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CF24E1-EDB4-58F7-147E-DC9E10D8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200" y="1821918"/>
            <a:ext cx="5531829" cy="3837202"/>
          </a:xfrm>
        </p:spPr>
        <p:txBody>
          <a:bodyPr anchor="ctr"/>
          <a:lstStyle/>
          <a:p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175 catchment areas based on health services areas. </a:t>
            </a:r>
          </a:p>
          <a:p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Annual budget of 5.53 million</a:t>
            </a:r>
          </a:p>
          <a:p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Estimated working age population 85,956</a:t>
            </a:r>
          </a:p>
          <a:p>
            <a:endParaRPr lang="en-US" dirty="0">
              <a:latin typeface="Apertura Rg" pitchFamily="50" charset="0"/>
            </a:endParaRPr>
          </a:p>
        </p:txBody>
      </p:sp>
      <p:pic>
        <p:nvPicPr>
          <p:cNvPr id="3074" name="Picture 2" descr="Regional Map of BC | BC Touring Council">
            <a:extLst>
              <a:ext uri="{FF2B5EF4-FFF2-40B4-BE49-F238E27FC236}">
                <a16:creationId xmlns:a16="http://schemas.microsoft.com/office/drawing/2014/main" id="{383A0260-5845-EE4B-7A1E-718AFF0A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086" y="1836432"/>
            <a:ext cx="3888753" cy="37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46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83D560-FB01-4598-3C82-77FF3A267081}"/>
              </a:ext>
            </a:extLst>
          </p:cNvPr>
          <p:cNvSpPr txBox="1">
            <a:spLocks/>
          </p:cNvSpPr>
          <p:nvPr/>
        </p:nvSpPr>
        <p:spPr>
          <a:xfrm>
            <a:off x="1981200" y="1133202"/>
            <a:ext cx="8229600" cy="377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pertura Rg" pitchFamily="50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577F"/>
                </a:solidFill>
                <a:latin typeface="Apertura Rg" pitchFamily="50" charset="0"/>
              </a:rPr>
              <a:t>Gary Christian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577F"/>
                </a:solidFill>
                <a:latin typeface="Apertura Rg" pitchFamily="50" charset="0"/>
              </a:rPr>
              <a:t>Executive Director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577F"/>
                </a:solidFill>
                <a:latin typeface="Apertura Rg" pitchFamily="50" charset="0"/>
              </a:rPr>
              <a:t>North Superior Workforce Planning Board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A552B5-66D0-49C7-B5D7-CAFE4A0DF28F}"/>
              </a:ext>
            </a:extLst>
          </p:cNvPr>
          <p:cNvSpPr txBox="1">
            <a:spLocks/>
          </p:cNvSpPr>
          <p:nvPr/>
        </p:nvSpPr>
        <p:spPr>
          <a:xfrm>
            <a:off x="1981200" y="561702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00577F"/>
                </a:solidFill>
                <a:latin typeface="Apertura Md" pitchFamily="50" charset="0"/>
              </a:rPr>
              <a:t>Contact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31D90-DAC4-613E-5D43-C404034B2A36}"/>
              </a:ext>
            </a:extLst>
          </p:cNvPr>
          <p:cNvSpPr txBox="1"/>
          <p:nvPr/>
        </p:nvSpPr>
        <p:spPr>
          <a:xfrm>
            <a:off x="1101525" y="4211703"/>
            <a:ext cx="393806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00577F"/>
                </a:solidFill>
                <a:latin typeface="Apertura Rg" pitchFamily="50" charset="0"/>
              </a:rPr>
              <a:t>gchristian@nswpb.ca</a:t>
            </a:r>
            <a:endParaRPr lang="en-CA" sz="2800" b="1" dirty="0">
              <a:solidFill>
                <a:srgbClr val="00577F"/>
              </a:solidFill>
              <a:latin typeface="Apertura Rg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7ACEF-586C-7196-AA8B-58BA3DFF2598}"/>
              </a:ext>
            </a:extLst>
          </p:cNvPr>
          <p:cNvSpPr txBox="1"/>
          <p:nvPr/>
        </p:nvSpPr>
        <p:spPr>
          <a:xfrm>
            <a:off x="8758177" y="4211703"/>
            <a:ext cx="290524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00577F"/>
                </a:solidFill>
                <a:latin typeface="Apertura Rg" pitchFamily="50" charset="0"/>
              </a:rPr>
              <a:t>(807) 346-2943</a:t>
            </a:r>
            <a:endParaRPr lang="en-CA" sz="2800" b="1" dirty="0">
              <a:solidFill>
                <a:srgbClr val="00577F"/>
              </a:solidFill>
              <a:latin typeface="Apertur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EA1B-61E7-A2EA-AED9-8BB0FC8A3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035" y="502363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pertura Md" pitchFamily="50" charset="0"/>
                <a:cs typeface="Calibri" panose="020F0502020204030204" pitchFamily="34" charset="0"/>
              </a:rPr>
              <a:t>United </a:t>
            </a:r>
            <a:r>
              <a:rPr lang="en-US" dirty="0">
                <a:latin typeface="Apertura Md" pitchFamily="50" charset="0"/>
                <a:cs typeface="Calibri" panose="020F0502020204030204" pitchFamily="34" charset="0"/>
              </a:rPr>
              <a:t>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1CA7-29AA-ACDD-339B-4FFB8432A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835" y="1910439"/>
            <a:ext cx="4790910" cy="377301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pertura Rg" pitchFamily="50" charset="0"/>
                <a:cs typeface="Calibri" panose="020F0502020204030204" pitchFamily="34" charset="0"/>
              </a:rPr>
              <a:t>United States, federal Workforce Innovation &amp; Opportunity Act (WIOA) since 2014.</a:t>
            </a:r>
          </a:p>
          <a:p>
            <a:r>
              <a:rPr lang="en-US" sz="2000" dirty="0">
                <a:latin typeface="Apertura Rg" pitchFamily="50" charset="0"/>
                <a:cs typeface="Calibri" panose="020F0502020204030204" pitchFamily="34" charset="0"/>
              </a:rPr>
              <a:t>WIOA administered through 550 Workforce Boards 50 states, to deliver employment services.</a:t>
            </a:r>
          </a:p>
          <a:p>
            <a:r>
              <a:rPr lang="en-US" sz="2000" dirty="0">
                <a:latin typeface="Apertura Rg" pitchFamily="50" charset="0"/>
                <a:cs typeface="Calibri" panose="020F0502020204030204" pitchFamily="34" charset="0"/>
              </a:rPr>
              <a:t>Numerous models exist for how local level delivery however all centralized administration/management of the funding is done through the network.</a:t>
            </a:r>
          </a:p>
          <a:p>
            <a:r>
              <a:rPr lang="en-US" sz="2000" dirty="0">
                <a:latin typeface="Apertura Rg" pitchFamily="50" charset="0"/>
                <a:cs typeface="Calibri" panose="020F0502020204030204" pitchFamily="34" charset="0"/>
              </a:rPr>
              <a:t> In 2016: $6.9 billion to states for core WIOA Program and approx. $3.4 billion in federal formula funding for partner programs of federally mandated workforce boards.</a:t>
            </a:r>
          </a:p>
          <a:p>
            <a:endParaRPr lang="en-US" sz="2000" dirty="0">
              <a:latin typeface="Apertura Rg" pitchFamily="50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34DF799F-A077-0891-4637-E6A81659B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55" y="2905124"/>
            <a:ext cx="4446342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3559-843C-3D08-ED0F-A200A903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343" y="545383"/>
            <a:ext cx="8229600" cy="81758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pertura Md" pitchFamily="50" charset="0"/>
                <a:cs typeface="Calibri" panose="020F0502020204030204" pitchFamily="34" charset="0"/>
              </a:rPr>
              <a:t>Service System Manager (SSM)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49175-DA73-FCD4-898B-709103A1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867486"/>
            <a:ext cx="4978401" cy="3773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pertura Rg" pitchFamily="50" charset="0"/>
                <a:cs typeface="Calibri" panose="020F0502020204030204" pitchFamily="34" charset="0"/>
              </a:rPr>
              <a:t>Better coordination between (systems lens at the local level with the SSM) Employment Ontario and social assistance to ensure more streamlined supports.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F327E7-99B9-A034-C1D0-B5753A0B89CA}"/>
              </a:ext>
            </a:extLst>
          </p:cNvPr>
          <p:cNvSpPr txBox="1">
            <a:spLocks/>
          </p:cNvSpPr>
          <p:nvPr/>
        </p:nvSpPr>
        <p:spPr>
          <a:xfrm>
            <a:off x="1117600" y="1867486"/>
            <a:ext cx="4978400" cy="37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Apertura Rg" pitchFamily="50" charset="0"/>
                <a:cs typeface="Calibri" panose="020F0502020204030204" pitchFamily="34" charset="0"/>
              </a:rPr>
              <a:t>Promises effective, sustainable approaches to helping people find and keep jobs, achieve better outcomes.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pertura Rg" pitchFamily="50" charset="0"/>
            </a:endParaRPr>
          </a:p>
          <a:p>
            <a:endParaRPr lang="en-US" sz="3200" dirty="0">
              <a:latin typeface="Apertura Rg" pitchFamily="50" charset="0"/>
            </a:endParaRPr>
          </a:p>
        </p:txBody>
      </p:sp>
      <p:pic>
        <p:nvPicPr>
          <p:cNvPr id="6" name="Graphic 5" descr="Open hand with plant with solid fill">
            <a:extLst>
              <a:ext uri="{FF2B5EF4-FFF2-40B4-BE49-F238E27FC236}">
                <a16:creationId xmlns:a16="http://schemas.microsoft.com/office/drawing/2014/main" id="{BCCD854D-261B-700A-A776-A093076F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5314" y="3937001"/>
            <a:ext cx="1879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4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73910-36C2-2F1B-8C26-34528C46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284" y="1942542"/>
            <a:ext cx="6525716" cy="37730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spcBef>
                <a:spcPts val="20"/>
              </a:spcBef>
              <a:buNone/>
            </a:pPr>
            <a:endParaRPr lang="en-US" b="1" u="sng" dirty="0">
              <a:latin typeface="Apertura Rg" pitchFamily="50" charset="0"/>
            </a:endParaRPr>
          </a:p>
          <a:p>
            <a:pPr>
              <a:spcBef>
                <a:spcPts val="20"/>
              </a:spcBef>
            </a:pPr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September 2018</a:t>
            </a:r>
          </a:p>
          <a:p>
            <a:pPr>
              <a:spcBef>
                <a:spcPts val="20"/>
              </a:spcBef>
            </a:pPr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Ernst &amp; Young report: $9 of $10 public dollars spent on third party contract administration.</a:t>
            </a:r>
          </a:p>
          <a:p>
            <a:pPr>
              <a:spcBef>
                <a:spcPts val="20"/>
              </a:spcBef>
            </a:pPr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Social assistance reform announcement.</a:t>
            </a:r>
          </a:p>
          <a:p>
            <a:pPr>
              <a:spcBef>
                <a:spcPts val="20"/>
              </a:spcBef>
            </a:pPr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Noted lack of effectiveness in current programming.</a:t>
            </a:r>
          </a:p>
          <a:p>
            <a:pPr marL="0" indent="0">
              <a:spcBef>
                <a:spcPts val="20"/>
              </a:spcBef>
              <a:buNone/>
            </a:pPr>
            <a:endParaRPr lang="en-US" dirty="0">
              <a:latin typeface="Apertura Rg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D548B-53BA-5261-0263-090C3D96757B}"/>
              </a:ext>
            </a:extLst>
          </p:cNvPr>
          <p:cNvSpPr txBox="1"/>
          <p:nvPr/>
        </p:nvSpPr>
        <p:spPr>
          <a:xfrm>
            <a:off x="2794864" y="565444"/>
            <a:ext cx="6602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pertura Md" pitchFamily="50" charset="0"/>
                <a:cs typeface="Calibri" panose="020F0502020204030204" pitchFamily="34" charset="0"/>
              </a:rPr>
              <a:t>Why the transformation?</a:t>
            </a:r>
          </a:p>
        </p:txBody>
      </p:sp>
      <p:pic>
        <p:nvPicPr>
          <p:cNvPr id="2052" name="Picture 4" descr="Ernst &amp; Young - Wikipedia">
            <a:extLst>
              <a:ext uri="{FF2B5EF4-FFF2-40B4-BE49-F238E27FC236}">
                <a16:creationId xmlns:a16="http://schemas.microsoft.com/office/drawing/2014/main" id="{78A1F796-AA32-E77E-7E97-E99F8875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2197100"/>
            <a:ext cx="2806700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215AC1D-0575-5F5F-9E82-444277340A61}"/>
              </a:ext>
            </a:extLst>
          </p:cNvPr>
          <p:cNvSpPr txBox="1">
            <a:spLocks/>
          </p:cNvSpPr>
          <p:nvPr/>
        </p:nvSpPr>
        <p:spPr>
          <a:xfrm>
            <a:off x="2351584" y="1811654"/>
            <a:ext cx="7488832" cy="558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0"/>
              </a:spcBef>
              <a:buFont typeface="Arial" panose="020B0604020202020204" pitchFamily="34" charset="0"/>
              <a:buNone/>
            </a:pPr>
            <a:r>
              <a:rPr lang="en-US" b="1" u="sng" dirty="0">
                <a:latin typeface="Apertura Rg" pitchFamily="50" charset="0"/>
              </a:rPr>
              <a:t>Cost Efficiencies</a:t>
            </a:r>
          </a:p>
        </p:txBody>
      </p:sp>
    </p:spTree>
    <p:extLst>
      <p:ext uri="{BB962C8B-B14F-4D97-AF65-F5344CB8AC3E}">
        <p14:creationId xmlns:p14="http://schemas.microsoft.com/office/powerpoint/2010/main" val="229905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35617-A70E-18A6-6CDE-EEF072E4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52489"/>
            <a:ext cx="8229600" cy="377301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Apertura Rg" pitchFamily="50" charset="0"/>
                <a:cs typeface="Calibri" panose="020F0502020204030204" pitchFamily="34" charset="0"/>
              </a:rPr>
              <a:t>Focus on Jobs</a:t>
            </a:r>
          </a:p>
          <a:p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January 2019</a:t>
            </a:r>
          </a:p>
          <a:p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Premier Memo highlights priority-connecting workers to good paying jobs &amp; encouraging job creation.</a:t>
            </a:r>
          </a:p>
          <a:p>
            <a:endParaRPr lang="en-US" dirty="0">
              <a:latin typeface="Apertura Rg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4343F-9E53-1261-48E9-CA891182F3AC}"/>
              </a:ext>
            </a:extLst>
          </p:cNvPr>
          <p:cNvSpPr txBox="1"/>
          <p:nvPr/>
        </p:nvSpPr>
        <p:spPr>
          <a:xfrm>
            <a:off x="2952779" y="541368"/>
            <a:ext cx="6286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pertura Md" pitchFamily="50" charset="0"/>
                <a:cs typeface="Calibri" panose="020F0502020204030204" pitchFamily="34" charset="0"/>
              </a:rPr>
              <a:t>Why the transformation?</a:t>
            </a:r>
          </a:p>
        </p:txBody>
      </p:sp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4749F847-58CA-8CBF-E01B-BCA889E66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24900" y="3568105"/>
            <a:ext cx="2057400" cy="2057400"/>
          </a:xfrm>
          <a:prstGeom prst="rect">
            <a:avLst/>
          </a:prstGeom>
        </p:spPr>
      </p:pic>
      <p:pic>
        <p:nvPicPr>
          <p:cNvPr id="10" name="Graphic 9" descr="Dollar with solid fill">
            <a:extLst>
              <a:ext uri="{FF2B5EF4-FFF2-40B4-BE49-F238E27FC236}">
                <a16:creationId xmlns:a16="http://schemas.microsoft.com/office/drawing/2014/main" id="{62B545A8-F0AD-3C02-A3C8-6E94CE8DB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6850" y="39312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55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235E8-BE9C-75AB-C63A-386379E4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1838288"/>
            <a:ext cx="8229600" cy="377301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Program Effectiveness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94237-7A4F-42A4-C93F-53CEB2719543}"/>
              </a:ext>
            </a:extLst>
          </p:cNvPr>
          <p:cNvSpPr txBox="1"/>
          <p:nvPr/>
        </p:nvSpPr>
        <p:spPr>
          <a:xfrm>
            <a:off x="2980784" y="538810"/>
            <a:ext cx="623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pertura Md" pitchFamily="50" charset="0"/>
                <a:cs typeface="Calibri" panose="020F0502020204030204" pitchFamily="34" charset="0"/>
              </a:rPr>
              <a:t>Why the transformation?</a:t>
            </a:r>
          </a:p>
        </p:txBody>
      </p:sp>
      <p:pic>
        <p:nvPicPr>
          <p:cNvPr id="7" name="Picture 6" descr="Torn rope">
            <a:extLst>
              <a:ext uri="{FF2B5EF4-FFF2-40B4-BE49-F238E27FC236}">
                <a16:creationId xmlns:a16="http://schemas.microsoft.com/office/drawing/2014/main" id="{C55B6628-4984-158E-E4FB-ED83BF004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2" y="2182304"/>
            <a:ext cx="5335900" cy="3429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30BAEF-20EE-ED4A-0376-69DFF56E2297}"/>
              </a:ext>
            </a:extLst>
          </p:cNvPr>
          <p:cNvSpPr txBox="1">
            <a:spLocks/>
          </p:cNvSpPr>
          <p:nvPr/>
        </p:nvSpPr>
        <p:spPr>
          <a:xfrm>
            <a:off x="6589485" y="2666176"/>
            <a:ext cx="4426857" cy="246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pertura Rg" pitchFamily="50" charset="0"/>
                <a:cs typeface="Calibri" panose="020F0502020204030204" pitchFamily="34" charset="0"/>
              </a:rPr>
              <a:t>AG reports on Employment Ontario and Ontario Works highlighted as evidence that system is fractured, complex, and ineffective.</a:t>
            </a:r>
          </a:p>
        </p:txBody>
      </p:sp>
    </p:spTree>
    <p:extLst>
      <p:ext uri="{BB962C8B-B14F-4D97-AF65-F5344CB8AC3E}">
        <p14:creationId xmlns:p14="http://schemas.microsoft.com/office/powerpoint/2010/main" val="2582025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3559-843C-3D08-ED0F-A200A903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343" y="545383"/>
            <a:ext cx="8229600" cy="81758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pertura Md" pitchFamily="50" charset="0"/>
                <a:cs typeface="Calibri" panose="020F0502020204030204" pitchFamily="34" charset="0"/>
              </a:rPr>
              <a:t>SSM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49175-DA73-FCD4-898B-709103A1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88" y="1867486"/>
            <a:ext cx="6730441" cy="3773016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>
                <a:latin typeface="Apertura Rg" pitchFamily="50" charset="0"/>
                <a:cs typeface="Calibri" panose="020F0502020204030204" pitchFamily="34" charset="0"/>
              </a:rPr>
              <a:t>Placing a greater focus on outcomes and exploring options for locally responsive service delivery model. </a:t>
            </a:r>
          </a:p>
          <a:p>
            <a:r>
              <a:rPr lang="en-US" sz="12800" dirty="0">
                <a:latin typeface="Apertura Rg" pitchFamily="50" charset="0"/>
                <a:cs typeface="Calibri" panose="020F0502020204030204" pitchFamily="34" charset="0"/>
              </a:rPr>
              <a:t>15 catchment areas aligning with the economic regions and 5 Toronto region census metropolitan areas</a:t>
            </a:r>
          </a:p>
          <a:p>
            <a:r>
              <a:rPr lang="en-US" sz="12800" dirty="0">
                <a:latin typeface="Apertura Rg" pitchFamily="50" charset="0"/>
                <a:cs typeface="Calibri" panose="020F0502020204030204" pitchFamily="34" charset="0"/>
              </a:rPr>
              <a:t>One million dollars in operating fund required.</a:t>
            </a:r>
          </a:p>
          <a:p>
            <a:pPr marL="0" indent="0">
              <a:buNone/>
            </a:pPr>
            <a:endParaRPr lang="en-US" sz="12800" dirty="0">
              <a:latin typeface="Apertura Rg" pitchFamily="50" charset="0"/>
            </a:endParaRPr>
          </a:p>
          <a:p>
            <a:endParaRPr lang="en-US" dirty="0">
              <a:latin typeface="Apertura Rg" pitchFamily="50" charset="0"/>
            </a:endParaRPr>
          </a:p>
        </p:txBody>
      </p:sp>
      <p:pic>
        <p:nvPicPr>
          <p:cNvPr id="5" name="Graphic 4" descr="Neighborhood with solid fill">
            <a:extLst>
              <a:ext uri="{FF2B5EF4-FFF2-40B4-BE49-F238E27FC236}">
                <a16:creationId xmlns:a16="http://schemas.microsoft.com/office/drawing/2014/main" id="{678C2B42-8637-3C0B-7F22-DF3BF041D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4628" y="2814690"/>
            <a:ext cx="3065584" cy="30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9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3559-843C-3D08-ED0F-A200A903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62694"/>
            <a:ext cx="8229600" cy="81758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Transformation has 2 Key Features</a:t>
            </a:r>
            <a:endParaRPr lang="en-US" sz="4000" dirty="0">
              <a:latin typeface="Apertura Md" pitchFamily="50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49175-DA73-FCD4-898B-709103A1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577" y="2916204"/>
            <a:ext cx="4072620" cy="2722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Moving all employment services currently offered through social assistance programming under EO programming. This includes Ontario Works (OW) and Ontario Disability Support Program (ODSP).</a:t>
            </a:r>
            <a:endParaRPr lang="en-US" sz="2400" dirty="0">
              <a:latin typeface="Apertura Rg" pitchFamily="50" charset="0"/>
            </a:endParaRPr>
          </a:p>
          <a:p>
            <a:endParaRPr lang="en-US" sz="2400" dirty="0">
              <a:latin typeface="Apertura Rg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02CADD-193F-090C-03E0-50B2D98AA4D9}"/>
              </a:ext>
            </a:extLst>
          </p:cNvPr>
          <p:cNvSpPr txBox="1">
            <a:spLocks/>
          </p:cNvSpPr>
          <p:nvPr/>
        </p:nvSpPr>
        <p:spPr>
          <a:xfrm>
            <a:off x="6566804" y="2916204"/>
            <a:ext cx="4072622" cy="2722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pertura Rg" pitchFamily="50" charset="0"/>
                <a:cs typeface="Calibri" panose="020F0502020204030204" pitchFamily="34" charset="0"/>
              </a:rPr>
              <a:t>Introducing a new entity –called the service system manager (SSM) –that will be selected to manage the employment services system in each catchment area across the province.</a:t>
            </a:r>
            <a:endParaRPr lang="en-US" sz="2400" dirty="0">
              <a:latin typeface="Apertura Rg" pitchFamily="50" charset="0"/>
            </a:endParaRPr>
          </a:p>
          <a:p>
            <a:endParaRPr lang="en-US" sz="2400" dirty="0">
              <a:latin typeface="Apertura Rg" pitchFamily="50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D5B8CAF-547A-8269-8896-63BAF5FD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2679" y="2063889"/>
            <a:ext cx="698272" cy="69827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1F03B7-BC75-292E-CF4C-791F2D5BAB96}"/>
              </a:ext>
            </a:extLst>
          </p:cNvPr>
          <p:cNvCxnSpPr>
            <a:cxnSpLocks/>
          </p:cNvCxnSpPr>
          <p:nvPr/>
        </p:nvCxnSpPr>
        <p:spPr>
          <a:xfrm flipV="1">
            <a:off x="6096000" y="2063889"/>
            <a:ext cx="0" cy="3291840"/>
          </a:xfrm>
          <a:prstGeom prst="line">
            <a:avLst/>
          </a:prstGeom>
          <a:ln w="19050">
            <a:solidFill>
              <a:srgbClr val="0057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97BF096C-F65D-1259-F71C-96E9BE324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644" y="1809263"/>
            <a:ext cx="1106941" cy="110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51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orbel"/>
        <a:ea typeface=""/>
        <a:cs typeface=""/>
      </a:majorFont>
      <a:minorFont>
        <a:latin typeface="Corbe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WPB Powerpoint Presentation Template Update" id="{F03FC596-DB13-4B22-9194-E60221F0BEB6}" vid="{63820587-BD7A-4C1E-90C0-0322C54E00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5332016F5CE428F0B81B6CA0396A3" ma:contentTypeVersion="4" ma:contentTypeDescription="Create a new document." ma:contentTypeScope="" ma:versionID="22e6a82e85d5a5c01da03d20825e687b">
  <xsd:schema xmlns:xsd="http://www.w3.org/2001/XMLSchema" xmlns:xs="http://www.w3.org/2001/XMLSchema" xmlns:p="http://schemas.microsoft.com/office/2006/metadata/properties" xmlns:ns2="cb083677-c33b-4f1b-a65f-73bda6f4c677" targetNamespace="http://schemas.microsoft.com/office/2006/metadata/properties" ma:root="true" ma:fieldsID="7f35d01c1220ad2c55cc344ce6c77391" ns2:_="">
    <xsd:import namespace="cb083677-c33b-4f1b-a65f-73bda6f4c6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83677-c33b-4f1b-a65f-73bda6f4c6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0A4CB8-9107-47F7-9ECD-31EA8DC255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E29E7D-58B4-4DE4-AA62-DCEE5F475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083677-c33b-4f1b-a65f-73bda6f4c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DECC5B-5DE8-4AB7-B07C-74E509BB6F54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b083677-c33b-4f1b-a65f-73bda6f4c677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NSWPB Powerpoint Presentation Template Update</Template>
  <TotalTime>299</TotalTime>
  <Words>1049</Words>
  <Application>Microsoft Office PowerPoint</Application>
  <PresentationFormat>Widescreen</PresentationFormat>
  <Paragraphs>125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Apertura Md</vt:lpstr>
      <vt:lpstr>Apertura Rg</vt:lpstr>
      <vt:lpstr>Arial</vt:lpstr>
      <vt:lpstr>Calibri</vt:lpstr>
      <vt:lpstr>Corbel</vt:lpstr>
      <vt:lpstr>Corbel Light</vt:lpstr>
      <vt:lpstr>Office Theme</vt:lpstr>
      <vt:lpstr>EMPLOYMENT SERVICES TRANSFORMATION</vt:lpstr>
      <vt:lpstr>British Columbia </vt:lpstr>
      <vt:lpstr>United States</vt:lpstr>
      <vt:lpstr>Service System Manager (SSM)</vt:lpstr>
      <vt:lpstr>PowerPoint Presentation</vt:lpstr>
      <vt:lpstr>PowerPoint Presentation</vt:lpstr>
      <vt:lpstr>PowerPoint Presentation</vt:lpstr>
      <vt:lpstr>SSM</vt:lpstr>
      <vt:lpstr>Transformation has 2 Key Features</vt:lpstr>
      <vt:lpstr>PowerPoint Presentation</vt:lpstr>
      <vt:lpstr>PowerPoint Presentation</vt:lpstr>
      <vt:lpstr>Phase 3 - Remaining catchment areas</vt:lpstr>
      <vt:lpstr>What would this look like?</vt:lpstr>
      <vt:lpstr>Employment Service Providers Not including employment programs offered through DSAABs</vt:lpstr>
      <vt:lpstr> </vt:lpstr>
      <vt:lpstr>SSM Associated Costs</vt:lpstr>
      <vt:lpstr>Do we want a made in the North solution?</vt:lpstr>
      <vt:lpstr>Request for Qualifications – Spring 2023 Request for Proposals – Fall 2023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SERVICES TRANSFORMATION</dc:title>
  <dc:creator>Jaegar Angell</dc:creator>
  <cp:lastModifiedBy>Kristen Oliver</cp:lastModifiedBy>
  <cp:revision>5</cp:revision>
  <cp:lastPrinted>2023-03-24T14:36:55Z</cp:lastPrinted>
  <dcterms:created xsi:type="dcterms:W3CDTF">2023-03-21T15:39:34Z</dcterms:created>
  <dcterms:modified xsi:type="dcterms:W3CDTF">2023-05-17T15:26:01Z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0x01010093A5332016F5CE428F0B81B6CA0396A3</vt:lpwstr>
  </property>
</Properties>
</file>